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8" r:id="rId2"/>
    <p:sldId id="315" r:id="rId3"/>
    <p:sldId id="314" r:id="rId4"/>
    <p:sldId id="259" r:id="rId5"/>
    <p:sldId id="261" r:id="rId6"/>
    <p:sldId id="263" r:id="rId7"/>
    <p:sldId id="312" r:id="rId8"/>
    <p:sldId id="269"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7" r:id="rId31"/>
    <p:sldId id="308" r:id="rId32"/>
    <p:sldId id="309" r:id="rId33"/>
    <p:sldId id="310" r:id="rId34"/>
    <p:sldId id="311" r:id="rId35"/>
    <p:sldId id="300" r:id="rId36"/>
    <p:sldId id="301" r:id="rId37"/>
    <p:sldId id="302" r:id="rId38"/>
    <p:sldId id="305" r:id="rId39"/>
    <p:sldId id="303" r:id="rId40"/>
    <p:sldId id="304" r:id="rId41"/>
    <p:sldId id="306" r:id="rId42"/>
    <p:sldId id="271"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912" autoAdjust="0"/>
    <p:restoredTop sz="86038" autoAdjust="0"/>
  </p:normalViewPr>
  <p:slideViewPr>
    <p:cSldViewPr>
      <p:cViewPr>
        <p:scale>
          <a:sx n="100" d="100"/>
          <a:sy n="100" d="100"/>
        </p:scale>
        <p:origin x="-2136" y="3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983C2-6100-40A4-A7FD-A57B5B20D627}" type="doc">
      <dgm:prSet loTypeId="urn:microsoft.com/office/officeart/2008/layout/BubblePictureList" loCatId="picture" qsTypeId="urn:microsoft.com/office/officeart/2005/8/quickstyle/3d1" qsCatId="3D" csTypeId="urn:microsoft.com/office/officeart/2005/8/colors/colorful1#2" csCatId="colorful" phldr="1"/>
      <dgm:spPr/>
      <dgm:t>
        <a:bodyPr/>
        <a:lstStyle/>
        <a:p>
          <a:endParaRPr lang="en-US"/>
        </a:p>
      </dgm:t>
    </dgm:pt>
    <dgm:pt modelId="{8DC2E14B-3F62-462A-8EC5-8FFFFA607AE2}">
      <dgm:prSet phldrT="[Text]"/>
      <dgm:spPr/>
      <dgm:t>
        <a:bodyPr/>
        <a:lstStyle/>
        <a:p>
          <a:r>
            <a:rPr lang="en-US" dirty="0" smtClean="0"/>
            <a:t>NGMN</a:t>
          </a:r>
          <a:endParaRPr lang="en-US" dirty="0"/>
        </a:p>
      </dgm:t>
    </dgm:pt>
    <dgm:pt modelId="{D1C5A1E0-605C-44B6-9BE2-1326A41BC254}" type="parTrans" cxnId="{8B8C5D29-F638-4C4A-BDE3-8EEE451933F7}">
      <dgm:prSet/>
      <dgm:spPr/>
      <dgm:t>
        <a:bodyPr/>
        <a:lstStyle/>
        <a:p>
          <a:endParaRPr lang="en-US"/>
        </a:p>
      </dgm:t>
    </dgm:pt>
    <dgm:pt modelId="{87C72B92-FF4F-4682-AF0E-8E704F4CF36E}" type="sibTrans" cxnId="{8B8C5D29-F638-4C4A-BDE3-8EEE451933F7}">
      <dgm:prSet/>
      <dgm:spPr/>
      <dgm:t>
        <a:bodyPr/>
        <a:lstStyle/>
        <a:p>
          <a:endParaRPr lang="en-US"/>
        </a:p>
      </dgm:t>
    </dgm:pt>
    <dgm:pt modelId="{C008C978-8E33-49B7-BF4C-58610251B4B1}">
      <dgm:prSet phldrT="[Text]"/>
      <dgm:spPr/>
      <dgm:t>
        <a:bodyPr/>
        <a:lstStyle/>
        <a:p>
          <a:r>
            <a:rPr lang="en-US" dirty="0" smtClean="0"/>
            <a:t>OMA</a:t>
          </a:r>
          <a:endParaRPr lang="en-US" dirty="0"/>
        </a:p>
      </dgm:t>
    </dgm:pt>
    <dgm:pt modelId="{A341450E-2F4B-43FD-AEED-BEB52B463C14}" type="parTrans" cxnId="{B85AAE91-8EB6-4E49-BDD5-33A9ED55553A}">
      <dgm:prSet/>
      <dgm:spPr/>
      <dgm:t>
        <a:bodyPr/>
        <a:lstStyle/>
        <a:p>
          <a:endParaRPr lang="en-US"/>
        </a:p>
      </dgm:t>
    </dgm:pt>
    <dgm:pt modelId="{EB116813-EC5E-4E5A-A7E0-16984B9695EE}" type="sibTrans" cxnId="{B85AAE91-8EB6-4E49-BDD5-33A9ED55553A}">
      <dgm:prSet/>
      <dgm:spPr/>
      <dgm:t>
        <a:bodyPr/>
        <a:lstStyle/>
        <a:p>
          <a:endParaRPr lang="en-US"/>
        </a:p>
      </dgm:t>
    </dgm:pt>
    <dgm:pt modelId="{C22DDA78-0DD1-4980-9A34-AAE0CDCD7824}">
      <dgm:prSet phldrT="[Text]"/>
      <dgm:spPr/>
      <dgm:t>
        <a:bodyPr/>
        <a:lstStyle/>
        <a:p>
          <a:r>
            <a:rPr lang="en-US" dirty="0" smtClean="0"/>
            <a:t>TMF</a:t>
          </a:r>
          <a:endParaRPr lang="en-US" dirty="0"/>
        </a:p>
      </dgm:t>
    </dgm:pt>
    <dgm:pt modelId="{649484F7-4951-4275-9E1C-2970EF5B4A02}" type="parTrans" cxnId="{82D934B5-1A5E-46D7-B0DB-EFF56AC2EEB4}">
      <dgm:prSet/>
      <dgm:spPr/>
      <dgm:t>
        <a:bodyPr/>
        <a:lstStyle/>
        <a:p>
          <a:endParaRPr lang="en-US"/>
        </a:p>
      </dgm:t>
    </dgm:pt>
    <dgm:pt modelId="{06ED849A-4BF4-4943-A8E9-661877F38025}" type="sibTrans" cxnId="{82D934B5-1A5E-46D7-B0DB-EFF56AC2EEB4}">
      <dgm:prSet/>
      <dgm:spPr/>
      <dgm:t>
        <a:bodyPr/>
        <a:lstStyle/>
        <a:p>
          <a:endParaRPr lang="en-US"/>
        </a:p>
      </dgm:t>
    </dgm:pt>
    <dgm:pt modelId="{EE0D1825-650E-4BEA-A62A-ADC8B0C100E0}">
      <dgm:prSet phldrT="[Text]"/>
      <dgm:spPr/>
      <dgm:t>
        <a:bodyPr/>
        <a:lstStyle/>
        <a:p>
          <a:r>
            <a:rPr lang="en-US" dirty="0" smtClean="0"/>
            <a:t>3GPP</a:t>
          </a:r>
          <a:endParaRPr lang="en-US" dirty="0"/>
        </a:p>
      </dgm:t>
    </dgm:pt>
    <dgm:pt modelId="{CD725456-4337-456C-8B33-C5F261D4EBA8}" type="parTrans" cxnId="{442C5217-2C6A-4CB3-A849-9D5AB403A2FE}">
      <dgm:prSet/>
      <dgm:spPr/>
      <dgm:t>
        <a:bodyPr/>
        <a:lstStyle/>
        <a:p>
          <a:endParaRPr lang="en-US"/>
        </a:p>
      </dgm:t>
    </dgm:pt>
    <dgm:pt modelId="{560E9175-4EAD-44FE-A408-F057F59B4B1B}" type="sibTrans" cxnId="{442C5217-2C6A-4CB3-A849-9D5AB403A2FE}">
      <dgm:prSet/>
      <dgm:spPr/>
      <dgm:t>
        <a:bodyPr/>
        <a:lstStyle/>
        <a:p>
          <a:endParaRPr lang="en-US"/>
        </a:p>
      </dgm:t>
    </dgm:pt>
    <dgm:pt modelId="{AB290082-FAA3-4665-91A9-AA867545BED5}" type="pres">
      <dgm:prSet presAssocID="{9A2983C2-6100-40A4-A7FD-A57B5B20D627}" presName="Name0" presStyleCnt="0">
        <dgm:presLayoutVars>
          <dgm:chMax val="8"/>
          <dgm:chPref val="8"/>
          <dgm:dir/>
        </dgm:presLayoutVars>
      </dgm:prSet>
      <dgm:spPr/>
      <dgm:t>
        <a:bodyPr/>
        <a:lstStyle/>
        <a:p>
          <a:endParaRPr lang="en-US"/>
        </a:p>
      </dgm:t>
    </dgm:pt>
    <dgm:pt modelId="{E06011F4-C5E6-42F1-B5E1-E4F3930351AD}" type="pres">
      <dgm:prSet presAssocID="{8DC2E14B-3F62-462A-8EC5-8FFFFA607AE2}" presName="parent_text_1" presStyleLbl="revTx" presStyleIdx="0" presStyleCnt="4">
        <dgm:presLayoutVars>
          <dgm:chMax val="0"/>
          <dgm:chPref val="0"/>
          <dgm:bulletEnabled val="1"/>
        </dgm:presLayoutVars>
      </dgm:prSet>
      <dgm:spPr/>
      <dgm:t>
        <a:bodyPr/>
        <a:lstStyle/>
        <a:p>
          <a:endParaRPr lang="en-US"/>
        </a:p>
      </dgm:t>
    </dgm:pt>
    <dgm:pt modelId="{21FFF4E7-CD7E-4CA4-A166-C6C388AD6420}" type="pres">
      <dgm:prSet presAssocID="{8DC2E14B-3F62-462A-8EC5-8FFFFA607AE2}" presName="image_accent_1" presStyleCnt="0"/>
      <dgm:spPr/>
    </dgm:pt>
    <dgm:pt modelId="{12A01405-2C90-4523-8F91-5319D2E0F454}" type="pres">
      <dgm:prSet presAssocID="{8DC2E14B-3F62-462A-8EC5-8FFFFA607AE2}" presName="imageAccentRepeatNode" presStyleLbl="alignNode1" presStyleIdx="0" presStyleCnt="8"/>
      <dgm:spPr/>
    </dgm:pt>
    <dgm:pt modelId="{CDE39463-278C-42CB-B93F-DB8C8C37B302}" type="pres">
      <dgm:prSet presAssocID="{8DC2E14B-3F62-462A-8EC5-8FFFFA607AE2}" presName="accent_1" presStyleLbl="alignNode1" presStyleIdx="1" presStyleCnt="8"/>
      <dgm:spPr/>
    </dgm:pt>
    <dgm:pt modelId="{9CE5111C-728B-482C-B3AD-1AEE7B02FC10}" type="pres">
      <dgm:prSet presAssocID="{87C72B92-FF4F-4682-AF0E-8E704F4CF36E}" presName="image_1" presStyleCnt="0"/>
      <dgm:spPr/>
    </dgm:pt>
    <dgm:pt modelId="{4B0C47F8-0396-4CE2-84CB-C8FCD618F2A3}" type="pres">
      <dgm:prSet presAssocID="{87C72B92-FF4F-4682-AF0E-8E704F4CF36E}" presName="imageRepeatNode" presStyleLbl="fgImgPlace1" presStyleIdx="0" presStyleCnt="4"/>
      <dgm:spPr/>
      <dgm:t>
        <a:bodyPr/>
        <a:lstStyle/>
        <a:p>
          <a:endParaRPr lang="en-US"/>
        </a:p>
      </dgm:t>
    </dgm:pt>
    <dgm:pt modelId="{24C76714-43F5-48F0-B085-129CA4C99C8F}" type="pres">
      <dgm:prSet presAssocID="{C008C978-8E33-49B7-BF4C-58610251B4B1}" presName="parent_text_2" presStyleLbl="revTx" presStyleIdx="1" presStyleCnt="4">
        <dgm:presLayoutVars>
          <dgm:chMax val="0"/>
          <dgm:chPref val="0"/>
          <dgm:bulletEnabled val="1"/>
        </dgm:presLayoutVars>
      </dgm:prSet>
      <dgm:spPr/>
      <dgm:t>
        <a:bodyPr/>
        <a:lstStyle/>
        <a:p>
          <a:endParaRPr lang="en-US"/>
        </a:p>
      </dgm:t>
    </dgm:pt>
    <dgm:pt modelId="{47094D59-8DFE-40C2-A998-86842F6C1D4D}" type="pres">
      <dgm:prSet presAssocID="{C008C978-8E33-49B7-BF4C-58610251B4B1}" presName="image_accent_2" presStyleCnt="0"/>
      <dgm:spPr/>
    </dgm:pt>
    <dgm:pt modelId="{B45BD5BF-7ACD-485B-B702-FF354AF09CCD}" type="pres">
      <dgm:prSet presAssocID="{C008C978-8E33-49B7-BF4C-58610251B4B1}" presName="imageAccentRepeatNode" presStyleLbl="alignNode1" presStyleIdx="2" presStyleCnt="8"/>
      <dgm:spPr/>
    </dgm:pt>
    <dgm:pt modelId="{2C260626-D52E-4A21-A106-4437BBC51A96}" type="pres">
      <dgm:prSet presAssocID="{EB116813-EC5E-4E5A-A7E0-16984B9695EE}" presName="image_2" presStyleCnt="0"/>
      <dgm:spPr/>
    </dgm:pt>
    <dgm:pt modelId="{D1C2BA0A-7168-4DFC-99AC-157EA085C2B2}" type="pres">
      <dgm:prSet presAssocID="{EB116813-EC5E-4E5A-A7E0-16984B9695EE}" presName="imageRepeatNode" presStyleLbl="fgImgPlace1" presStyleIdx="1" presStyleCnt="4"/>
      <dgm:spPr/>
      <dgm:t>
        <a:bodyPr/>
        <a:lstStyle/>
        <a:p>
          <a:endParaRPr lang="en-US"/>
        </a:p>
      </dgm:t>
    </dgm:pt>
    <dgm:pt modelId="{7A0437AA-F7D3-47B3-AB9D-29E78ABA8EE9}" type="pres">
      <dgm:prSet presAssocID="{C22DDA78-0DD1-4980-9A34-AAE0CDCD7824}" presName="image_accent_3" presStyleCnt="0"/>
      <dgm:spPr/>
    </dgm:pt>
    <dgm:pt modelId="{C723FDC4-D5C2-466C-B9AE-4DCE58650506}" type="pres">
      <dgm:prSet presAssocID="{C22DDA78-0DD1-4980-9A34-AAE0CDCD7824}" presName="imageAccentRepeatNode" presStyleLbl="alignNode1" presStyleIdx="3" presStyleCnt="8"/>
      <dgm:spPr/>
    </dgm:pt>
    <dgm:pt modelId="{D672A8AE-9C0A-4053-A7E8-A736035082D3}" type="pres">
      <dgm:prSet presAssocID="{C22DDA78-0DD1-4980-9A34-AAE0CDCD7824}" presName="parent_text_3" presStyleLbl="revTx" presStyleIdx="2" presStyleCnt="4">
        <dgm:presLayoutVars>
          <dgm:chMax val="0"/>
          <dgm:chPref val="0"/>
          <dgm:bulletEnabled val="1"/>
        </dgm:presLayoutVars>
      </dgm:prSet>
      <dgm:spPr/>
      <dgm:t>
        <a:bodyPr/>
        <a:lstStyle/>
        <a:p>
          <a:endParaRPr lang="en-US"/>
        </a:p>
      </dgm:t>
    </dgm:pt>
    <dgm:pt modelId="{EE681ABA-A3B5-4B0C-8056-0E676EA448E8}" type="pres">
      <dgm:prSet presAssocID="{C22DDA78-0DD1-4980-9A34-AAE0CDCD7824}" presName="accent_2" presStyleLbl="alignNode1" presStyleIdx="4" presStyleCnt="8"/>
      <dgm:spPr/>
    </dgm:pt>
    <dgm:pt modelId="{850D4673-CA51-4C4D-AD6F-BCFC5C34D6ED}" type="pres">
      <dgm:prSet presAssocID="{C22DDA78-0DD1-4980-9A34-AAE0CDCD7824}" presName="accent_3" presStyleLbl="alignNode1" presStyleIdx="5" presStyleCnt="8"/>
      <dgm:spPr/>
    </dgm:pt>
    <dgm:pt modelId="{1A8977FB-72FA-47D9-AF19-1A8B133813F3}" type="pres">
      <dgm:prSet presAssocID="{06ED849A-4BF4-4943-A8E9-661877F38025}" presName="image_3" presStyleCnt="0"/>
      <dgm:spPr/>
    </dgm:pt>
    <dgm:pt modelId="{3E3132E3-0A89-4E17-8B5F-255D7D444EE6}" type="pres">
      <dgm:prSet presAssocID="{06ED849A-4BF4-4943-A8E9-661877F38025}" presName="imageRepeatNode" presStyleLbl="fgImgPlace1" presStyleIdx="2" presStyleCnt="4"/>
      <dgm:spPr/>
      <dgm:t>
        <a:bodyPr/>
        <a:lstStyle/>
        <a:p>
          <a:endParaRPr lang="en-US"/>
        </a:p>
      </dgm:t>
    </dgm:pt>
    <dgm:pt modelId="{2D8BDF49-43E6-4A2A-859B-D5538F57C8AB}" type="pres">
      <dgm:prSet presAssocID="{EE0D1825-650E-4BEA-A62A-ADC8B0C100E0}" presName="image_accent_4" presStyleCnt="0"/>
      <dgm:spPr/>
    </dgm:pt>
    <dgm:pt modelId="{A6B0B4A6-6630-4492-B786-D7E27A86FC79}" type="pres">
      <dgm:prSet presAssocID="{EE0D1825-650E-4BEA-A62A-ADC8B0C100E0}" presName="imageAccentRepeatNode" presStyleLbl="alignNode1" presStyleIdx="6" presStyleCnt="8"/>
      <dgm:spPr/>
    </dgm:pt>
    <dgm:pt modelId="{0FC15641-8780-4FB5-9252-8C62D607344D}" type="pres">
      <dgm:prSet presAssocID="{EE0D1825-650E-4BEA-A62A-ADC8B0C100E0}" presName="parent_text_4" presStyleLbl="revTx" presStyleIdx="3" presStyleCnt="4">
        <dgm:presLayoutVars>
          <dgm:chMax val="0"/>
          <dgm:chPref val="0"/>
          <dgm:bulletEnabled val="1"/>
        </dgm:presLayoutVars>
      </dgm:prSet>
      <dgm:spPr/>
      <dgm:t>
        <a:bodyPr/>
        <a:lstStyle/>
        <a:p>
          <a:endParaRPr lang="en-US"/>
        </a:p>
      </dgm:t>
    </dgm:pt>
    <dgm:pt modelId="{A2E6DE2D-2839-48B5-B8F0-B5952B28BAC6}" type="pres">
      <dgm:prSet presAssocID="{EE0D1825-650E-4BEA-A62A-ADC8B0C100E0}" presName="accent_4" presStyleLbl="alignNode1" presStyleIdx="7" presStyleCnt="8"/>
      <dgm:spPr/>
    </dgm:pt>
    <dgm:pt modelId="{395B1C77-35CA-4D3C-A4A6-953AC6D5DB4F}" type="pres">
      <dgm:prSet presAssocID="{560E9175-4EAD-44FE-A408-F057F59B4B1B}" presName="image_4" presStyleCnt="0"/>
      <dgm:spPr/>
    </dgm:pt>
    <dgm:pt modelId="{D6178826-1C43-4CDF-AFFA-D7A700C72408}" type="pres">
      <dgm:prSet presAssocID="{560E9175-4EAD-44FE-A408-F057F59B4B1B}" presName="imageRepeatNode" presStyleLbl="fgImgPlace1" presStyleIdx="3" presStyleCnt="4"/>
      <dgm:spPr/>
      <dgm:t>
        <a:bodyPr/>
        <a:lstStyle/>
        <a:p>
          <a:endParaRPr lang="en-US"/>
        </a:p>
      </dgm:t>
    </dgm:pt>
  </dgm:ptLst>
  <dgm:cxnLst>
    <dgm:cxn modelId="{F5C5C7C0-CA07-4D3E-A3AA-A3057F5D9BA8}" type="presOf" srcId="{560E9175-4EAD-44FE-A408-F057F59B4B1B}" destId="{D6178826-1C43-4CDF-AFFA-D7A700C72408}" srcOrd="0" destOrd="0" presId="urn:microsoft.com/office/officeart/2008/layout/BubblePictureList"/>
    <dgm:cxn modelId="{8B8C5D29-F638-4C4A-BDE3-8EEE451933F7}" srcId="{9A2983C2-6100-40A4-A7FD-A57B5B20D627}" destId="{8DC2E14B-3F62-462A-8EC5-8FFFFA607AE2}" srcOrd="0" destOrd="0" parTransId="{D1C5A1E0-605C-44B6-9BE2-1326A41BC254}" sibTransId="{87C72B92-FF4F-4682-AF0E-8E704F4CF36E}"/>
    <dgm:cxn modelId="{20E85181-46E2-4985-A728-18A251D72A7F}" type="presOf" srcId="{87C72B92-FF4F-4682-AF0E-8E704F4CF36E}" destId="{4B0C47F8-0396-4CE2-84CB-C8FCD618F2A3}" srcOrd="0" destOrd="0" presId="urn:microsoft.com/office/officeart/2008/layout/BubblePictureList"/>
    <dgm:cxn modelId="{82D934B5-1A5E-46D7-B0DB-EFF56AC2EEB4}" srcId="{9A2983C2-6100-40A4-A7FD-A57B5B20D627}" destId="{C22DDA78-0DD1-4980-9A34-AAE0CDCD7824}" srcOrd="2" destOrd="0" parTransId="{649484F7-4951-4275-9E1C-2970EF5B4A02}" sibTransId="{06ED849A-4BF4-4943-A8E9-661877F38025}"/>
    <dgm:cxn modelId="{07744F8A-CF63-4267-A609-F9A6E2FEDC84}" type="presOf" srcId="{8DC2E14B-3F62-462A-8EC5-8FFFFA607AE2}" destId="{E06011F4-C5E6-42F1-B5E1-E4F3930351AD}" srcOrd="0" destOrd="0" presId="urn:microsoft.com/office/officeart/2008/layout/BubblePictureList"/>
    <dgm:cxn modelId="{6AEA1E90-762E-4F6E-9580-B66B8DA66137}" type="presOf" srcId="{EE0D1825-650E-4BEA-A62A-ADC8B0C100E0}" destId="{0FC15641-8780-4FB5-9252-8C62D607344D}" srcOrd="0" destOrd="0" presId="urn:microsoft.com/office/officeart/2008/layout/BubblePictureList"/>
    <dgm:cxn modelId="{E3FA7A10-60B0-4E93-82F6-0279C2CD3502}" type="presOf" srcId="{C22DDA78-0DD1-4980-9A34-AAE0CDCD7824}" destId="{D672A8AE-9C0A-4053-A7E8-A736035082D3}" srcOrd="0" destOrd="0" presId="urn:microsoft.com/office/officeart/2008/layout/BubblePictureList"/>
    <dgm:cxn modelId="{078D62CC-E782-4B1D-9A55-B77A553C362F}" type="presOf" srcId="{9A2983C2-6100-40A4-A7FD-A57B5B20D627}" destId="{AB290082-FAA3-4665-91A9-AA867545BED5}" srcOrd="0" destOrd="0" presId="urn:microsoft.com/office/officeart/2008/layout/BubblePictureList"/>
    <dgm:cxn modelId="{442C5217-2C6A-4CB3-A849-9D5AB403A2FE}" srcId="{9A2983C2-6100-40A4-A7FD-A57B5B20D627}" destId="{EE0D1825-650E-4BEA-A62A-ADC8B0C100E0}" srcOrd="3" destOrd="0" parTransId="{CD725456-4337-456C-8B33-C5F261D4EBA8}" sibTransId="{560E9175-4EAD-44FE-A408-F057F59B4B1B}"/>
    <dgm:cxn modelId="{C284675C-E416-4A85-833D-784B7DFE43AF}" type="presOf" srcId="{C008C978-8E33-49B7-BF4C-58610251B4B1}" destId="{24C76714-43F5-48F0-B085-129CA4C99C8F}" srcOrd="0" destOrd="0" presId="urn:microsoft.com/office/officeart/2008/layout/BubblePictureList"/>
    <dgm:cxn modelId="{0C5EBBC8-4220-4994-B104-4989894B5597}" type="presOf" srcId="{06ED849A-4BF4-4943-A8E9-661877F38025}" destId="{3E3132E3-0A89-4E17-8B5F-255D7D444EE6}" srcOrd="0" destOrd="0" presId="urn:microsoft.com/office/officeart/2008/layout/BubblePictureList"/>
    <dgm:cxn modelId="{B85AAE91-8EB6-4E49-BDD5-33A9ED55553A}" srcId="{9A2983C2-6100-40A4-A7FD-A57B5B20D627}" destId="{C008C978-8E33-49B7-BF4C-58610251B4B1}" srcOrd="1" destOrd="0" parTransId="{A341450E-2F4B-43FD-AEED-BEB52B463C14}" sibTransId="{EB116813-EC5E-4E5A-A7E0-16984B9695EE}"/>
    <dgm:cxn modelId="{D82E68E4-FB91-4437-9B01-4B9B5AFA56EB}" type="presOf" srcId="{EB116813-EC5E-4E5A-A7E0-16984B9695EE}" destId="{D1C2BA0A-7168-4DFC-99AC-157EA085C2B2}" srcOrd="0" destOrd="0" presId="urn:microsoft.com/office/officeart/2008/layout/BubblePictureList"/>
    <dgm:cxn modelId="{A1F40EF0-943C-4A97-94B4-449C6BB43721}" type="presParOf" srcId="{AB290082-FAA3-4665-91A9-AA867545BED5}" destId="{E06011F4-C5E6-42F1-B5E1-E4F3930351AD}" srcOrd="0" destOrd="0" presId="urn:microsoft.com/office/officeart/2008/layout/BubblePictureList"/>
    <dgm:cxn modelId="{8C8F1340-06EE-42B1-A774-8BED62E16901}" type="presParOf" srcId="{AB290082-FAA3-4665-91A9-AA867545BED5}" destId="{21FFF4E7-CD7E-4CA4-A166-C6C388AD6420}" srcOrd="1" destOrd="0" presId="urn:microsoft.com/office/officeart/2008/layout/BubblePictureList"/>
    <dgm:cxn modelId="{241DBE87-CC01-4333-A225-C5EAF74C6A84}" type="presParOf" srcId="{21FFF4E7-CD7E-4CA4-A166-C6C388AD6420}" destId="{12A01405-2C90-4523-8F91-5319D2E0F454}" srcOrd="0" destOrd="0" presId="urn:microsoft.com/office/officeart/2008/layout/BubblePictureList"/>
    <dgm:cxn modelId="{4353E0BA-36F2-483F-B664-8BA9A4E41AD6}" type="presParOf" srcId="{AB290082-FAA3-4665-91A9-AA867545BED5}" destId="{CDE39463-278C-42CB-B93F-DB8C8C37B302}" srcOrd="2" destOrd="0" presId="urn:microsoft.com/office/officeart/2008/layout/BubblePictureList"/>
    <dgm:cxn modelId="{ABE1734B-4C65-4B62-BC42-B515C5EB3B09}" type="presParOf" srcId="{AB290082-FAA3-4665-91A9-AA867545BED5}" destId="{9CE5111C-728B-482C-B3AD-1AEE7B02FC10}" srcOrd="3" destOrd="0" presId="urn:microsoft.com/office/officeart/2008/layout/BubblePictureList"/>
    <dgm:cxn modelId="{F27B69C2-8774-43BE-9B8A-18E01B7B7A25}" type="presParOf" srcId="{9CE5111C-728B-482C-B3AD-1AEE7B02FC10}" destId="{4B0C47F8-0396-4CE2-84CB-C8FCD618F2A3}" srcOrd="0" destOrd="0" presId="urn:microsoft.com/office/officeart/2008/layout/BubblePictureList"/>
    <dgm:cxn modelId="{DC8F914E-5453-46B8-9A45-6192A0ABB978}" type="presParOf" srcId="{AB290082-FAA3-4665-91A9-AA867545BED5}" destId="{24C76714-43F5-48F0-B085-129CA4C99C8F}" srcOrd="4" destOrd="0" presId="urn:microsoft.com/office/officeart/2008/layout/BubblePictureList"/>
    <dgm:cxn modelId="{18771A46-1B08-4423-B249-C7881FC581C2}" type="presParOf" srcId="{AB290082-FAA3-4665-91A9-AA867545BED5}" destId="{47094D59-8DFE-40C2-A998-86842F6C1D4D}" srcOrd="5" destOrd="0" presId="urn:microsoft.com/office/officeart/2008/layout/BubblePictureList"/>
    <dgm:cxn modelId="{57B23574-90F3-4175-9179-2DF26B922BF7}" type="presParOf" srcId="{47094D59-8DFE-40C2-A998-86842F6C1D4D}" destId="{B45BD5BF-7ACD-485B-B702-FF354AF09CCD}" srcOrd="0" destOrd="0" presId="urn:microsoft.com/office/officeart/2008/layout/BubblePictureList"/>
    <dgm:cxn modelId="{8FB3CC0C-1DFF-40A4-9E7A-8822D84236B2}" type="presParOf" srcId="{AB290082-FAA3-4665-91A9-AA867545BED5}" destId="{2C260626-D52E-4A21-A106-4437BBC51A96}" srcOrd="6" destOrd="0" presId="urn:microsoft.com/office/officeart/2008/layout/BubblePictureList"/>
    <dgm:cxn modelId="{BC6E8AC3-CA71-48A8-B362-64501767532B}" type="presParOf" srcId="{2C260626-D52E-4A21-A106-4437BBC51A96}" destId="{D1C2BA0A-7168-4DFC-99AC-157EA085C2B2}" srcOrd="0" destOrd="0" presId="urn:microsoft.com/office/officeart/2008/layout/BubblePictureList"/>
    <dgm:cxn modelId="{60EB904A-9CCB-4CF2-B38C-F9EBE81364A7}" type="presParOf" srcId="{AB290082-FAA3-4665-91A9-AA867545BED5}" destId="{7A0437AA-F7D3-47B3-AB9D-29E78ABA8EE9}" srcOrd="7" destOrd="0" presId="urn:microsoft.com/office/officeart/2008/layout/BubblePictureList"/>
    <dgm:cxn modelId="{68621AA4-E420-492C-B6A4-E8C0375F63C5}" type="presParOf" srcId="{7A0437AA-F7D3-47B3-AB9D-29E78ABA8EE9}" destId="{C723FDC4-D5C2-466C-B9AE-4DCE58650506}" srcOrd="0" destOrd="0" presId="urn:microsoft.com/office/officeart/2008/layout/BubblePictureList"/>
    <dgm:cxn modelId="{0A5E7587-70B3-499A-9EAA-61CCC6FD8CBA}" type="presParOf" srcId="{AB290082-FAA3-4665-91A9-AA867545BED5}" destId="{D672A8AE-9C0A-4053-A7E8-A736035082D3}" srcOrd="8" destOrd="0" presId="urn:microsoft.com/office/officeart/2008/layout/BubblePictureList"/>
    <dgm:cxn modelId="{31527231-6A2E-4B1D-8234-EF24D7EE01CB}" type="presParOf" srcId="{AB290082-FAA3-4665-91A9-AA867545BED5}" destId="{EE681ABA-A3B5-4B0C-8056-0E676EA448E8}" srcOrd="9" destOrd="0" presId="urn:microsoft.com/office/officeart/2008/layout/BubblePictureList"/>
    <dgm:cxn modelId="{C58FD4A5-77C9-4790-9653-64932DB0B9D5}" type="presParOf" srcId="{AB290082-FAA3-4665-91A9-AA867545BED5}" destId="{850D4673-CA51-4C4D-AD6F-BCFC5C34D6ED}" srcOrd="10" destOrd="0" presId="urn:microsoft.com/office/officeart/2008/layout/BubblePictureList"/>
    <dgm:cxn modelId="{61BDB3BA-6456-4A2C-99B4-15461E62DFD2}" type="presParOf" srcId="{AB290082-FAA3-4665-91A9-AA867545BED5}" destId="{1A8977FB-72FA-47D9-AF19-1A8B133813F3}" srcOrd="11" destOrd="0" presId="urn:microsoft.com/office/officeart/2008/layout/BubblePictureList"/>
    <dgm:cxn modelId="{9FC3CC22-DBBE-496A-9E85-269B715386F8}" type="presParOf" srcId="{1A8977FB-72FA-47D9-AF19-1A8B133813F3}" destId="{3E3132E3-0A89-4E17-8B5F-255D7D444EE6}" srcOrd="0" destOrd="0" presId="urn:microsoft.com/office/officeart/2008/layout/BubblePictureList"/>
    <dgm:cxn modelId="{0AA7EAD8-A6E6-4D1C-8E63-DDBCFA521237}" type="presParOf" srcId="{AB290082-FAA3-4665-91A9-AA867545BED5}" destId="{2D8BDF49-43E6-4A2A-859B-D5538F57C8AB}" srcOrd="12" destOrd="0" presId="urn:microsoft.com/office/officeart/2008/layout/BubblePictureList"/>
    <dgm:cxn modelId="{02A219B5-8580-45A5-A151-3E439546E648}" type="presParOf" srcId="{2D8BDF49-43E6-4A2A-859B-D5538F57C8AB}" destId="{A6B0B4A6-6630-4492-B786-D7E27A86FC79}" srcOrd="0" destOrd="0" presId="urn:microsoft.com/office/officeart/2008/layout/BubblePictureList"/>
    <dgm:cxn modelId="{F07C6B43-0CEA-4E54-B223-949903E0B74C}" type="presParOf" srcId="{AB290082-FAA3-4665-91A9-AA867545BED5}" destId="{0FC15641-8780-4FB5-9252-8C62D607344D}" srcOrd="13" destOrd="0" presId="urn:microsoft.com/office/officeart/2008/layout/BubblePictureList"/>
    <dgm:cxn modelId="{E0FB59B8-A81B-44DC-B4D0-C466488F03FF}" type="presParOf" srcId="{AB290082-FAA3-4665-91A9-AA867545BED5}" destId="{A2E6DE2D-2839-48B5-B8F0-B5952B28BAC6}" srcOrd="14" destOrd="0" presId="urn:microsoft.com/office/officeart/2008/layout/BubblePictureList"/>
    <dgm:cxn modelId="{738056F8-CF1E-460A-90C1-7808B0ADCF30}" type="presParOf" srcId="{AB290082-FAA3-4665-91A9-AA867545BED5}" destId="{395B1C77-35CA-4D3C-A4A6-953AC6D5DB4F}" srcOrd="15" destOrd="0" presId="urn:microsoft.com/office/officeart/2008/layout/BubblePictureList"/>
    <dgm:cxn modelId="{1C25B3B8-8105-4C94-BB62-B46E353ECFA9}" type="presParOf" srcId="{395B1C77-35CA-4D3C-A4A6-953AC6D5DB4F}" destId="{D6178826-1C43-4CDF-AFFA-D7A700C72408}"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0D76F2-C4C5-4710-B9A7-1412246C12C7}" type="doc">
      <dgm:prSet loTypeId="urn:microsoft.com/office/officeart/2009/3/layout/DescendingProcess" loCatId="process" qsTypeId="urn:microsoft.com/office/officeart/2005/8/quickstyle/3d1" qsCatId="3D" csTypeId="urn:microsoft.com/office/officeart/2005/8/colors/accent1_2" csCatId="accent1" phldr="1"/>
      <dgm:spPr/>
      <dgm:t>
        <a:bodyPr/>
        <a:lstStyle/>
        <a:p>
          <a:endParaRPr lang="en-US"/>
        </a:p>
      </dgm:t>
    </dgm:pt>
    <dgm:pt modelId="{40EC2DC1-93E7-44E4-82F0-08E20334FEEF}">
      <dgm:prSet phldrT="[Text]"/>
      <dgm:spPr/>
      <dgm:t>
        <a:bodyPr/>
        <a:lstStyle/>
        <a:p>
          <a:endParaRPr lang="en-US" dirty="0"/>
        </a:p>
      </dgm:t>
    </dgm:pt>
    <dgm:pt modelId="{8C542667-14D6-49E2-84C0-BA59505E373B}" type="sibTrans" cxnId="{079D6FCB-E746-485E-990B-7013745BC048}">
      <dgm:prSet/>
      <dgm:spPr/>
      <dgm:t>
        <a:bodyPr/>
        <a:lstStyle/>
        <a:p>
          <a:endParaRPr lang="en-US"/>
        </a:p>
      </dgm:t>
    </dgm:pt>
    <dgm:pt modelId="{3467D989-432D-4CFA-BB34-F2162A396BCE}" type="parTrans" cxnId="{079D6FCB-E746-485E-990B-7013745BC048}">
      <dgm:prSet/>
      <dgm:spPr/>
      <dgm:t>
        <a:bodyPr/>
        <a:lstStyle/>
        <a:p>
          <a:endParaRPr lang="en-US"/>
        </a:p>
      </dgm:t>
    </dgm:pt>
    <dgm:pt modelId="{405BBBE7-C7FD-42CD-BD3A-4DE421395A61}" type="pres">
      <dgm:prSet presAssocID="{130D76F2-C4C5-4710-B9A7-1412246C12C7}" presName="Name0" presStyleCnt="0">
        <dgm:presLayoutVars>
          <dgm:chMax val="7"/>
          <dgm:chPref val="5"/>
        </dgm:presLayoutVars>
      </dgm:prSet>
      <dgm:spPr/>
      <dgm:t>
        <a:bodyPr/>
        <a:lstStyle/>
        <a:p>
          <a:endParaRPr lang="en-US"/>
        </a:p>
      </dgm:t>
    </dgm:pt>
    <dgm:pt modelId="{8A3DB79B-C6F8-4169-803D-F7CD82CDE9F7}" type="pres">
      <dgm:prSet presAssocID="{130D76F2-C4C5-4710-B9A7-1412246C12C7}" presName="arrowNode" presStyleLbl="node1" presStyleIdx="0" presStyleCnt="1" custAng="18121131"/>
      <dgm:spPr>
        <a:blipFill rotWithShape="0">
          <a:blip xmlns:r="http://schemas.openxmlformats.org/officeDocument/2006/relationships" r:embed="rId1"/>
          <a:stretch>
            <a:fillRect/>
          </a:stretch>
        </a:blipFill>
        <a:scene3d>
          <a:camera prst="orthographicFront"/>
          <a:lightRig rig="flat" dir="t"/>
        </a:scene3d>
        <a:sp3d contourW="12700" prstMaterial="plastic">
          <a:bevelT w="120900" h="88900"/>
          <a:bevelB w="88900" h="31750" prst="angle"/>
          <a:contourClr>
            <a:schemeClr val="tx1">
              <a:lumMod val="65000"/>
              <a:lumOff val="35000"/>
            </a:schemeClr>
          </a:contourClr>
        </a:sp3d>
      </dgm:spPr>
      <dgm:t>
        <a:bodyPr/>
        <a:lstStyle/>
        <a:p>
          <a:endParaRPr lang="en-US"/>
        </a:p>
      </dgm:t>
    </dgm:pt>
    <dgm:pt modelId="{03FA8140-B3DA-4E39-BC5D-407D93A11625}" type="pres">
      <dgm:prSet presAssocID="{40EC2DC1-93E7-44E4-82F0-08E20334FEEF}" presName="txNode1" presStyleLbl="revTx" presStyleIdx="0" presStyleCnt="1">
        <dgm:presLayoutVars>
          <dgm:bulletEnabled val="1"/>
        </dgm:presLayoutVars>
      </dgm:prSet>
      <dgm:spPr/>
      <dgm:t>
        <a:bodyPr/>
        <a:lstStyle/>
        <a:p>
          <a:endParaRPr lang="en-US"/>
        </a:p>
      </dgm:t>
    </dgm:pt>
  </dgm:ptLst>
  <dgm:cxnLst>
    <dgm:cxn modelId="{079D6FCB-E746-485E-990B-7013745BC048}" srcId="{130D76F2-C4C5-4710-B9A7-1412246C12C7}" destId="{40EC2DC1-93E7-44E4-82F0-08E20334FEEF}" srcOrd="0" destOrd="0" parTransId="{3467D989-432D-4CFA-BB34-F2162A396BCE}" sibTransId="{8C542667-14D6-49E2-84C0-BA59505E373B}"/>
    <dgm:cxn modelId="{CA4788EB-EB1D-424E-87A0-446AD680B85D}" type="presOf" srcId="{130D76F2-C4C5-4710-B9A7-1412246C12C7}" destId="{405BBBE7-C7FD-42CD-BD3A-4DE421395A61}" srcOrd="0" destOrd="0" presId="urn:microsoft.com/office/officeart/2009/3/layout/DescendingProcess"/>
    <dgm:cxn modelId="{4987D4BB-6534-4B32-A622-7D473918935C}" type="presOf" srcId="{40EC2DC1-93E7-44E4-82F0-08E20334FEEF}" destId="{03FA8140-B3DA-4E39-BC5D-407D93A11625}" srcOrd="0" destOrd="0" presId="urn:microsoft.com/office/officeart/2009/3/layout/DescendingProcess"/>
    <dgm:cxn modelId="{EB840D7F-C21D-4906-A151-D5CE32AFECB4}" type="presParOf" srcId="{405BBBE7-C7FD-42CD-BD3A-4DE421395A61}" destId="{8A3DB79B-C6F8-4169-803D-F7CD82CDE9F7}" srcOrd="0" destOrd="0" presId="urn:microsoft.com/office/officeart/2009/3/layout/DescendingProcess"/>
    <dgm:cxn modelId="{1FD41EDD-97DD-4064-9B27-E7B7A5E607D8}" type="presParOf" srcId="{405BBBE7-C7FD-42CD-BD3A-4DE421395A61}" destId="{03FA8140-B3DA-4E39-BC5D-407D93A11625}" srcOrd="1" destOrd="0" presId="urn:microsoft.com/office/officeart/2009/3/layout/Descending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A8BDD1-C36C-4861-A49E-D08705CEF90B}" type="doc">
      <dgm:prSet loTypeId="urn:microsoft.com/office/officeart/2008/layout/HexagonCluster" loCatId="relationship" qsTypeId="urn:microsoft.com/office/officeart/2005/8/quickstyle/3d1" qsCatId="3D" csTypeId="urn:microsoft.com/office/officeart/2005/8/colors/colorful1#3" csCatId="colorful" phldr="1"/>
      <dgm:spPr/>
    </dgm:pt>
    <dgm:pt modelId="{1964D3DB-6398-41B1-8165-8A6D003AC0C7}">
      <dgm:prSet phldrT="[Text]" custT="1"/>
      <dgm:spPr/>
      <dgm:t>
        <a:bodyPr/>
        <a:lstStyle/>
        <a:p>
          <a:r>
            <a:rPr lang="en-US" sz="1400" dirty="0" smtClean="0"/>
            <a:t>Du</a:t>
          </a:r>
          <a:endParaRPr lang="en-US" sz="1400" dirty="0"/>
        </a:p>
      </dgm:t>
    </dgm:pt>
    <dgm:pt modelId="{E631C17E-FB6C-4DF6-BC97-42D4DDD9DA89}" type="parTrans" cxnId="{A58237CB-CD74-4217-AF95-33FFEB4D2BF3}">
      <dgm:prSet/>
      <dgm:spPr/>
      <dgm:t>
        <a:bodyPr/>
        <a:lstStyle/>
        <a:p>
          <a:endParaRPr lang="en-US"/>
        </a:p>
      </dgm:t>
    </dgm:pt>
    <dgm:pt modelId="{ECD1209D-D06F-422C-A9DD-C6CE12FE0E29}" type="sibTrans" cxnId="{A58237CB-CD74-4217-AF95-33FFEB4D2BF3}">
      <dgm:prSet/>
      <dgm:spPr/>
      <dgm:t>
        <a:bodyPr/>
        <a:lstStyle/>
        <a:p>
          <a:endParaRPr lang="en-US"/>
        </a:p>
      </dgm:t>
    </dgm:pt>
    <dgm:pt modelId="{16E6771F-868C-4F6A-A02D-17CA74C07967}">
      <dgm:prSet phldrT="[Text]" custT="1"/>
      <dgm:spPr/>
      <dgm:t>
        <a:bodyPr/>
        <a:lstStyle/>
        <a:p>
          <a:r>
            <a:rPr lang="en-US" sz="1400" dirty="0" smtClean="0"/>
            <a:t>Tele </a:t>
          </a:r>
          <a:r>
            <a:rPr lang="en-US" sz="1400" dirty="0" err="1" smtClean="0"/>
            <a:t>fonica</a:t>
          </a:r>
          <a:endParaRPr lang="en-US" sz="1400" dirty="0"/>
        </a:p>
      </dgm:t>
    </dgm:pt>
    <dgm:pt modelId="{603FD40C-8BB3-4C09-97A7-AE92E58030CD}" type="parTrans" cxnId="{2D224A9D-34BF-41F6-AE5A-68BBF5C79D1E}">
      <dgm:prSet/>
      <dgm:spPr/>
      <dgm:t>
        <a:bodyPr/>
        <a:lstStyle/>
        <a:p>
          <a:endParaRPr lang="en-US"/>
        </a:p>
      </dgm:t>
    </dgm:pt>
    <dgm:pt modelId="{EB9E0503-2C60-490A-9D2F-2C9DB18B6D15}" type="sibTrans" cxnId="{2D224A9D-34BF-41F6-AE5A-68BBF5C79D1E}">
      <dgm:prSet/>
      <dgm:spPr/>
      <dgm:t>
        <a:bodyPr/>
        <a:lstStyle/>
        <a:p>
          <a:endParaRPr lang="en-US"/>
        </a:p>
      </dgm:t>
    </dgm:pt>
    <dgm:pt modelId="{EDADC2C1-EABD-4A58-800C-54424C15DEA4}">
      <dgm:prSet phldrT="[Text]"/>
      <dgm:spPr/>
      <dgm:t>
        <a:bodyPr/>
        <a:lstStyle/>
        <a:p>
          <a:r>
            <a:rPr lang="en-US" dirty="0" smtClean="0"/>
            <a:t>Telstra</a:t>
          </a:r>
          <a:endParaRPr lang="en-US" dirty="0"/>
        </a:p>
      </dgm:t>
    </dgm:pt>
    <dgm:pt modelId="{BFAE9892-0CE9-4CF1-9EF3-B39EB099062E}" type="parTrans" cxnId="{49282E25-8B30-4941-A937-88536557E779}">
      <dgm:prSet/>
      <dgm:spPr/>
      <dgm:t>
        <a:bodyPr/>
        <a:lstStyle/>
        <a:p>
          <a:endParaRPr lang="en-US"/>
        </a:p>
      </dgm:t>
    </dgm:pt>
    <dgm:pt modelId="{3A3C4CCE-8651-4920-BF0C-B14890F3BFDF}" type="sibTrans" cxnId="{49282E25-8B30-4941-A937-88536557E779}">
      <dgm:prSet/>
      <dgm:spPr/>
      <dgm:t>
        <a:bodyPr/>
        <a:lstStyle/>
        <a:p>
          <a:endParaRPr lang="en-US"/>
        </a:p>
      </dgm:t>
    </dgm:pt>
    <dgm:pt modelId="{F3C05864-FF92-4819-912C-9EB8A5F30694}">
      <dgm:prSet phldrT="[Text]" custT="1"/>
      <dgm:spPr/>
      <dgm:t>
        <a:bodyPr/>
        <a:lstStyle/>
        <a:p>
          <a:r>
            <a:rPr lang="en-US" sz="1400" dirty="0" smtClean="0"/>
            <a:t>Sprint</a:t>
          </a:r>
          <a:endParaRPr lang="en-US" sz="1400" dirty="0"/>
        </a:p>
      </dgm:t>
    </dgm:pt>
    <dgm:pt modelId="{1C7207F5-089C-4DAF-BA39-71BF6FE1255B}" type="parTrans" cxnId="{CD71C797-7D3D-4F4A-82CE-BEDD4D8BC29A}">
      <dgm:prSet/>
      <dgm:spPr/>
      <dgm:t>
        <a:bodyPr/>
        <a:lstStyle/>
        <a:p>
          <a:endParaRPr lang="en-US"/>
        </a:p>
      </dgm:t>
    </dgm:pt>
    <dgm:pt modelId="{6DFF4FBC-81D6-4E27-955F-EC34A4AA3B0B}" type="sibTrans" cxnId="{CD71C797-7D3D-4F4A-82CE-BEDD4D8BC29A}">
      <dgm:prSet/>
      <dgm:spPr/>
      <dgm:t>
        <a:bodyPr/>
        <a:lstStyle/>
        <a:p>
          <a:endParaRPr lang="en-US"/>
        </a:p>
      </dgm:t>
    </dgm:pt>
    <dgm:pt modelId="{9FE4067B-E433-40A3-A86D-3E2FBA1208ED}" type="pres">
      <dgm:prSet presAssocID="{2BA8BDD1-C36C-4861-A49E-D08705CEF90B}" presName="Name0" presStyleCnt="0">
        <dgm:presLayoutVars>
          <dgm:chMax val="21"/>
          <dgm:chPref val="21"/>
        </dgm:presLayoutVars>
      </dgm:prSet>
      <dgm:spPr/>
    </dgm:pt>
    <dgm:pt modelId="{77C10D3B-72E7-441B-8A3D-BADAE70F6B25}" type="pres">
      <dgm:prSet presAssocID="{1964D3DB-6398-41B1-8165-8A6D003AC0C7}" presName="text1" presStyleCnt="0"/>
      <dgm:spPr/>
    </dgm:pt>
    <dgm:pt modelId="{3B1E3C5A-03CE-436C-B958-DB72B328EFED}" type="pres">
      <dgm:prSet presAssocID="{1964D3DB-6398-41B1-8165-8A6D003AC0C7}" presName="textRepeatNode" presStyleLbl="alignNode1" presStyleIdx="0" presStyleCnt="4">
        <dgm:presLayoutVars>
          <dgm:chMax val="0"/>
          <dgm:chPref val="0"/>
          <dgm:bulletEnabled val="1"/>
        </dgm:presLayoutVars>
      </dgm:prSet>
      <dgm:spPr/>
      <dgm:t>
        <a:bodyPr/>
        <a:lstStyle/>
        <a:p>
          <a:endParaRPr lang="en-US"/>
        </a:p>
      </dgm:t>
    </dgm:pt>
    <dgm:pt modelId="{72E866FE-B248-42B8-B82D-86FBA16ABAF7}" type="pres">
      <dgm:prSet presAssocID="{1964D3DB-6398-41B1-8165-8A6D003AC0C7}" presName="textaccent1" presStyleCnt="0"/>
      <dgm:spPr/>
    </dgm:pt>
    <dgm:pt modelId="{1E38523F-BC2D-4196-B9F3-9DEA4758DF53}" type="pres">
      <dgm:prSet presAssocID="{1964D3DB-6398-41B1-8165-8A6D003AC0C7}" presName="accentRepeatNode" presStyleLbl="solidAlignAcc1" presStyleIdx="0" presStyleCnt="8"/>
      <dgm:spPr/>
    </dgm:pt>
    <dgm:pt modelId="{64D55B57-93C8-4CC5-B329-78EEA1A6DC41}" type="pres">
      <dgm:prSet presAssocID="{ECD1209D-D06F-422C-A9DD-C6CE12FE0E29}" presName="image1" presStyleCnt="0"/>
      <dgm:spPr/>
    </dgm:pt>
    <dgm:pt modelId="{62CC10D9-ABCC-4D6B-9269-FAA98C4E253B}" type="pres">
      <dgm:prSet presAssocID="{ECD1209D-D06F-422C-A9DD-C6CE12FE0E29}" presName="imageRepeatNode" presStyleLbl="alignAcc1" presStyleIdx="0" presStyleCnt="4"/>
      <dgm:spPr/>
      <dgm:t>
        <a:bodyPr/>
        <a:lstStyle/>
        <a:p>
          <a:endParaRPr lang="en-US"/>
        </a:p>
      </dgm:t>
    </dgm:pt>
    <dgm:pt modelId="{54D31487-6630-43B9-9BEC-961EE7CD0DB3}" type="pres">
      <dgm:prSet presAssocID="{ECD1209D-D06F-422C-A9DD-C6CE12FE0E29}" presName="imageaccent1" presStyleCnt="0"/>
      <dgm:spPr/>
    </dgm:pt>
    <dgm:pt modelId="{3D2823F1-7BDE-482E-8C13-9B4150F7606B}" type="pres">
      <dgm:prSet presAssocID="{ECD1209D-D06F-422C-A9DD-C6CE12FE0E29}" presName="accentRepeatNode" presStyleLbl="solidAlignAcc1" presStyleIdx="1" presStyleCnt="8"/>
      <dgm:spPr/>
    </dgm:pt>
    <dgm:pt modelId="{8E44EA0A-51BC-4903-8DE1-59E129B88EFC}" type="pres">
      <dgm:prSet presAssocID="{F3C05864-FF92-4819-912C-9EB8A5F30694}" presName="text2" presStyleCnt="0"/>
      <dgm:spPr/>
    </dgm:pt>
    <dgm:pt modelId="{FD7C82CD-D1A5-4699-8589-E20F023BF4EC}" type="pres">
      <dgm:prSet presAssocID="{F3C05864-FF92-4819-912C-9EB8A5F30694}" presName="textRepeatNode" presStyleLbl="alignNode1" presStyleIdx="1" presStyleCnt="4">
        <dgm:presLayoutVars>
          <dgm:chMax val="0"/>
          <dgm:chPref val="0"/>
          <dgm:bulletEnabled val="1"/>
        </dgm:presLayoutVars>
      </dgm:prSet>
      <dgm:spPr/>
      <dgm:t>
        <a:bodyPr/>
        <a:lstStyle/>
        <a:p>
          <a:endParaRPr lang="en-US"/>
        </a:p>
      </dgm:t>
    </dgm:pt>
    <dgm:pt modelId="{9F01646E-43EC-4E54-8383-EF559F259D0A}" type="pres">
      <dgm:prSet presAssocID="{F3C05864-FF92-4819-912C-9EB8A5F30694}" presName="textaccent2" presStyleCnt="0"/>
      <dgm:spPr/>
    </dgm:pt>
    <dgm:pt modelId="{1349F88F-D3C0-4BB7-85BB-24C84AFE2866}" type="pres">
      <dgm:prSet presAssocID="{F3C05864-FF92-4819-912C-9EB8A5F30694}" presName="accentRepeatNode" presStyleLbl="solidAlignAcc1" presStyleIdx="2" presStyleCnt="8"/>
      <dgm:spPr/>
    </dgm:pt>
    <dgm:pt modelId="{F63291D1-8F2F-48A0-B3AE-3E8C1285458D}" type="pres">
      <dgm:prSet presAssocID="{6DFF4FBC-81D6-4E27-955F-EC34A4AA3B0B}" presName="image2" presStyleCnt="0"/>
      <dgm:spPr/>
    </dgm:pt>
    <dgm:pt modelId="{DE4447B1-A44E-459D-BE77-9D13CD0CC6F5}" type="pres">
      <dgm:prSet presAssocID="{6DFF4FBC-81D6-4E27-955F-EC34A4AA3B0B}" presName="imageRepeatNode" presStyleLbl="alignAcc1" presStyleIdx="1" presStyleCnt="4"/>
      <dgm:spPr/>
      <dgm:t>
        <a:bodyPr/>
        <a:lstStyle/>
        <a:p>
          <a:endParaRPr lang="en-US"/>
        </a:p>
      </dgm:t>
    </dgm:pt>
    <dgm:pt modelId="{89B41A6A-3F25-46A0-9688-F750DDD3DAFD}" type="pres">
      <dgm:prSet presAssocID="{6DFF4FBC-81D6-4E27-955F-EC34A4AA3B0B}" presName="imageaccent2" presStyleCnt="0"/>
      <dgm:spPr/>
    </dgm:pt>
    <dgm:pt modelId="{0F6AAC9C-74A4-4F88-BBED-C5D7B1549267}" type="pres">
      <dgm:prSet presAssocID="{6DFF4FBC-81D6-4E27-955F-EC34A4AA3B0B}" presName="accentRepeatNode" presStyleLbl="solidAlignAcc1" presStyleIdx="3" presStyleCnt="8"/>
      <dgm:spPr/>
    </dgm:pt>
    <dgm:pt modelId="{84D8CD89-F7A8-4789-AB36-785F7A0499A0}" type="pres">
      <dgm:prSet presAssocID="{16E6771F-868C-4F6A-A02D-17CA74C07967}" presName="text3" presStyleCnt="0"/>
      <dgm:spPr/>
    </dgm:pt>
    <dgm:pt modelId="{BD32E9B5-BAD6-427D-897B-933C42D22AE9}" type="pres">
      <dgm:prSet presAssocID="{16E6771F-868C-4F6A-A02D-17CA74C07967}" presName="textRepeatNode" presStyleLbl="alignNode1" presStyleIdx="2" presStyleCnt="4">
        <dgm:presLayoutVars>
          <dgm:chMax val="0"/>
          <dgm:chPref val="0"/>
          <dgm:bulletEnabled val="1"/>
        </dgm:presLayoutVars>
      </dgm:prSet>
      <dgm:spPr/>
      <dgm:t>
        <a:bodyPr/>
        <a:lstStyle/>
        <a:p>
          <a:endParaRPr lang="en-US"/>
        </a:p>
      </dgm:t>
    </dgm:pt>
    <dgm:pt modelId="{86782E94-CCF9-4A64-8094-5A5384D004DB}" type="pres">
      <dgm:prSet presAssocID="{16E6771F-868C-4F6A-A02D-17CA74C07967}" presName="textaccent3" presStyleCnt="0"/>
      <dgm:spPr/>
    </dgm:pt>
    <dgm:pt modelId="{DEFE0AA5-BB57-4F6D-972F-8BD723EFE651}" type="pres">
      <dgm:prSet presAssocID="{16E6771F-868C-4F6A-A02D-17CA74C07967}" presName="accentRepeatNode" presStyleLbl="solidAlignAcc1" presStyleIdx="4" presStyleCnt="8"/>
      <dgm:spPr/>
    </dgm:pt>
    <dgm:pt modelId="{F170B903-B351-407D-A66C-41362776351B}" type="pres">
      <dgm:prSet presAssocID="{EB9E0503-2C60-490A-9D2F-2C9DB18B6D15}" presName="image3" presStyleCnt="0"/>
      <dgm:spPr/>
    </dgm:pt>
    <dgm:pt modelId="{9387A83D-979E-4472-B6BA-8FA07999ABFA}" type="pres">
      <dgm:prSet presAssocID="{EB9E0503-2C60-490A-9D2F-2C9DB18B6D15}" presName="imageRepeatNode" presStyleLbl="alignAcc1" presStyleIdx="2" presStyleCnt="4"/>
      <dgm:spPr/>
      <dgm:t>
        <a:bodyPr/>
        <a:lstStyle/>
        <a:p>
          <a:endParaRPr lang="en-US"/>
        </a:p>
      </dgm:t>
    </dgm:pt>
    <dgm:pt modelId="{E49AFB69-170A-4AA9-B2E4-E0AE09DAA692}" type="pres">
      <dgm:prSet presAssocID="{EB9E0503-2C60-490A-9D2F-2C9DB18B6D15}" presName="imageaccent3" presStyleCnt="0"/>
      <dgm:spPr/>
    </dgm:pt>
    <dgm:pt modelId="{AE0E8A8D-FFDC-4657-83E1-46791C5A7C1E}" type="pres">
      <dgm:prSet presAssocID="{EB9E0503-2C60-490A-9D2F-2C9DB18B6D15}" presName="accentRepeatNode" presStyleLbl="solidAlignAcc1" presStyleIdx="5" presStyleCnt="8"/>
      <dgm:spPr/>
    </dgm:pt>
    <dgm:pt modelId="{70EE9F94-FBBA-4F8C-AC6D-4AC499CA0BD3}" type="pres">
      <dgm:prSet presAssocID="{EDADC2C1-EABD-4A58-800C-54424C15DEA4}" presName="text4" presStyleCnt="0"/>
      <dgm:spPr/>
    </dgm:pt>
    <dgm:pt modelId="{72599F7B-DA0F-40C8-8F81-66CD6B63693A}" type="pres">
      <dgm:prSet presAssocID="{EDADC2C1-EABD-4A58-800C-54424C15DEA4}" presName="textRepeatNode" presStyleLbl="alignNode1" presStyleIdx="3" presStyleCnt="4">
        <dgm:presLayoutVars>
          <dgm:chMax val="0"/>
          <dgm:chPref val="0"/>
          <dgm:bulletEnabled val="1"/>
        </dgm:presLayoutVars>
      </dgm:prSet>
      <dgm:spPr/>
      <dgm:t>
        <a:bodyPr/>
        <a:lstStyle/>
        <a:p>
          <a:endParaRPr lang="en-US"/>
        </a:p>
      </dgm:t>
    </dgm:pt>
    <dgm:pt modelId="{0ED6C67B-EC13-47AA-A980-BFEA3511084A}" type="pres">
      <dgm:prSet presAssocID="{EDADC2C1-EABD-4A58-800C-54424C15DEA4}" presName="textaccent4" presStyleCnt="0"/>
      <dgm:spPr/>
    </dgm:pt>
    <dgm:pt modelId="{4BF145B2-FA30-4862-94BB-2466CBDFE47B}" type="pres">
      <dgm:prSet presAssocID="{EDADC2C1-EABD-4A58-800C-54424C15DEA4}" presName="accentRepeatNode" presStyleLbl="solidAlignAcc1" presStyleIdx="6" presStyleCnt="8"/>
      <dgm:spPr/>
    </dgm:pt>
    <dgm:pt modelId="{DD527949-D98B-4F49-9DFD-DC9DA16E4103}" type="pres">
      <dgm:prSet presAssocID="{3A3C4CCE-8651-4920-BF0C-B14890F3BFDF}" presName="image4" presStyleCnt="0"/>
      <dgm:spPr/>
    </dgm:pt>
    <dgm:pt modelId="{0DDD1262-1906-4B9E-9528-7BA1AA1D67DF}" type="pres">
      <dgm:prSet presAssocID="{3A3C4CCE-8651-4920-BF0C-B14890F3BFDF}" presName="imageRepeatNode" presStyleLbl="alignAcc1" presStyleIdx="3" presStyleCnt="4"/>
      <dgm:spPr/>
      <dgm:t>
        <a:bodyPr/>
        <a:lstStyle/>
        <a:p>
          <a:endParaRPr lang="en-US"/>
        </a:p>
      </dgm:t>
    </dgm:pt>
    <dgm:pt modelId="{3879DA0F-AE30-44B1-BD37-407A6420B782}" type="pres">
      <dgm:prSet presAssocID="{3A3C4CCE-8651-4920-BF0C-B14890F3BFDF}" presName="imageaccent4" presStyleCnt="0"/>
      <dgm:spPr/>
    </dgm:pt>
    <dgm:pt modelId="{E4ACECFC-FAA2-48DA-B4E2-5CD2298F32A3}" type="pres">
      <dgm:prSet presAssocID="{3A3C4CCE-8651-4920-BF0C-B14890F3BFDF}" presName="accentRepeatNode" presStyleLbl="solidAlignAcc1" presStyleIdx="7" presStyleCnt="8"/>
      <dgm:spPr/>
    </dgm:pt>
  </dgm:ptLst>
  <dgm:cxnLst>
    <dgm:cxn modelId="{1CD32B60-7874-4E37-9C54-FD6677F81B4A}" type="presOf" srcId="{EDADC2C1-EABD-4A58-800C-54424C15DEA4}" destId="{72599F7B-DA0F-40C8-8F81-66CD6B63693A}" srcOrd="0" destOrd="0" presId="urn:microsoft.com/office/officeart/2008/layout/HexagonCluster"/>
    <dgm:cxn modelId="{64327A6C-E52A-4F0C-8D50-297765E35AAA}" type="presOf" srcId="{1964D3DB-6398-41B1-8165-8A6D003AC0C7}" destId="{3B1E3C5A-03CE-436C-B958-DB72B328EFED}" srcOrd="0" destOrd="0" presId="urn:microsoft.com/office/officeart/2008/layout/HexagonCluster"/>
    <dgm:cxn modelId="{2D224A9D-34BF-41F6-AE5A-68BBF5C79D1E}" srcId="{2BA8BDD1-C36C-4861-A49E-D08705CEF90B}" destId="{16E6771F-868C-4F6A-A02D-17CA74C07967}" srcOrd="2" destOrd="0" parTransId="{603FD40C-8BB3-4C09-97A7-AE92E58030CD}" sibTransId="{EB9E0503-2C60-490A-9D2F-2C9DB18B6D15}"/>
    <dgm:cxn modelId="{84BD1840-39D9-420F-8C16-24309A225D14}" type="presOf" srcId="{2BA8BDD1-C36C-4861-A49E-D08705CEF90B}" destId="{9FE4067B-E433-40A3-A86D-3E2FBA1208ED}" srcOrd="0" destOrd="0" presId="urn:microsoft.com/office/officeart/2008/layout/HexagonCluster"/>
    <dgm:cxn modelId="{C4898734-34CA-4778-A1E4-81206B8E0290}" type="presOf" srcId="{6DFF4FBC-81D6-4E27-955F-EC34A4AA3B0B}" destId="{DE4447B1-A44E-459D-BE77-9D13CD0CC6F5}" srcOrd="0" destOrd="0" presId="urn:microsoft.com/office/officeart/2008/layout/HexagonCluster"/>
    <dgm:cxn modelId="{A58237CB-CD74-4217-AF95-33FFEB4D2BF3}" srcId="{2BA8BDD1-C36C-4861-A49E-D08705CEF90B}" destId="{1964D3DB-6398-41B1-8165-8A6D003AC0C7}" srcOrd="0" destOrd="0" parTransId="{E631C17E-FB6C-4DF6-BC97-42D4DDD9DA89}" sibTransId="{ECD1209D-D06F-422C-A9DD-C6CE12FE0E29}"/>
    <dgm:cxn modelId="{DEE252D9-395C-4D2E-BFDD-BA7C1635DF6A}" type="presOf" srcId="{16E6771F-868C-4F6A-A02D-17CA74C07967}" destId="{BD32E9B5-BAD6-427D-897B-933C42D22AE9}" srcOrd="0" destOrd="0" presId="urn:microsoft.com/office/officeart/2008/layout/HexagonCluster"/>
    <dgm:cxn modelId="{8168A96B-BE7F-4E47-A21E-DEAA327B2E70}" type="presOf" srcId="{F3C05864-FF92-4819-912C-9EB8A5F30694}" destId="{FD7C82CD-D1A5-4699-8589-E20F023BF4EC}" srcOrd="0" destOrd="0" presId="urn:microsoft.com/office/officeart/2008/layout/HexagonCluster"/>
    <dgm:cxn modelId="{436660F8-5D91-4428-AC0C-7A3392F46CA8}" type="presOf" srcId="{ECD1209D-D06F-422C-A9DD-C6CE12FE0E29}" destId="{62CC10D9-ABCC-4D6B-9269-FAA98C4E253B}" srcOrd="0" destOrd="0" presId="urn:microsoft.com/office/officeart/2008/layout/HexagonCluster"/>
    <dgm:cxn modelId="{49282E25-8B30-4941-A937-88536557E779}" srcId="{2BA8BDD1-C36C-4861-A49E-D08705CEF90B}" destId="{EDADC2C1-EABD-4A58-800C-54424C15DEA4}" srcOrd="3" destOrd="0" parTransId="{BFAE9892-0CE9-4CF1-9EF3-B39EB099062E}" sibTransId="{3A3C4CCE-8651-4920-BF0C-B14890F3BFDF}"/>
    <dgm:cxn modelId="{C58CD1F5-27AF-4442-B226-5B3006A7B1A6}" type="presOf" srcId="{3A3C4CCE-8651-4920-BF0C-B14890F3BFDF}" destId="{0DDD1262-1906-4B9E-9528-7BA1AA1D67DF}" srcOrd="0" destOrd="0" presId="urn:microsoft.com/office/officeart/2008/layout/HexagonCluster"/>
    <dgm:cxn modelId="{CD71C797-7D3D-4F4A-82CE-BEDD4D8BC29A}" srcId="{2BA8BDD1-C36C-4861-A49E-D08705CEF90B}" destId="{F3C05864-FF92-4819-912C-9EB8A5F30694}" srcOrd="1" destOrd="0" parTransId="{1C7207F5-089C-4DAF-BA39-71BF6FE1255B}" sibTransId="{6DFF4FBC-81D6-4E27-955F-EC34A4AA3B0B}"/>
    <dgm:cxn modelId="{D43F5F25-DB36-414D-8FE5-06F6AD93DDC1}" type="presOf" srcId="{EB9E0503-2C60-490A-9D2F-2C9DB18B6D15}" destId="{9387A83D-979E-4472-B6BA-8FA07999ABFA}" srcOrd="0" destOrd="0" presId="urn:microsoft.com/office/officeart/2008/layout/HexagonCluster"/>
    <dgm:cxn modelId="{16DD6C6E-32C9-4E58-9CCF-A10CB9BD61AA}" type="presParOf" srcId="{9FE4067B-E433-40A3-A86D-3E2FBA1208ED}" destId="{77C10D3B-72E7-441B-8A3D-BADAE70F6B25}" srcOrd="0" destOrd="0" presId="urn:microsoft.com/office/officeart/2008/layout/HexagonCluster"/>
    <dgm:cxn modelId="{1724432D-D6FE-48B9-8796-F3ABC6FDB8B7}" type="presParOf" srcId="{77C10D3B-72E7-441B-8A3D-BADAE70F6B25}" destId="{3B1E3C5A-03CE-436C-B958-DB72B328EFED}" srcOrd="0" destOrd="0" presId="urn:microsoft.com/office/officeart/2008/layout/HexagonCluster"/>
    <dgm:cxn modelId="{1EFBF100-F698-4174-907D-C8C34740F9DF}" type="presParOf" srcId="{9FE4067B-E433-40A3-A86D-3E2FBA1208ED}" destId="{72E866FE-B248-42B8-B82D-86FBA16ABAF7}" srcOrd="1" destOrd="0" presId="urn:microsoft.com/office/officeart/2008/layout/HexagonCluster"/>
    <dgm:cxn modelId="{335D5ECF-57BD-4FBB-A743-B9A6DFA10379}" type="presParOf" srcId="{72E866FE-B248-42B8-B82D-86FBA16ABAF7}" destId="{1E38523F-BC2D-4196-B9F3-9DEA4758DF53}" srcOrd="0" destOrd="0" presId="urn:microsoft.com/office/officeart/2008/layout/HexagonCluster"/>
    <dgm:cxn modelId="{13BE350A-2D6A-4416-BF6A-602390FB74A6}" type="presParOf" srcId="{9FE4067B-E433-40A3-A86D-3E2FBA1208ED}" destId="{64D55B57-93C8-4CC5-B329-78EEA1A6DC41}" srcOrd="2" destOrd="0" presId="urn:microsoft.com/office/officeart/2008/layout/HexagonCluster"/>
    <dgm:cxn modelId="{648EFF6C-94CE-430E-84C3-D245553129EC}" type="presParOf" srcId="{64D55B57-93C8-4CC5-B329-78EEA1A6DC41}" destId="{62CC10D9-ABCC-4D6B-9269-FAA98C4E253B}" srcOrd="0" destOrd="0" presId="urn:microsoft.com/office/officeart/2008/layout/HexagonCluster"/>
    <dgm:cxn modelId="{2C80EAE3-D52E-4E0C-89E1-C1B83E229EFC}" type="presParOf" srcId="{9FE4067B-E433-40A3-A86D-3E2FBA1208ED}" destId="{54D31487-6630-43B9-9BEC-961EE7CD0DB3}" srcOrd="3" destOrd="0" presId="urn:microsoft.com/office/officeart/2008/layout/HexagonCluster"/>
    <dgm:cxn modelId="{54AD66AB-E5AB-4851-9780-C5F21434E822}" type="presParOf" srcId="{54D31487-6630-43B9-9BEC-961EE7CD0DB3}" destId="{3D2823F1-7BDE-482E-8C13-9B4150F7606B}" srcOrd="0" destOrd="0" presId="urn:microsoft.com/office/officeart/2008/layout/HexagonCluster"/>
    <dgm:cxn modelId="{13E0C7C0-9D8B-4B79-B9B6-BB96D0DBFAA5}" type="presParOf" srcId="{9FE4067B-E433-40A3-A86D-3E2FBA1208ED}" destId="{8E44EA0A-51BC-4903-8DE1-59E129B88EFC}" srcOrd="4" destOrd="0" presId="urn:microsoft.com/office/officeart/2008/layout/HexagonCluster"/>
    <dgm:cxn modelId="{25891729-6533-4197-ACFF-7675F1914A83}" type="presParOf" srcId="{8E44EA0A-51BC-4903-8DE1-59E129B88EFC}" destId="{FD7C82CD-D1A5-4699-8589-E20F023BF4EC}" srcOrd="0" destOrd="0" presId="urn:microsoft.com/office/officeart/2008/layout/HexagonCluster"/>
    <dgm:cxn modelId="{A7C703C7-3EEA-4DC3-8D45-4F64586DE433}" type="presParOf" srcId="{9FE4067B-E433-40A3-A86D-3E2FBA1208ED}" destId="{9F01646E-43EC-4E54-8383-EF559F259D0A}" srcOrd="5" destOrd="0" presId="urn:microsoft.com/office/officeart/2008/layout/HexagonCluster"/>
    <dgm:cxn modelId="{1C0B4DEA-8D24-4DCB-B33C-5C446B45CDFE}" type="presParOf" srcId="{9F01646E-43EC-4E54-8383-EF559F259D0A}" destId="{1349F88F-D3C0-4BB7-85BB-24C84AFE2866}" srcOrd="0" destOrd="0" presId="urn:microsoft.com/office/officeart/2008/layout/HexagonCluster"/>
    <dgm:cxn modelId="{6B323193-70E1-4DF0-89A6-9DEA59F99154}" type="presParOf" srcId="{9FE4067B-E433-40A3-A86D-3E2FBA1208ED}" destId="{F63291D1-8F2F-48A0-B3AE-3E8C1285458D}" srcOrd="6" destOrd="0" presId="urn:microsoft.com/office/officeart/2008/layout/HexagonCluster"/>
    <dgm:cxn modelId="{D490544E-2545-4082-A03B-299F8AA284C4}" type="presParOf" srcId="{F63291D1-8F2F-48A0-B3AE-3E8C1285458D}" destId="{DE4447B1-A44E-459D-BE77-9D13CD0CC6F5}" srcOrd="0" destOrd="0" presId="urn:microsoft.com/office/officeart/2008/layout/HexagonCluster"/>
    <dgm:cxn modelId="{CBA68619-AF4B-4BEB-A682-AD12F8E09926}" type="presParOf" srcId="{9FE4067B-E433-40A3-A86D-3E2FBA1208ED}" destId="{89B41A6A-3F25-46A0-9688-F750DDD3DAFD}" srcOrd="7" destOrd="0" presId="urn:microsoft.com/office/officeart/2008/layout/HexagonCluster"/>
    <dgm:cxn modelId="{F6ADA410-34FD-4527-BDFD-46E802F96FFF}" type="presParOf" srcId="{89B41A6A-3F25-46A0-9688-F750DDD3DAFD}" destId="{0F6AAC9C-74A4-4F88-BBED-C5D7B1549267}" srcOrd="0" destOrd="0" presId="urn:microsoft.com/office/officeart/2008/layout/HexagonCluster"/>
    <dgm:cxn modelId="{5AD1F34A-CB7F-4DCD-B3A9-C567BEC8A3D5}" type="presParOf" srcId="{9FE4067B-E433-40A3-A86D-3E2FBA1208ED}" destId="{84D8CD89-F7A8-4789-AB36-785F7A0499A0}" srcOrd="8" destOrd="0" presId="urn:microsoft.com/office/officeart/2008/layout/HexagonCluster"/>
    <dgm:cxn modelId="{E15653BB-D220-41F9-8D9D-6A87F0F5EF96}" type="presParOf" srcId="{84D8CD89-F7A8-4789-AB36-785F7A0499A0}" destId="{BD32E9B5-BAD6-427D-897B-933C42D22AE9}" srcOrd="0" destOrd="0" presId="urn:microsoft.com/office/officeart/2008/layout/HexagonCluster"/>
    <dgm:cxn modelId="{177796D2-F731-4BF0-932C-5F3D1A7A55E6}" type="presParOf" srcId="{9FE4067B-E433-40A3-A86D-3E2FBA1208ED}" destId="{86782E94-CCF9-4A64-8094-5A5384D004DB}" srcOrd="9" destOrd="0" presId="urn:microsoft.com/office/officeart/2008/layout/HexagonCluster"/>
    <dgm:cxn modelId="{B4B3A206-BB31-4325-A803-5F4C3B076A05}" type="presParOf" srcId="{86782E94-CCF9-4A64-8094-5A5384D004DB}" destId="{DEFE0AA5-BB57-4F6D-972F-8BD723EFE651}" srcOrd="0" destOrd="0" presId="urn:microsoft.com/office/officeart/2008/layout/HexagonCluster"/>
    <dgm:cxn modelId="{E813F17F-1C55-46D7-A3FF-9E2673D49D32}" type="presParOf" srcId="{9FE4067B-E433-40A3-A86D-3E2FBA1208ED}" destId="{F170B903-B351-407D-A66C-41362776351B}" srcOrd="10" destOrd="0" presId="urn:microsoft.com/office/officeart/2008/layout/HexagonCluster"/>
    <dgm:cxn modelId="{9E840C7C-DB7C-4173-AFD9-C04B3CFB7CE8}" type="presParOf" srcId="{F170B903-B351-407D-A66C-41362776351B}" destId="{9387A83D-979E-4472-B6BA-8FA07999ABFA}" srcOrd="0" destOrd="0" presId="urn:microsoft.com/office/officeart/2008/layout/HexagonCluster"/>
    <dgm:cxn modelId="{876755BD-3D6E-4D91-AF78-FB00386E1534}" type="presParOf" srcId="{9FE4067B-E433-40A3-A86D-3E2FBA1208ED}" destId="{E49AFB69-170A-4AA9-B2E4-E0AE09DAA692}" srcOrd="11" destOrd="0" presId="urn:microsoft.com/office/officeart/2008/layout/HexagonCluster"/>
    <dgm:cxn modelId="{B85E1617-CDAF-409E-932E-E2A5F23A0B3B}" type="presParOf" srcId="{E49AFB69-170A-4AA9-B2E4-E0AE09DAA692}" destId="{AE0E8A8D-FFDC-4657-83E1-46791C5A7C1E}" srcOrd="0" destOrd="0" presId="urn:microsoft.com/office/officeart/2008/layout/HexagonCluster"/>
    <dgm:cxn modelId="{DCAE3B16-76CE-4DAB-9F17-E4EFE1DFFCE3}" type="presParOf" srcId="{9FE4067B-E433-40A3-A86D-3E2FBA1208ED}" destId="{70EE9F94-FBBA-4F8C-AC6D-4AC499CA0BD3}" srcOrd="12" destOrd="0" presId="urn:microsoft.com/office/officeart/2008/layout/HexagonCluster"/>
    <dgm:cxn modelId="{A5AC182A-CCF6-4CAF-B69C-9F60B35A2609}" type="presParOf" srcId="{70EE9F94-FBBA-4F8C-AC6D-4AC499CA0BD3}" destId="{72599F7B-DA0F-40C8-8F81-66CD6B63693A}" srcOrd="0" destOrd="0" presId="urn:microsoft.com/office/officeart/2008/layout/HexagonCluster"/>
    <dgm:cxn modelId="{60B6600F-FE2C-415D-AFAA-3B7C9BAB739C}" type="presParOf" srcId="{9FE4067B-E433-40A3-A86D-3E2FBA1208ED}" destId="{0ED6C67B-EC13-47AA-A980-BFEA3511084A}" srcOrd="13" destOrd="0" presId="urn:microsoft.com/office/officeart/2008/layout/HexagonCluster"/>
    <dgm:cxn modelId="{944F6F5B-872A-4787-B045-32D5FEAB2B19}" type="presParOf" srcId="{0ED6C67B-EC13-47AA-A980-BFEA3511084A}" destId="{4BF145B2-FA30-4862-94BB-2466CBDFE47B}" srcOrd="0" destOrd="0" presId="urn:microsoft.com/office/officeart/2008/layout/HexagonCluster"/>
    <dgm:cxn modelId="{54522013-92CD-4BE7-BE12-667550FFC278}" type="presParOf" srcId="{9FE4067B-E433-40A3-A86D-3E2FBA1208ED}" destId="{DD527949-D98B-4F49-9DFD-DC9DA16E4103}" srcOrd="14" destOrd="0" presId="urn:microsoft.com/office/officeart/2008/layout/HexagonCluster"/>
    <dgm:cxn modelId="{0692219E-0BD8-42A6-ABFA-3475E3447002}" type="presParOf" srcId="{DD527949-D98B-4F49-9DFD-DC9DA16E4103}" destId="{0DDD1262-1906-4B9E-9528-7BA1AA1D67DF}" srcOrd="0" destOrd="0" presId="urn:microsoft.com/office/officeart/2008/layout/HexagonCluster"/>
    <dgm:cxn modelId="{4CC4B790-1F53-424B-AA99-4E92EA067496}" type="presParOf" srcId="{9FE4067B-E433-40A3-A86D-3E2FBA1208ED}" destId="{3879DA0F-AE30-44B1-BD37-407A6420B782}" srcOrd="15" destOrd="0" presId="urn:microsoft.com/office/officeart/2008/layout/HexagonCluster"/>
    <dgm:cxn modelId="{4C462B9D-81B6-4A3C-984F-861C5D5445E9}" type="presParOf" srcId="{3879DA0F-AE30-44B1-BD37-407A6420B782}" destId="{E4ACECFC-FAA2-48DA-B4E2-5CD2298F32A3}" srcOrd="0" destOrd="0" presId="urn:microsoft.com/office/officeart/2008/layout/HexagonCluster"/>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5062F7-07A6-4667-B24B-CF0AA070DAD0}" type="doc">
      <dgm:prSet loTypeId="urn:microsoft.com/office/officeart/2009/3/layout/RandomtoResultProcess" loCatId="process" qsTypeId="urn:microsoft.com/office/officeart/2005/8/quickstyle/3d1" qsCatId="3D" csTypeId="urn:microsoft.com/office/officeart/2005/8/colors/accent1_2" csCatId="accent1" phldr="1"/>
      <dgm:spPr/>
      <dgm:t>
        <a:bodyPr/>
        <a:lstStyle/>
        <a:p>
          <a:endParaRPr lang="en-US"/>
        </a:p>
      </dgm:t>
    </dgm:pt>
    <dgm:pt modelId="{A443F82F-08A7-42E7-8808-D501B3C88FBC}">
      <dgm:prSet phldrT="[Text]" custT="1"/>
      <dgm:spPr/>
      <dgm:t>
        <a:bodyPr/>
        <a:lstStyle/>
        <a:p>
          <a:r>
            <a:rPr lang="en-US" sz="1400" dirty="0" smtClean="0"/>
            <a:t>Brainstorm</a:t>
          </a:r>
          <a:endParaRPr lang="en-US" sz="1400" dirty="0"/>
        </a:p>
      </dgm:t>
    </dgm:pt>
    <dgm:pt modelId="{745B2291-6F7A-4CC5-82BB-D2A38F6EB851}" type="parTrans" cxnId="{465ECEDD-D484-4BF2-B379-2B16D8B4E934}">
      <dgm:prSet/>
      <dgm:spPr/>
      <dgm:t>
        <a:bodyPr/>
        <a:lstStyle/>
        <a:p>
          <a:endParaRPr lang="en-US"/>
        </a:p>
      </dgm:t>
    </dgm:pt>
    <dgm:pt modelId="{64D7C489-A84A-4CF8-B045-6BE8580AE816}" type="sibTrans" cxnId="{465ECEDD-D484-4BF2-B379-2B16D8B4E934}">
      <dgm:prSet/>
      <dgm:spPr/>
      <dgm:t>
        <a:bodyPr/>
        <a:lstStyle/>
        <a:p>
          <a:endParaRPr lang="en-US"/>
        </a:p>
      </dgm:t>
    </dgm:pt>
    <dgm:pt modelId="{F8D4F34D-78B5-4913-A0FE-6CB97378E393}">
      <dgm:prSet phldrT="[Text]" custT="1"/>
      <dgm:spPr/>
      <dgm:t>
        <a:bodyPr/>
        <a:lstStyle/>
        <a:p>
          <a:r>
            <a:rPr lang="en-US" sz="1400" dirty="0" smtClean="0"/>
            <a:t>Ref Data Model 1.0</a:t>
          </a:r>
          <a:endParaRPr lang="en-US" sz="1400" dirty="0"/>
        </a:p>
      </dgm:t>
    </dgm:pt>
    <dgm:pt modelId="{FCD1BED5-EEA8-40FD-81E5-773B465F76A0}" type="parTrans" cxnId="{A7A13189-35FA-459D-8E44-481E88E48C51}">
      <dgm:prSet/>
      <dgm:spPr/>
      <dgm:t>
        <a:bodyPr/>
        <a:lstStyle/>
        <a:p>
          <a:endParaRPr lang="en-US"/>
        </a:p>
      </dgm:t>
    </dgm:pt>
    <dgm:pt modelId="{D2383655-03FB-46C2-BE6C-5A28DDE42FA4}" type="sibTrans" cxnId="{A7A13189-35FA-459D-8E44-481E88E48C51}">
      <dgm:prSet/>
      <dgm:spPr/>
      <dgm:t>
        <a:bodyPr/>
        <a:lstStyle/>
        <a:p>
          <a:endParaRPr lang="en-US"/>
        </a:p>
      </dgm:t>
    </dgm:pt>
    <dgm:pt modelId="{55BF1961-F632-459B-9D52-2E2327AE1917}">
      <dgm:prSet phldrT="[Text]" custT="1"/>
      <dgm:spPr/>
      <dgm:t>
        <a:bodyPr/>
        <a:lstStyle/>
        <a:p>
          <a:r>
            <a:rPr lang="en-US" sz="1400" dirty="0" smtClean="0"/>
            <a:t>Generate Ideas</a:t>
          </a:r>
          <a:endParaRPr lang="en-US" sz="1400" dirty="0"/>
        </a:p>
      </dgm:t>
    </dgm:pt>
    <dgm:pt modelId="{70C179A2-28A8-4940-8752-C3374BB6C631}" type="parTrans" cxnId="{A4F50E00-E662-49D2-B057-0D8A2BC82080}">
      <dgm:prSet/>
      <dgm:spPr/>
      <dgm:t>
        <a:bodyPr/>
        <a:lstStyle/>
        <a:p>
          <a:endParaRPr lang="en-US"/>
        </a:p>
      </dgm:t>
    </dgm:pt>
    <dgm:pt modelId="{519E685A-DB60-4786-B95A-FB867C4043F2}" type="sibTrans" cxnId="{A4F50E00-E662-49D2-B057-0D8A2BC82080}">
      <dgm:prSet/>
      <dgm:spPr/>
      <dgm:t>
        <a:bodyPr/>
        <a:lstStyle/>
        <a:p>
          <a:endParaRPr lang="en-US"/>
        </a:p>
      </dgm:t>
    </dgm:pt>
    <dgm:pt modelId="{4D6503C5-5B57-4A7A-B3DA-F2F76DEF6BC6}">
      <dgm:prSet phldrT="[Text]" custT="1"/>
      <dgm:spPr/>
      <dgm:t>
        <a:bodyPr/>
        <a:lstStyle/>
        <a:p>
          <a:r>
            <a:rPr lang="en-US" sz="1400" dirty="0" smtClean="0"/>
            <a:t>Prioritize &amp; Consolidate</a:t>
          </a:r>
          <a:endParaRPr lang="en-US" sz="1400" dirty="0"/>
        </a:p>
      </dgm:t>
    </dgm:pt>
    <dgm:pt modelId="{2A4E0479-929D-4AC8-B844-2E87E0C51F17}" type="parTrans" cxnId="{B293F113-4919-4CA5-B43B-770BD1C2774D}">
      <dgm:prSet/>
      <dgm:spPr/>
      <dgm:t>
        <a:bodyPr/>
        <a:lstStyle/>
        <a:p>
          <a:endParaRPr lang="en-US"/>
        </a:p>
      </dgm:t>
    </dgm:pt>
    <dgm:pt modelId="{D86E257D-3D10-4496-9B49-BB6B7D5193A2}" type="sibTrans" cxnId="{B293F113-4919-4CA5-B43B-770BD1C2774D}">
      <dgm:prSet/>
      <dgm:spPr/>
      <dgm:t>
        <a:bodyPr/>
        <a:lstStyle/>
        <a:p>
          <a:endParaRPr lang="en-US"/>
        </a:p>
      </dgm:t>
    </dgm:pt>
    <dgm:pt modelId="{C431981E-8223-421D-8BB7-496B4F1FAE95}">
      <dgm:prSet phldrT="[Text]" custT="1"/>
      <dgm:spPr/>
      <dgm:t>
        <a:bodyPr/>
        <a:lstStyle/>
        <a:p>
          <a:r>
            <a:rPr lang="en-US" sz="1400" dirty="0" smtClean="0"/>
            <a:t>Refine, Review &amp; Document</a:t>
          </a:r>
          <a:endParaRPr lang="en-US" sz="1400" dirty="0"/>
        </a:p>
      </dgm:t>
    </dgm:pt>
    <dgm:pt modelId="{40D3284F-E8B6-481F-ACDB-01125E01E9FE}" type="parTrans" cxnId="{4FE2EE95-8C9E-4E0A-A8BB-A3ACF48AFE6B}">
      <dgm:prSet/>
      <dgm:spPr/>
      <dgm:t>
        <a:bodyPr/>
        <a:lstStyle/>
        <a:p>
          <a:endParaRPr lang="en-US"/>
        </a:p>
      </dgm:t>
    </dgm:pt>
    <dgm:pt modelId="{B94D62DA-280C-4B73-90FC-F780465042B4}" type="sibTrans" cxnId="{4FE2EE95-8C9E-4E0A-A8BB-A3ACF48AFE6B}">
      <dgm:prSet/>
      <dgm:spPr/>
      <dgm:t>
        <a:bodyPr/>
        <a:lstStyle/>
        <a:p>
          <a:endParaRPr lang="en-US"/>
        </a:p>
      </dgm:t>
    </dgm:pt>
    <dgm:pt modelId="{3C87EDE9-A62E-4A11-A9E1-71D06BBE1671}" type="pres">
      <dgm:prSet presAssocID="{965062F7-07A6-4667-B24B-CF0AA070DAD0}" presName="Name0" presStyleCnt="0">
        <dgm:presLayoutVars>
          <dgm:dir/>
          <dgm:animOne val="branch"/>
          <dgm:animLvl val="lvl"/>
        </dgm:presLayoutVars>
      </dgm:prSet>
      <dgm:spPr/>
      <dgm:t>
        <a:bodyPr/>
        <a:lstStyle/>
        <a:p>
          <a:endParaRPr lang="en-US"/>
        </a:p>
      </dgm:t>
    </dgm:pt>
    <dgm:pt modelId="{CA18E815-C274-47F5-BD0A-F04E95BCBEB6}" type="pres">
      <dgm:prSet presAssocID="{A443F82F-08A7-42E7-8808-D501B3C88FBC}" presName="chaos" presStyleCnt="0"/>
      <dgm:spPr/>
    </dgm:pt>
    <dgm:pt modelId="{944B0282-78C4-492B-A4F2-542AD72EE720}" type="pres">
      <dgm:prSet presAssocID="{A443F82F-08A7-42E7-8808-D501B3C88FBC}" presName="parTx1" presStyleLbl="revTx" presStyleIdx="0" presStyleCnt="4"/>
      <dgm:spPr/>
      <dgm:t>
        <a:bodyPr/>
        <a:lstStyle/>
        <a:p>
          <a:endParaRPr lang="en-US"/>
        </a:p>
      </dgm:t>
    </dgm:pt>
    <dgm:pt modelId="{D5EBC4CC-9D2D-44DA-9306-5656BC076586}" type="pres">
      <dgm:prSet presAssocID="{A443F82F-08A7-42E7-8808-D501B3C88FBC}" presName="c1" presStyleLbl="node1" presStyleIdx="0" presStyleCnt="19"/>
      <dgm:spPr/>
    </dgm:pt>
    <dgm:pt modelId="{5CEB642C-BA22-4605-953B-EDBE148AAF95}" type="pres">
      <dgm:prSet presAssocID="{A443F82F-08A7-42E7-8808-D501B3C88FBC}" presName="c2" presStyleLbl="node1" presStyleIdx="1" presStyleCnt="19"/>
      <dgm:spPr/>
    </dgm:pt>
    <dgm:pt modelId="{FA7AD58E-ECC1-4740-AC75-C8C9AC0F7D23}" type="pres">
      <dgm:prSet presAssocID="{A443F82F-08A7-42E7-8808-D501B3C88FBC}" presName="c3" presStyleLbl="node1" presStyleIdx="2" presStyleCnt="19"/>
      <dgm:spPr/>
    </dgm:pt>
    <dgm:pt modelId="{9B1BB525-FA42-4333-BCE1-AACF51780ECF}" type="pres">
      <dgm:prSet presAssocID="{A443F82F-08A7-42E7-8808-D501B3C88FBC}" presName="c4" presStyleLbl="node1" presStyleIdx="3" presStyleCnt="19"/>
      <dgm:spPr/>
    </dgm:pt>
    <dgm:pt modelId="{9DF25F9C-9373-4FF9-8CD7-6DBB70421E80}" type="pres">
      <dgm:prSet presAssocID="{A443F82F-08A7-42E7-8808-D501B3C88FBC}" presName="c5" presStyleLbl="node1" presStyleIdx="4" presStyleCnt="19"/>
      <dgm:spPr/>
    </dgm:pt>
    <dgm:pt modelId="{BBB1203F-5E0B-44FE-B505-42B4F821A68E}" type="pres">
      <dgm:prSet presAssocID="{A443F82F-08A7-42E7-8808-D501B3C88FBC}" presName="c6" presStyleLbl="node1" presStyleIdx="5" presStyleCnt="19"/>
      <dgm:spPr/>
    </dgm:pt>
    <dgm:pt modelId="{00D85396-2721-4176-AB1F-77184CED4B30}" type="pres">
      <dgm:prSet presAssocID="{A443F82F-08A7-42E7-8808-D501B3C88FBC}" presName="c7" presStyleLbl="node1" presStyleIdx="6" presStyleCnt="19"/>
      <dgm:spPr/>
    </dgm:pt>
    <dgm:pt modelId="{0C986A0B-9797-4CE2-B166-91DD01618415}" type="pres">
      <dgm:prSet presAssocID="{A443F82F-08A7-42E7-8808-D501B3C88FBC}" presName="c8" presStyleLbl="node1" presStyleIdx="7" presStyleCnt="19"/>
      <dgm:spPr/>
    </dgm:pt>
    <dgm:pt modelId="{9CACB215-C80C-4D15-9749-3FD8D175AC1E}" type="pres">
      <dgm:prSet presAssocID="{A443F82F-08A7-42E7-8808-D501B3C88FBC}" presName="c9" presStyleLbl="node1" presStyleIdx="8" presStyleCnt="19"/>
      <dgm:spPr/>
    </dgm:pt>
    <dgm:pt modelId="{B25FB915-F475-434E-ACC2-3D25DF99D3B8}" type="pres">
      <dgm:prSet presAssocID="{A443F82F-08A7-42E7-8808-D501B3C88FBC}" presName="c10" presStyleLbl="node1" presStyleIdx="9" presStyleCnt="19"/>
      <dgm:spPr/>
    </dgm:pt>
    <dgm:pt modelId="{55ACDF3F-F58F-4798-8133-B7507956A5A9}" type="pres">
      <dgm:prSet presAssocID="{A443F82F-08A7-42E7-8808-D501B3C88FBC}" presName="c11" presStyleLbl="node1" presStyleIdx="10" presStyleCnt="19"/>
      <dgm:spPr/>
    </dgm:pt>
    <dgm:pt modelId="{0A0A7800-6B02-405D-9964-BCAA2DFCEB18}" type="pres">
      <dgm:prSet presAssocID="{A443F82F-08A7-42E7-8808-D501B3C88FBC}" presName="c12" presStyleLbl="node1" presStyleIdx="11" presStyleCnt="19"/>
      <dgm:spPr/>
    </dgm:pt>
    <dgm:pt modelId="{B320EF4E-14B1-44A0-841D-B789C29F5299}" type="pres">
      <dgm:prSet presAssocID="{A443F82F-08A7-42E7-8808-D501B3C88FBC}" presName="c13" presStyleLbl="node1" presStyleIdx="12" presStyleCnt="19"/>
      <dgm:spPr/>
    </dgm:pt>
    <dgm:pt modelId="{B2910172-9ACA-449C-AAD8-1DF439CA8D78}" type="pres">
      <dgm:prSet presAssocID="{A443F82F-08A7-42E7-8808-D501B3C88FBC}" presName="c14" presStyleLbl="node1" presStyleIdx="13" presStyleCnt="19"/>
      <dgm:spPr/>
    </dgm:pt>
    <dgm:pt modelId="{3222D4EE-EB46-47FF-B239-361A151A1E7C}" type="pres">
      <dgm:prSet presAssocID="{A443F82F-08A7-42E7-8808-D501B3C88FBC}" presName="c15" presStyleLbl="node1" presStyleIdx="14" presStyleCnt="19"/>
      <dgm:spPr/>
    </dgm:pt>
    <dgm:pt modelId="{4183B838-96CD-4B29-93B6-B8575A4F721C}" type="pres">
      <dgm:prSet presAssocID="{A443F82F-08A7-42E7-8808-D501B3C88FBC}" presName="c16" presStyleLbl="node1" presStyleIdx="15" presStyleCnt="19"/>
      <dgm:spPr/>
    </dgm:pt>
    <dgm:pt modelId="{3EFEA29D-E1D1-4F27-BDD0-195D3CE51A63}" type="pres">
      <dgm:prSet presAssocID="{A443F82F-08A7-42E7-8808-D501B3C88FBC}" presName="c17" presStyleLbl="node1" presStyleIdx="16" presStyleCnt="19"/>
      <dgm:spPr/>
    </dgm:pt>
    <dgm:pt modelId="{37EA0FC3-0279-4F3F-B50B-CD382980F145}" type="pres">
      <dgm:prSet presAssocID="{A443F82F-08A7-42E7-8808-D501B3C88FBC}" presName="c18" presStyleLbl="node1" presStyleIdx="17" presStyleCnt="19"/>
      <dgm:spPr/>
    </dgm:pt>
    <dgm:pt modelId="{B251C5EE-5CCB-4FD8-A5CA-B89CF15783E1}" type="pres">
      <dgm:prSet presAssocID="{64D7C489-A84A-4CF8-B045-6BE8580AE816}" presName="chevronComposite1" presStyleCnt="0"/>
      <dgm:spPr/>
    </dgm:pt>
    <dgm:pt modelId="{099625B3-272F-4C77-BC6C-CC20291CAEE8}" type="pres">
      <dgm:prSet presAssocID="{64D7C489-A84A-4CF8-B045-6BE8580AE816}" presName="chevron1" presStyleLbl="sibTrans2D1" presStyleIdx="0" presStyleCnt="4"/>
      <dgm:spPr/>
    </dgm:pt>
    <dgm:pt modelId="{B2AB288B-3CA7-4518-93B2-53D377D2FD64}" type="pres">
      <dgm:prSet presAssocID="{64D7C489-A84A-4CF8-B045-6BE8580AE816}" presName="spChevron1" presStyleCnt="0"/>
      <dgm:spPr/>
    </dgm:pt>
    <dgm:pt modelId="{05A6BE65-5FCB-40F6-8835-25C066E81F8B}" type="pres">
      <dgm:prSet presAssocID="{55BF1961-F632-459B-9D52-2E2327AE1917}" presName="middle" presStyleCnt="0"/>
      <dgm:spPr/>
    </dgm:pt>
    <dgm:pt modelId="{6B9D60EA-73F9-42E0-91A6-DD944C4CA299}" type="pres">
      <dgm:prSet presAssocID="{55BF1961-F632-459B-9D52-2E2327AE1917}" presName="parTxMid" presStyleLbl="revTx" presStyleIdx="1" presStyleCnt="4"/>
      <dgm:spPr/>
      <dgm:t>
        <a:bodyPr/>
        <a:lstStyle/>
        <a:p>
          <a:endParaRPr lang="en-US"/>
        </a:p>
      </dgm:t>
    </dgm:pt>
    <dgm:pt modelId="{34C241E0-97D4-4F60-AFA2-CAAD9FCBD803}" type="pres">
      <dgm:prSet presAssocID="{55BF1961-F632-459B-9D52-2E2327AE1917}" presName="spMid" presStyleCnt="0"/>
      <dgm:spPr/>
    </dgm:pt>
    <dgm:pt modelId="{37E0B5A8-030E-411D-BBD3-8302AF3E5879}" type="pres">
      <dgm:prSet presAssocID="{519E685A-DB60-4786-B95A-FB867C4043F2}" presName="chevronComposite1" presStyleCnt="0"/>
      <dgm:spPr/>
    </dgm:pt>
    <dgm:pt modelId="{ACE7C14B-98F8-4599-8538-1CFDC383C886}" type="pres">
      <dgm:prSet presAssocID="{519E685A-DB60-4786-B95A-FB867C4043F2}" presName="chevron1" presStyleLbl="sibTrans2D1" presStyleIdx="1" presStyleCnt="4"/>
      <dgm:spPr/>
    </dgm:pt>
    <dgm:pt modelId="{3941CF8A-80B1-45BB-A712-42B0D5A15A6E}" type="pres">
      <dgm:prSet presAssocID="{519E685A-DB60-4786-B95A-FB867C4043F2}" presName="spChevron1" presStyleCnt="0"/>
      <dgm:spPr/>
    </dgm:pt>
    <dgm:pt modelId="{07B5168B-10FB-41D7-A6DE-A063C6076408}" type="pres">
      <dgm:prSet presAssocID="{4D6503C5-5B57-4A7A-B3DA-F2F76DEF6BC6}" presName="middle" presStyleCnt="0"/>
      <dgm:spPr/>
    </dgm:pt>
    <dgm:pt modelId="{89EDE24C-D89B-48D4-B1F9-CF072972BB98}" type="pres">
      <dgm:prSet presAssocID="{4D6503C5-5B57-4A7A-B3DA-F2F76DEF6BC6}" presName="parTxMid" presStyleLbl="revTx" presStyleIdx="2" presStyleCnt="4"/>
      <dgm:spPr/>
      <dgm:t>
        <a:bodyPr/>
        <a:lstStyle/>
        <a:p>
          <a:endParaRPr lang="en-US"/>
        </a:p>
      </dgm:t>
    </dgm:pt>
    <dgm:pt modelId="{036E5662-B5FF-4C27-9A86-4099156AF6E9}" type="pres">
      <dgm:prSet presAssocID="{4D6503C5-5B57-4A7A-B3DA-F2F76DEF6BC6}" presName="spMid" presStyleCnt="0"/>
      <dgm:spPr/>
    </dgm:pt>
    <dgm:pt modelId="{A027F88D-0E51-4E42-A1F6-3269323C8358}" type="pres">
      <dgm:prSet presAssocID="{D86E257D-3D10-4496-9B49-BB6B7D5193A2}" presName="chevronComposite1" presStyleCnt="0"/>
      <dgm:spPr/>
    </dgm:pt>
    <dgm:pt modelId="{F86E0F45-5940-4E58-A3F7-47E17C501210}" type="pres">
      <dgm:prSet presAssocID="{D86E257D-3D10-4496-9B49-BB6B7D5193A2}" presName="chevron1" presStyleLbl="sibTrans2D1" presStyleIdx="2" presStyleCnt="4"/>
      <dgm:spPr/>
    </dgm:pt>
    <dgm:pt modelId="{90DE80C7-6527-4A04-8F3E-E1A16F0BA643}" type="pres">
      <dgm:prSet presAssocID="{D86E257D-3D10-4496-9B49-BB6B7D5193A2}" presName="spChevron1" presStyleCnt="0"/>
      <dgm:spPr/>
    </dgm:pt>
    <dgm:pt modelId="{39072F33-C063-4BE7-B2DF-838F0D6EB3ED}" type="pres">
      <dgm:prSet presAssocID="{C431981E-8223-421D-8BB7-496B4F1FAE95}" presName="middle" presStyleCnt="0"/>
      <dgm:spPr/>
    </dgm:pt>
    <dgm:pt modelId="{2DA26F79-83B0-476B-91EA-71B98A2FBFED}" type="pres">
      <dgm:prSet presAssocID="{C431981E-8223-421D-8BB7-496B4F1FAE95}" presName="parTxMid" presStyleLbl="revTx" presStyleIdx="3" presStyleCnt="4"/>
      <dgm:spPr/>
      <dgm:t>
        <a:bodyPr/>
        <a:lstStyle/>
        <a:p>
          <a:endParaRPr lang="en-US"/>
        </a:p>
      </dgm:t>
    </dgm:pt>
    <dgm:pt modelId="{9158A0D4-BA88-4513-BBA1-4672477EF6A9}" type="pres">
      <dgm:prSet presAssocID="{C431981E-8223-421D-8BB7-496B4F1FAE95}" presName="spMid" presStyleCnt="0"/>
      <dgm:spPr/>
    </dgm:pt>
    <dgm:pt modelId="{138C5320-24E9-4557-B312-81CCED47CDB0}" type="pres">
      <dgm:prSet presAssocID="{B94D62DA-280C-4B73-90FC-F780465042B4}" presName="chevronComposite1" presStyleCnt="0"/>
      <dgm:spPr/>
    </dgm:pt>
    <dgm:pt modelId="{9DAE05D5-1168-49F0-B618-61473F2B4A08}" type="pres">
      <dgm:prSet presAssocID="{B94D62DA-280C-4B73-90FC-F780465042B4}" presName="chevron1" presStyleLbl="sibTrans2D1" presStyleIdx="3" presStyleCnt="4"/>
      <dgm:spPr/>
    </dgm:pt>
    <dgm:pt modelId="{325C9D71-2EC7-43FF-B561-3A5343FF46E2}" type="pres">
      <dgm:prSet presAssocID="{B94D62DA-280C-4B73-90FC-F780465042B4}" presName="spChevron1" presStyleCnt="0"/>
      <dgm:spPr/>
    </dgm:pt>
    <dgm:pt modelId="{D27FDDAD-7CD5-4FD0-AAB0-682DF63966D4}" type="pres">
      <dgm:prSet presAssocID="{F8D4F34D-78B5-4913-A0FE-6CB97378E393}" presName="last" presStyleCnt="0"/>
      <dgm:spPr/>
    </dgm:pt>
    <dgm:pt modelId="{5CA3B790-D5E8-4A5B-A51A-8B601EF77CEB}" type="pres">
      <dgm:prSet presAssocID="{F8D4F34D-78B5-4913-A0FE-6CB97378E393}" presName="circleTx" presStyleLbl="node1" presStyleIdx="18" presStyleCnt="19"/>
      <dgm:spPr/>
      <dgm:t>
        <a:bodyPr/>
        <a:lstStyle/>
        <a:p>
          <a:endParaRPr lang="en-US"/>
        </a:p>
      </dgm:t>
    </dgm:pt>
    <dgm:pt modelId="{12215386-D1A3-4397-82E9-AF6AB7247B47}" type="pres">
      <dgm:prSet presAssocID="{F8D4F34D-78B5-4913-A0FE-6CB97378E393}" presName="spN" presStyleCnt="0"/>
      <dgm:spPr/>
    </dgm:pt>
  </dgm:ptLst>
  <dgm:cxnLst>
    <dgm:cxn modelId="{0361204D-D56A-4EA7-BBFB-EADE89A18137}" type="presOf" srcId="{A443F82F-08A7-42E7-8808-D501B3C88FBC}" destId="{944B0282-78C4-492B-A4F2-542AD72EE720}" srcOrd="0" destOrd="0" presId="urn:microsoft.com/office/officeart/2009/3/layout/RandomtoResultProcess"/>
    <dgm:cxn modelId="{465ECEDD-D484-4BF2-B379-2B16D8B4E934}" srcId="{965062F7-07A6-4667-B24B-CF0AA070DAD0}" destId="{A443F82F-08A7-42E7-8808-D501B3C88FBC}" srcOrd="0" destOrd="0" parTransId="{745B2291-6F7A-4CC5-82BB-D2A38F6EB851}" sibTransId="{64D7C489-A84A-4CF8-B045-6BE8580AE816}"/>
    <dgm:cxn modelId="{6A538B35-AEFB-4C4F-9C62-1741675BEDC7}" type="presOf" srcId="{4D6503C5-5B57-4A7A-B3DA-F2F76DEF6BC6}" destId="{89EDE24C-D89B-48D4-B1F9-CF072972BB98}" srcOrd="0" destOrd="0" presId="urn:microsoft.com/office/officeart/2009/3/layout/RandomtoResultProcess"/>
    <dgm:cxn modelId="{B5A51189-C421-46D5-B20D-45F2F7337EE8}" type="presOf" srcId="{55BF1961-F632-459B-9D52-2E2327AE1917}" destId="{6B9D60EA-73F9-42E0-91A6-DD944C4CA299}" srcOrd="0" destOrd="0" presId="urn:microsoft.com/office/officeart/2009/3/layout/RandomtoResultProcess"/>
    <dgm:cxn modelId="{7ADEC584-299C-412A-8DAE-3B2D2B71BF57}" type="presOf" srcId="{C431981E-8223-421D-8BB7-496B4F1FAE95}" destId="{2DA26F79-83B0-476B-91EA-71B98A2FBFED}" srcOrd="0" destOrd="0" presId="urn:microsoft.com/office/officeart/2009/3/layout/RandomtoResultProcess"/>
    <dgm:cxn modelId="{4FE2EE95-8C9E-4E0A-A8BB-A3ACF48AFE6B}" srcId="{965062F7-07A6-4667-B24B-CF0AA070DAD0}" destId="{C431981E-8223-421D-8BB7-496B4F1FAE95}" srcOrd="3" destOrd="0" parTransId="{40D3284F-E8B6-481F-ACDB-01125E01E9FE}" sibTransId="{B94D62DA-280C-4B73-90FC-F780465042B4}"/>
    <dgm:cxn modelId="{38E76466-C0D8-4D95-9E7B-CEC0A74DBB50}" type="presOf" srcId="{F8D4F34D-78B5-4913-A0FE-6CB97378E393}" destId="{5CA3B790-D5E8-4A5B-A51A-8B601EF77CEB}" srcOrd="0" destOrd="0" presId="urn:microsoft.com/office/officeart/2009/3/layout/RandomtoResultProcess"/>
    <dgm:cxn modelId="{804F78E0-BD7F-4E2D-9D1B-6B68D14475B4}" type="presOf" srcId="{965062F7-07A6-4667-B24B-CF0AA070DAD0}" destId="{3C87EDE9-A62E-4A11-A9E1-71D06BBE1671}" srcOrd="0" destOrd="0" presId="urn:microsoft.com/office/officeart/2009/3/layout/RandomtoResultProcess"/>
    <dgm:cxn modelId="{A4F50E00-E662-49D2-B057-0D8A2BC82080}" srcId="{965062F7-07A6-4667-B24B-CF0AA070DAD0}" destId="{55BF1961-F632-459B-9D52-2E2327AE1917}" srcOrd="1" destOrd="0" parTransId="{70C179A2-28A8-4940-8752-C3374BB6C631}" sibTransId="{519E685A-DB60-4786-B95A-FB867C4043F2}"/>
    <dgm:cxn modelId="{A7A13189-35FA-459D-8E44-481E88E48C51}" srcId="{965062F7-07A6-4667-B24B-CF0AA070DAD0}" destId="{F8D4F34D-78B5-4913-A0FE-6CB97378E393}" srcOrd="4" destOrd="0" parTransId="{FCD1BED5-EEA8-40FD-81E5-773B465F76A0}" sibTransId="{D2383655-03FB-46C2-BE6C-5A28DDE42FA4}"/>
    <dgm:cxn modelId="{B293F113-4919-4CA5-B43B-770BD1C2774D}" srcId="{965062F7-07A6-4667-B24B-CF0AA070DAD0}" destId="{4D6503C5-5B57-4A7A-B3DA-F2F76DEF6BC6}" srcOrd="2" destOrd="0" parTransId="{2A4E0479-929D-4AC8-B844-2E87E0C51F17}" sibTransId="{D86E257D-3D10-4496-9B49-BB6B7D5193A2}"/>
    <dgm:cxn modelId="{5759986F-8053-4BC3-941B-4D1EAE61686E}" type="presParOf" srcId="{3C87EDE9-A62E-4A11-A9E1-71D06BBE1671}" destId="{CA18E815-C274-47F5-BD0A-F04E95BCBEB6}" srcOrd="0" destOrd="0" presId="urn:microsoft.com/office/officeart/2009/3/layout/RandomtoResultProcess"/>
    <dgm:cxn modelId="{EEA23304-CB4B-4DA9-849C-3806CD4CD437}" type="presParOf" srcId="{CA18E815-C274-47F5-BD0A-F04E95BCBEB6}" destId="{944B0282-78C4-492B-A4F2-542AD72EE720}" srcOrd="0" destOrd="0" presId="urn:microsoft.com/office/officeart/2009/3/layout/RandomtoResultProcess"/>
    <dgm:cxn modelId="{FE6F3F2D-EC8D-4A21-80C4-719C9FE71E72}" type="presParOf" srcId="{CA18E815-C274-47F5-BD0A-F04E95BCBEB6}" destId="{D5EBC4CC-9D2D-44DA-9306-5656BC076586}" srcOrd="1" destOrd="0" presId="urn:microsoft.com/office/officeart/2009/3/layout/RandomtoResultProcess"/>
    <dgm:cxn modelId="{16B8FCC6-F896-4AB3-AF77-355918518158}" type="presParOf" srcId="{CA18E815-C274-47F5-BD0A-F04E95BCBEB6}" destId="{5CEB642C-BA22-4605-953B-EDBE148AAF95}" srcOrd="2" destOrd="0" presId="urn:microsoft.com/office/officeart/2009/3/layout/RandomtoResultProcess"/>
    <dgm:cxn modelId="{EBD080D3-FD01-43A4-B0B9-507CC1522816}" type="presParOf" srcId="{CA18E815-C274-47F5-BD0A-F04E95BCBEB6}" destId="{FA7AD58E-ECC1-4740-AC75-C8C9AC0F7D23}" srcOrd="3" destOrd="0" presId="urn:microsoft.com/office/officeart/2009/3/layout/RandomtoResultProcess"/>
    <dgm:cxn modelId="{EC3A28B6-D78B-4D9D-A619-AEE6379435EB}" type="presParOf" srcId="{CA18E815-C274-47F5-BD0A-F04E95BCBEB6}" destId="{9B1BB525-FA42-4333-BCE1-AACF51780ECF}" srcOrd="4" destOrd="0" presId="urn:microsoft.com/office/officeart/2009/3/layout/RandomtoResultProcess"/>
    <dgm:cxn modelId="{BCC6EA21-53E3-4430-B41D-9BB7F69DFBC0}" type="presParOf" srcId="{CA18E815-C274-47F5-BD0A-F04E95BCBEB6}" destId="{9DF25F9C-9373-4FF9-8CD7-6DBB70421E80}" srcOrd="5" destOrd="0" presId="urn:microsoft.com/office/officeart/2009/3/layout/RandomtoResultProcess"/>
    <dgm:cxn modelId="{24A7ED48-4A77-42C7-AAB6-FABA117CD3B1}" type="presParOf" srcId="{CA18E815-C274-47F5-BD0A-F04E95BCBEB6}" destId="{BBB1203F-5E0B-44FE-B505-42B4F821A68E}" srcOrd="6" destOrd="0" presId="urn:microsoft.com/office/officeart/2009/3/layout/RandomtoResultProcess"/>
    <dgm:cxn modelId="{3A0C985B-7BA6-4DDA-8334-54C2ED66DE0C}" type="presParOf" srcId="{CA18E815-C274-47F5-BD0A-F04E95BCBEB6}" destId="{00D85396-2721-4176-AB1F-77184CED4B30}" srcOrd="7" destOrd="0" presId="urn:microsoft.com/office/officeart/2009/3/layout/RandomtoResultProcess"/>
    <dgm:cxn modelId="{2883D617-684F-4471-9979-13DD34518830}" type="presParOf" srcId="{CA18E815-C274-47F5-BD0A-F04E95BCBEB6}" destId="{0C986A0B-9797-4CE2-B166-91DD01618415}" srcOrd="8" destOrd="0" presId="urn:microsoft.com/office/officeart/2009/3/layout/RandomtoResultProcess"/>
    <dgm:cxn modelId="{44D189E3-C85D-4618-B54E-3CAC6E5D6144}" type="presParOf" srcId="{CA18E815-C274-47F5-BD0A-F04E95BCBEB6}" destId="{9CACB215-C80C-4D15-9749-3FD8D175AC1E}" srcOrd="9" destOrd="0" presId="urn:microsoft.com/office/officeart/2009/3/layout/RandomtoResultProcess"/>
    <dgm:cxn modelId="{AFDC6025-B1CD-44FF-9EB0-3C6E047F8C31}" type="presParOf" srcId="{CA18E815-C274-47F5-BD0A-F04E95BCBEB6}" destId="{B25FB915-F475-434E-ACC2-3D25DF99D3B8}" srcOrd="10" destOrd="0" presId="urn:microsoft.com/office/officeart/2009/3/layout/RandomtoResultProcess"/>
    <dgm:cxn modelId="{CDFCF9CB-9218-47A0-B6B5-13BD17526039}" type="presParOf" srcId="{CA18E815-C274-47F5-BD0A-F04E95BCBEB6}" destId="{55ACDF3F-F58F-4798-8133-B7507956A5A9}" srcOrd="11" destOrd="0" presId="urn:microsoft.com/office/officeart/2009/3/layout/RandomtoResultProcess"/>
    <dgm:cxn modelId="{D8764EEC-A63F-4758-AC7E-ABCF7A068F54}" type="presParOf" srcId="{CA18E815-C274-47F5-BD0A-F04E95BCBEB6}" destId="{0A0A7800-6B02-405D-9964-BCAA2DFCEB18}" srcOrd="12" destOrd="0" presId="urn:microsoft.com/office/officeart/2009/3/layout/RandomtoResultProcess"/>
    <dgm:cxn modelId="{52ACC571-5DB6-4BC5-952C-2614089B3A3B}" type="presParOf" srcId="{CA18E815-C274-47F5-BD0A-F04E95BCBEB6}" destId="{B320EF4E-14B1-44A0-841D-B789C29F5299}" srcOrd="13" destOrd="0" presId="urn:microsoft.com/office/officeart/2009/3/layout/RandomtoResultProcess"/>
    <dgm:cxn modelId="{A5865662-FC2C-4C11-9CC1-623C92C4F608}" type="presParOf" srcId="{CA18E815-C274-47F5-BD0A-F04E95BCBEB6}" destId="{B2910172-9ACA-449C-AAD8-1DF439CA8D78}" srcOrd="14" destOrd="0" presId="urn:microsoft.com/office/officeart/2009/3/layout/RandomtoResultProcess"/>
    <dgm:cxn modelId="{776BACC5-3394-4B4D-8D39-17CB94E16A6F}" type="presParOf" srcId="{CA18E815-C274-47F5-BD0A-F04E95BCBEB6}" destId="{3222D4EE-EB46-47FF-B239-361A151A1E7C}" srcOrd="15" destOrd="0" presId="urn:microsoft.com/office/officeart/2009/3/layout/RandomtoResultProcess"/>
    <dgm:cxn modelId="{0D4E45A9-29BA-47E9-8F93-24F7A9FABB20}" type="presParOf" srcId="{CA18E815-C274-47F5-BD0A-F04E95BCBEB6}" destId="{4183B838-96CD-4B29-93B6-B8575A4F721C}" srcOrd="16" destOrd="0" presId="urn:microsoft.com/office/officeart/2009/3/layout/RandomtoResultProcess"/>
    <dgm:cxn modelId="{99815C11-2334-4176-9826-5B101AFB5216}" type="presParOf" srcId="{CA18E815-C274-47F5-BD0A-F04E95BCBEB6}" destId="{3EFEA29D-E1D1-4F27-BDD0-195D3CE51A63}" srcOrd="17" destOrd="0" presId="urn:microsoft.com/office/officeart/2009/3/layout/RandomtoResultProcess"/>
    <dgm:cxn modelId="{36B709BB-C6BD-4DF5-AC16-85DF9A58CA60}" type="presParOf" srcId="{CA18E815-C274-47F5-BD0A-F04E95BCBEB6}" destId="{37EA0FC3-0279-4F3F-B50B-CD382980F145}" srcOrd="18" destOrd="0" presId="urn:microsoft.com/office/officeart/2009/3/layout/RandomtoResultProcess"/>
    <dgm:cxn modelId="{ABCBDB80-92D6-41EA-843E-D2F166D69A40}" type="presParOf" srcId="{3C87EDE9-A62E-4A11-A9E1-71D06BBE1671}" destId="{B251C5EE-5CCB-4FD8-A5CA-B89CF15783E1}" srcOrd="1" destOrd="0" presId="urn:microsoft.com/office/officeart/2009/3/layout/RandomtoResultProcess"/>
    <dgm:cxn modelId="{A22C180D-08C2-4538-98B6-0B1F4DF7921A}" type="presParOf" srcId="{B251C5EE-5CCB-4FD8-A5CA-B89CF15783E1}" destId="{099625B3-272F-4C77-BC6C-CC20291CAEE8}" srcOrd="0" destOrd="0" presId="urn:microsoft.com/office/officeart/2009/3/layout/RandomtoResultProcess"/>
    <dgm:cxn modelId="{B1A108CA-548C-401B-97FE-EA60F233469C}" type="presParOf" srcId="{B251C5EE-5CCB-4FD8-A5CA-B89CF15783E1}" destId="{B2AB288B-3CA7-4518-93B2-53D377D2FD64}" srcOrd="1" destOrd="0" presId="urn:microsoft.com/office/officeart/2009/3/layout/RandomtoResultProcess"/>
    <dgm:cxn modelId="{F5766E06-DE2A-4B71-BC0F-501BDB3CC0C7}" type="presParOf" srcId="{3C87EDE9-A62E-4A11-A9E1-71D06BBE1671}" destId="{05A6BE65-5FCB-40F6-8835-25C066E81F8B}" srcOrd="2" destOrd="0" presId="urn:microsoft.com/office/officeart/2009/3/layout/RandomtoResultProcess"/>
    <dgm:cxn modelId="{E95E41CE-9F39-401D-B1FB-46D2F8FEA32D}" type="presParOf" srcId="{05A6BE65-5FCB-40F6-8835-25C066E81F8B}" destId="{6B9D60EA-73F9-42E0-91A6-DD944C4CA299}" srcOrd="0" destOrd="0" presId="urn:microsoft.com/office/officeart/2009/3/layout/RandomtoResultProcess"/>
    <dgm:cxn modelId="{EB55AC3F-6F56-469D-AC37-D5220E0D8F6D}" type="presParOf" srcId="{05A6BE65-5FCB-40F6-8835-25C066E81F8B}" destId="{34C241E0-97D4-4F60-AFA2-CAAD9FCBD803}" srcOrd="1" destOrd="0" presId="urn:microsoft.com/office/officeart/2009/3/layout/RandomtoResultProcess"/>
    <dgm:cxn modelId="{A1198D6E-9DEF-4862-8A80-92A74B1925A1}" type="presParOf" srcId="{3C87EDE9-A62E-4A11-A9E1-71D06BBE1671}" destId="{37E0B5A8-030E-411D-BBD3-8302AF3E5879}" srcOrd="3" destOrd="0" presId="urn:microsoft.com/office/officeart/2009/3/layout/RandomtoResultProcess"/>
    <dgm:cxn modelId="{DAE9B988-74F2-4F10-8278-35F51F3196B9}" type="presParOf" srcId="{37E0B5A8-030E-411D-BBD3-8302AF3E5879}" destId="{ACE7C14B-98F8-4599-8538-1CFDC383C886}" srcOrd="0" destOrd="0" presId="urn:microsoft.com/office/officeart/2009/3/layout/RandomtoResultProcess"/>
    <dgm:cxn modelId="{AAB71647-5484-43C7-8396-B7677CF936C1}" type="presParOf" srcId="{37E0B5A8-030E-411D-BBD3-8302AF3E5879}" destId="{3941CF8A-80B1-45BB-A712-42B0D5A15A6E}" srcOrd="1" destOrd="0" presId="urn:microsoft.com/office/officeart/2009/3/layout/RandomtoResultProcess"/>
    <dgm:cxn modelId="{C1FC6CD2-123E-4436-85D1-5B0F4F6FE417}" type="presParOf" srcId="{3C87EDE9-A62E-4A11-A9E1-71D06BBE1671}" destId="{07B5168B-10FB-41D7-A6DE-A063C6076408}" srcOrd="4" destOrd="0" presId="urn:microsoft.com/office/officeart/2009/3/layout/RandomtoResultProcess"/>
    <dgm:cxn modelId="{BED1B8CA-D65E-4DBA-A826-9FC0A54DBD58}" type="presParOf" srcId="{07B5168B-10FB-41D7-A6DE-A063C6076408}" destId="{89EDE24C-D89B-48D4-B1F9-CF072972BB98}" srcOrd="0" destOrd="0" presId="urn:microsoft.com/office/officeart/2009/3/layout/RandomtoResultProcess"/>
    <dgm:cxn modelId="{64F96813-0192-4A01-9238-744DA4FF0A09}" type="presParOf" srcId="{07B5168B-10FB-41D7-A6DE-A063C6076408}" destId="{036E5662-B5FF-4C27-9A86-4099156AF6E9}" srcOrd="1" destOrd="0" presId="urn:microsoft.com/office/officeart/2009/3/layout/RandomtoResultProcess"/>
    <dgm:cxn modelId="{97AEDBF8-EB05-40BA-BAFD-3664F6F6DCB1}" type="presParOf" srcId="{3C87EDE9-A62E-4A11-A9E1-71D06BBE1671}" destId="{A027F88D-0E51-4E42-A1F6-3269323C8358}" srcOrd="5" destOrd="0" presId="urn:microsoft.com/office/officeart/2009/3/layout/RandomtoResultProcess"/>
    <dgm:cxn modelId="{3CF6F11D-DB87-47BB-9C8A-E89F6F7805C9}" type="presParOf" srcId="{A027F88D-0E51-4E42-A1F6-3269323C8358}" destId="{F86E0F45-5940-4E58-A3F7-47E17C501210}" srcOrd="0" destOrd="0" presId="urn:microsoft.com/office/officeart/2009/3/layout/RandomtoResultProcess"/>
    <dgm:cxn modelId="{2A1AB0A5-2FAE-47CC-8412-57561F1703EC}" type="presParOf" srcId="{A027F88D-0E51-4E42-A1F6-3269323C8358}" destId="{90DE80C7-6527-4A04-8F3E-E1A16F0BA643}" srcOrd="1" destOrd="0" presId="urn:microsoft.com/office/officeart/2009/3/layout/RandomtoResultProcess"/>
    <dgm:cxn modelId="{A145BB6B-7338-4548-90F7-5490FB71537B}" type="presParOf" srcId="{3C87EDE9-A62E-4A11-A9E1-71D06BBE1671}" destId="{39072F33-C063-4BE7-B2DF-838F0D6EB3ED}" srcOrd="6" destOrd="0" presId="urn:microsoft.com/office/officeart/2009/3/layout/RandomtoResultProcess"/>
    <dgm:cxn modelId="{CF12CCA8-86A5-4A4F-B519-A3413E582180}" type="presParOf" srcId="{39072F33-C063-4BE7-B2DF-838F0D6EB3ED}" destId="{2DA26F79-83B0-476B-91EA-71B98A2FBFED}" srcOrd="0" destOrd="0" presId="urn:microsoft.com/office/officeart/2009/3/layout/RandomtoResultProcess"/>
    <dgm:cxn modelId="{EB167A84-7C3E-4FEE-959A-D845569AAC05}" type="presParOf" srcId="{39072F33-C063-4BE7-B2DF-838F0D6EB3ED}" destId="{9158A0D4-BA88-4513-BBA1-4672477EF6A9}" srcOrd="1" destOrd="0" presId="urn:microsoft.com/office/officeart/2009/3/layout/RandomtoResultProcess"/>
    <dgm:cxn modelId="{0266BA3A-32C9-474C-88E8-F774DDFB3FC9}" type="presParOf" srcId="{3C87EDE9-A62E-4A11-A9E1-71D06BBE1671}" destId="{138C5320-24E9-4557-B312-81CCED47CDB0}" srcOrd="7" destOrd="0" presId="urn:microsoft.com/office/officeart/2009/3/layout/RandomtoResultProcess"/>
    <dgm:cxn modelId="{780D2F70-4DF2-47FB-835D-55866F74F98A}" type="presParOf" srcId="{138C5320-24E9-4557-B312-81CCED47CDB0}" destId="{9DAE05D5-1168-49F0-B618-61473F2B4A08}" srcOrd="0" destOrd="0" presId="urn:microsoft.com/office/officeart/2009/3/layout/RandomtoResultProcess"/>
    <dgm:cxn modelId="{51A66D8F-A952-4409-BFA4-52B1BBE8ECCC}" type="presParOf" srcId="{138C5320-24E9-4557-B312-81CCED47CDB0}" destId="{325C9D71-2EC7-43FF-B561-3A5343FF46E2}" srcOrd="1" destOrd="0" presId="urn:microsoft.com/office/officeart/2009/3/layout/RandomtoResultProcess"/>
    <dgm:cxn modelId="{290219FE-72DE-4882-AA8A-FC2AB9353462}" type="presParOf" srcId="{3C87EDE9-A62E-4A11-A9E1-71D06BBE1671}" destId="{D27FDDAD-7CD5-4FD0-AAB0-682DF63966D4}" srcOrd="8" destOrd="0" presId="urn:microsoft.com/office/officeart/2009/3/layout/RandomtoResultProcess"/>
    <dgm:cxn modelId="{2DC5D32D-D4F8-4846-BA7E-384AAD7E133D}" type="presParOf" srcId="{D27FDDAD-7CD5-4FD0-AAB0-682DF63966D4}" destId="{5CA3B790-D5E8-4A5B-A51A-8B601EF77CEB}" srcOrd="0" destOrd="0" presId="urn:microsoft.com/office/officeart/2009/3/layout/RandomtoResultProcess"/>
    <dgm:cxn modelId="{1989AE90-BA44-49DA-A2A2-C53D6C143094}" type="presParOf" srcId="{D27FDDAD-7CD5-4FD0-AAB0-682DF63966D4}" destId="{12215386-D1A3-4397-82E9-AF6AB7247B47}"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238235-1F09-48BA-9C0F-7F38296E887D}" type="doc">
      <dgm:prSet loTypeId="urn:microsoft.com/office/officeart/2005/8/layout/gear1" loCatId="cycle" qsTypeId="urn:microsoft.com/office/officeart/2005/8/quickstyle/3d3" qsCatId="3D" csTypeId="urn:microsoft.com/office/officeart/2005/8/colors/colorful1#1" csCatId="colorful" phldr="1"/>
      <dgm:spPr/>
    </dgm:pt>
    <dgm:pt modelId="{2A7D5E8E-9288-4489-9E50-EDE93EAE410A}">
      <dgm:prSet phldrT="[Text]" custT="1"/>
      <dgm:spPr/>
      <dgm:t>
        <a:bodyPr/>
        <a:lstStyle/>
        <a:p>
          <a:r>
            <a:rPr lang="en-US" sz="1400" dirty="0" smtClean="0"/>
            <a:t>Develop the Concept</a:t>
          </a:r>
          <a:endParaRPr lang="en-US" sz="1400" dirty="0"/>
        </a:p>
      </dgm:t>
    </dgm:pt>
    <dgm:pt modelId="{E8653529-EF67-4D46-A469-28084334AF98}" type="parTrans" cxnId="{CA56F3BE-0870-4C5B-918C-C8480723C39F}">
      <dgm:prSet/>
      <dgm:spPr/>
      <dgm:t>
        <a:bodyPr/>
        <a:lstStyle/>
        <a:p>
          <a:endParaRPr lang="en-US"/>
        </a:p>
      </dgm:t>
    </dgm:pt>
    <dgm:pt modelId="{14E9A2E3-6B77-42B9-969D-1B0615532AB3}" type="sibTrans" cxnId="{CA56F3BE-0870-4C5B-918C-C8480723C39F}">
      <dgm:prSet/>
      <dgm:spPr/>
      <dgm:t>
        <a:bodyPr/>
        <a:lstStyle/>
        <a:p>
          <a:endParaRPr lang="en-US"/>
        </a:p>
      </dgm:t>
    </dgm:pt>
    <dgm:pt modelId="{76D757C6-DC8E-4D28-8C88-20C761908703}">
      <dgm:prSet phldrT="[Text]" custT="1"/>
      <dgm:spPr/>
      <dgm:t>
        <a:bodyPr/>
        <a:lstStyle/>
        <a:p>
          <a:r>
            <a:rPr lang="en-US" sz="1200" dirty="0" smtClean="0"/>
            <a:t>Review and Refine</a:t>
          </a:r>
          <a:endParaRPr lang="en-US" sz="1200" dirty="0"/>
        </a:p>
      </dgm:t>
    </dgm:pt>
    <dgm:pt modelId="{556B7CAE-7B81-47FD-91AA-13B80C857143}" type="parTrans" cxnId="{8EEB9B72-0D4B-4063-AC2D-3206C1E6D07F}">
      <dgm:prSet/>
      <dgm:spPr/>
      <dgm:t>
        <a:bodyPr/>
        <a:lstStyle/>
        <a:p>
          <a:endParaRPr lang="en-US"/>
        </a:p>
      </dgm:t>
    </dgm:pt>
    <dgm:pt modelId="{AEF21757-A541-4593-9551-C2435F476C09}" type="sibTrans" cxnId="{8EEB9B72-0D4B-4063-AC2D-3206C1E6D07F}">
      <dgm:prSet/>
      <dgm:spPr/>
      <dgm:t>
        <a:bodyPr/>
        <a:lstStyle/>
        <a:p>
          <a:endParaRPr lang="en-US"/>
        </a:p>
      </dgm:t>
    </dgm:pt>
    <dgm:pt modelId="{8CC1860F-E328-41DE-A31D-9B306038CCFE}">
      <dgm:prSet phldrT="[Text]" custT="1"/>
      <dgm:spPr/>
      <dgm:t>
        <a:bodyPr/>
        <a:lstStyle/>
        <a:p>
          <a:r>
            <a:rPr lang="en-US" sz="1100" dirty="0" smtClean="0"/>
            <a:t>Brainstorm</a:t>
          </a:r>
          <a:endParaRPr lang="en-US" sz="1100" dirty="0"/>
        </a:p>
      </dgm:t>
    </dgm:pt>
    <dgm:pt modelId="{474B992F-7F89-40B3-86C2-BAAA986230FC}" type="parTrans" cxnId="{9F55D088-9B7D-4418-9223-E61A4A1E1348}">
      <dgm:prSet/>
      <dgm:spPr/>
      <dgm:t>
        <a:bodyPr/>
        <a:lstStyle/>
        <a:p>
          <a:endParaRPr lang="en-US"/>
        </a:p>
      </dgm:t>
    </dgm:pt>
    <dgm:pt modelId="{35A70635-8E0E-42A8-938B-E0DDA95A2DA3}" type="sibTrans" cxnId="{9F55D088-9B7D-4418-9223-E61A4A1E1348}">
      <dgm:prSet/>
      <dgm:spPr/>
      <dgm:t>
        <a:bodyPr/>
        <a:lstStyle/>
        <a:p>
          <a:endParaRPr lang="en-US"/>
        </a:p>
      </dgm:t>
    </dgm:pt>
    <dgm:pt modelId="{CD624A51-A5CE-443F-8C8F-49A8E59DF3BF}" type="pres">
      <dgm:prSet presAssocID="{85238235-1F09-48BA-9C0F-7F38296E887D}" presName="composite" presStyleCnt="0">
        <dgm:presLayoutVars>
          <dgm:chMax val="3"/>
          <dgm:animLvl val="lvl"/>
          <dgm:resizeHandles val="exact"/>
        </dgm:presLayoutVars>
      </dgm:prSet>
      <dgm:spPr/>
    </dgm:pt>
    <dgm:pt modelId="{4DD37835-DED0-416A-9299-3290DBB47042}" type="pres">
      <dgm:prSet presAssocID="{2A7D5E8E-9288-4489-9E50-EDE93EAE410A}" presName="gear1" presStyleLbl="node1" presStyleIdx="0" presStyleCnt="3">
        <dgm:presLayoutVars>
          <dgm:chMax val="1"/>
          <dgm:bulletEnabled val="1"/>
        </dgm:presLayoutVars>
      </dgm:prSet>
      <dgm:spPr/>
      <dgm:t>
        <a:bodyPr/>
        <a:lstStyle/>
        <a:p>
          <a:endParaRPr lang="en-US"/>
        </a:p>
      </dgm:t>
    </dgm:pt>
    <dgm:pt modelId="{664AA0D5-5062-42C9-9BBE-51AB19025427}" type="pres">
      <dgm:prSet presAssocID="{2A7D5E8E-9288-4489-9E50-EDE93EAE410A}" presName="gear1srcNode" presStyleLbl="node1" presStyleIdx="0" presStyleCnt="3"/>
      <dgm:spPr/>
      <dgm:t>
        <a:bodyPr/>
        <a:lstStyle/>
        <a:p>
          <a:endParaRPr lang="en-US"/>
        </a:p>
      </dgm:t>
    </dgm:pt>
    <dgm:pt modelId="{AFAB2949-2C27-4816-B52E-A387831416EB}" type="pres">
      <dgm:prSet presAssocID="{2A7D5E8E-9288-4489-9E50-EDE93EAE410A}" presName="gear1dstNode" presStyleLbl="node1" presStyleIdx="0" presStyleCnt="3"/>
      <dgm:spPr/>
      <dgm:t>
        <a:bodyPr/>
        <a:lstStyle/>
        <a:p>
          <a:endParaRPr lang="en-US"/>
        </a:p>
      </dgm:t>
    </dgm:pt>
    <dgm:pt modelId="{3153D59B-2CE4-4E76-AC93-4A861BE6D06F}" type="pres">
      <dgm:prSet presAssocID="{76D757C6-DC8E-4D28-8C88-20C761908703}" presName="gear2" presStyleLbl="node1" presStyleIdx="1" presStyleCnt="3">
        <dgm:presLayoutVars>
          <dgm:chMax val="1"/>
          <dgm:bulletEnabled val="1"/>
        </dgm:presLayoutVars>
      </dgm:prSet>
      <dgm:spPr/>
      <dgm:t>
        <a:bodyPr/>
        <a:lstStyle/>
        <a:p>
          <a:endParaRPr lang="en-US"/>
        </a:p>
      </dgm:t>
    </dgm:pt>
    <dgm:pt modelId="{5382E08E-976E-45A9-91A6-93005AEA5C12}" type="pres">
      <dgm:prSet presAssocID="{76D757C6-DC8E-4D28-8C88-20C761908703}" presName="gear2srcNode" presStyleLbl="node1" presStyleIdx="1" presStyleCnt="3"/>
      <dgm:spPr/>
      <dgm:t>
        <a:bodyPr/>
        <a:lstStyle/>
        <a:p>
          <a:endParaRPr lang="en-US"/>
        </a:p>
      </dgm:t>
    </dgm:pt>
    <dgm:pt modelId="{E2AE82C2-71CA-4D24-BEAB-0BBDEF88B0DB}" type="pres">
      <dgm:prSet presAssocID="{76D757C6-DC8E-4D28-8C88-20C761908703}" presName="gear2dstNode" presStyleLbl="node1" presStyleIdx="1" presStyleCnt="3"/>
      <dgm:spPr/>
      <dgm:t>
        <a:bodyPr/>
        <a:lstStyle/>
        <a:p>
          <a:endParaRPr lang="en-US"/>
        </a:p>
      </dgm:t>
    </dgm:pt>
    <dgm:pt modelId="{16079879-DCBB-48F3-A198-83B14371BBBD}" type="pres">
      <dgm:prSet presAssocID="{8CC1860F-E328-41DE-A31D-9B306038CCFE}" presName="gear3" presStyleLbl="node1" presStyleIdx="2" presStyleCnt="3"/>
      <dgm:spPr/>
      <dgm:t>
        <a:bodyPr/>
        <a:lstStyle/>
        <a:p>
          <a:endParaRPr lang="en-US"/>
        </a:p>
      </dgm:t>
    </dgm:pt>
    <dgm:pt modelId="{411FEE4F-4A1C-4AEF-A909-E91703FB774C}" type="pres">
      <dgm:prSet presAssocID="{8CC1860F-E328-41DE-A31D-9B306038CCFE}" presName="gear3tx" presStyleLbl="node1" presStyleIdx="2" presStyleCnt="3">
        <dgm:presLayoutVars>
          <dgm:chMax val="1"/>
          <dgm:bulletEnabled val="1"/>
        </dgm:presLayoutVars>
      </dgm:prSet>
      <dgm:spPr/>
      <dgm:t>
        <a:bodyPr/>
        <a:lstStyle/>
        <a:p>
          <a:endParaRPr lang="en-US"/>
        </a:p>
      </dgm:t>
    </dgm:pt>
    <dgm:pt modelId="{F6AE2424-B334-473C-B53A-42B799BDAB74}" type="pres">
      <dgm:prSet presAssocID="{8CC1860F-E328-41DE-A31D-9B306038CCFE}" presName="gear3srcNode" presStyleLbl="node1" presStyleIdx="2" presStyleCnt="3"/>
      <dgm:spPr/>
      <dgm:t>
        <a:bodyPr/>
        <a:lstStyle/>
        <a:p>
          <a:endParaRPr lang="en-US"/>
        </a:p>
      </dgm:t>
    </dgm:pt>
    <dgm:pt modelId="{80B853CE-97F1-4560-BF1E-8F3ED8227203}" type="pres">
      <dgm:prSet presAssocID="{8CC1860F-E328-41DE-A31D-9B306038CCFE}" presName="gear3dstNode" presStyleLbl="node1" presStyleIdx="2" presStyleCnt="3"/>
      <dgm:spPr/>
      <dgm:t>
        <a:bodyPr/>
        <a:lstStyle/>
        <a:p>
          <a:endParaRPr lang="en-US"/>
        </a:p>
      </dgm:t>
    </dgm:pt>
    <dgm:pt modelId="{F58AC8B4-AEBE-4339-9DBC-8BD4AE1C0919}" type="pres">
      <dgm:prSet presAssocID="{14E9A2E3-6B77-42B9-969D-1B0615532AB3}" presName="connector1" presStyleLbl="sibTrans2D1" presStyleIdx="0" presStyleCnt="3"/>
      <dgm:spPr/>
      <dgm:t>
        <a:bodyPr/>
        <a:lstStyle/>
        <a:p>
          <a:endParaRPr lang="en-US"/>
        </a:p>
      </dgm:t>
    </dgm:pt>
    <dgm:pt modelId="{E659D2B0-251A-4E8C-9D64-E661F4628BA9}" type="pres">
      <dgm:prSet presAssocID="{AEF21757-A541-4593-9551-C2435F476C09}" presName="connector2" presStyleLbl="sibTrans2D1" presStyleIdx="1" presStyleCnt="3"/>
      <dgm:spPr/>
      <dgm:t>
        <a:bodyPr/>
        <a:lstStyle/>
        <a:p>
          <a:endParaRPr lang="en-US"/>
        </a:p>
      </dgm:t>
    </dgm:pt>
    <dgm:pt modelId="{AB2BC6B6-2803-4F01-82B4-E8D23C1CB43F}" type="pres">
      <dgm:prSet presAssocID="{35A70635-8E0E-42A8-938B-E0DDA95A2DA3}" presName="connector3" presStyleLbl="sibTrans2D1" presStyleIdx="2" presStyleCnt="3"/>
      <dgm:spPr/>
      <dgm:t>
        <a:bodyPr/>
        <a:lstStyle/>
        <a:p>
          <a:endParaRPr lang="en-US"/>
        </a:p>
      </dgm:t>
    </dgm:pt>
  </dgm:ptLst>
  <dgm:cxnLst>
    <dgm:cxn modelId="{0DEC693A-311B-45A4-8A4C-CB6CFC410551}" type="presOf" srcId="{14E9A2E3-6B77-42B9-969D-1B0615532AB3}" destId="{F58AC8B4-AEBE-4339-9DBC-8BD4AE1C0919}" srcOrd="0" destOrd="0" presId="urn:microsoft.com/office/officeart/2005/8/layout/gear1"/>
    <dgm:cxn modelId="{6F129EE8-F4A6-4DDA-8805-CE165F174E0E}" type="presOf" srcId="{2A7D5E8E-9288-4489-9E50-EDE93EAE410A}" destId="{4DD37835-DED0-416A-9299-3290DBB47042}" srcOrd="0" destOrd="0" presId="urn:microsoft.com/office/officeart/2005/8/layout/gear1"/>
    <dgm:cxn modelId="{AC03114B-D63D-4A49-A70D-2EB41EFAF498}" type="presOf" srcId="{76D757C6-DC8E-4D28-8C88-20C761908703}" destId="{E2AE82C2-71CA-4D24-BEAB-0BBDEF88B0DB}" srcOrd="2" destOrd="0" presId="urn:microsoft.com/office/officeart/2005/8/layout/gear1"/>
    <dgm:cxn modelId="{05900A37-A65C-4850-B5E8-43A17FAC4B8B}" type="presOf" srcId="{8CC1860F-E328-41DE-A31D-9B306038CCFE}" destId="{16079879-DCBB-48F3-A198-83B14371BBBD}" srcOrd="0" destOrd="0" presId="urn:microsoft.com/office/officeart/2005/8/layout/gear1"/>
    <dgm:cxn modelId="{8CD2A4EA-F51B-40B1-8D1D-77BEBA82F33F}" type="presOf" srcId="{8CC1860F-E328-41DE-A31D-9B306038CCFE}" destId="{80B853CE-97F1-4560-BF1E-8F3ED8227203}" srcOrd="3" destOrd="0" presId="urn:microsoft.com/office/officeart/2005/8/layout/gear1"/>
    <dgm:cxn modelId="{8EDD759D-8C00-4B3A-BD0A-3CF63410E06D}" type="presOf" srcId="{76D757C6-DC8E-4D28-8C88-20C761908703}" destId="{5382E08E-976E-45A9-91A6-93005AEA5C12}" srcOrd="1" destOrd="0" presId="urn:microsoft.com/office/officeart/2005/8/layout/gear1"/>
    <dgm:cxn modelId="{940DA0DD-FDC9-48AE-BD57-2FB16E676889}" type="presOf" srcId="{85238235-1F09-48BA-9C0F-7F38296E887D}" destId="{CD624A51-A5CE-443F-8C8F-49A8E59DF3BF}" srcOrd="0" destOrd="0" presId="urn:microsoft.com/office/officeart/2005/8/layout/gear1"/>
    <dgm:cxn modelId="{AFD01065-5986-40DC-B68C-2817B4294699}" type="presOf" srcId="{AEF21757-A541-4593-9551-C2435F476C09}" destId="{E659D2B0-251A-4E8C-9D64-E661F4628BA9}" srcOrd="0" destOrd="0" presId="urn:microsoft.com/office/officeart/2005/8/layout/gear1"/>
    <dgm:cxn modelId="{B1BAF595-E6CC-441C-95B9-168F30177052}" type="presOf" srcId="{35A70635-8E0E-42A8-938B-E0DDA95A2DA3}" destId="{AB2BC6B6-2803-4F01-82B4-E8D23C1CB43F}" srcOrd="0" destOrd="0" presId="urn:microsoft.com/office/officeart/2005/8/layout/gear1"/>
    <dgm:cxn modelId="{CA56F3BE-0870-4C5B-918C-C8480723C39F}" srcId="{85238235-1F09-48BA-9C0F-7F38296E887D}" destId="{2A7D5E8E-9288-4489-9E50-EDE93EAE410A}" srcOrd="0" destOrd="0" parTransId="{E8653529-EF67-4D46-A469-28084334AF98}" sibTransId="{14E9A2E3-6B77-42B9-969D-1B0615532AB3}"/>
    <dgm:cxn modelId="{2B7F574E-A55E-4BD9-A908-39A01569C0CA}" type="presOf" srcId="{2A7D5E8E-9288-4489-9E50-EDE93EAE410A}" destId="{AFAB2949-2C27-4816-B52E-A387831416EB}" srcOrd="2" destOrd="0" presId="urn:microsoft.com/office/officeart/2005/8/layout/gear1"/>
    <dgm:cxn modelId="{E4B3EF9E-2558-4947-A081-73465A3710F8}" type="presOf" srcId="{2A7D5E8E-9288-4489-9E50-EDE93EAE410A}" destId="{664AA0D5-5062-42C9-9BBE-51AB19025427}" srcOrd="1" destOrd="0" presId="urn:microsoft.com/office/officeart/2005/8/layout/gear1"/>
    <dgm:cxn modelId="{9F55D088-9B7D-4418-9223-E61A4A1E1348}" srcId="{85238235-1F09-48BA-9C0F-7F38296E887D}" destId="{8CC1860F-E328-41DE-A31D-9B306038CCFE}" srcOrd="2" destOrd="0" parTransId="{474B992F-7F89-40B3-86C2-BAAA986230FC}" sibTransId="{35A70635-8E0E-42A8-938B-E0DDA95A2DA3}"/>
    <dgm:cxn modelId="{801946C5-A968-4B4A-8C05-FFF18BBF03FB}" type="presOf" srcId="{76D757C6-DC8E-4D28-8C88-20C761908703}" destId="{3153D59B-2CE4-4E76-AC93-4A861BE6D06F}" srcOrd="0" destOrd="0" presId="urn:microsoft.com/office/officeart/2005/8/layout/gear1"/>
    <dgm:cxn modelId="{8EEB9B72-0D4B-4063-AC2D-3206C1E6D07F}" srcId="{85238235-1F09-48BA-9C0F-7F38296E887D}" destId="{76D757C6-DC8E-4D28-8C88-20C761908703}" srcOrd="1" destOrd="0" parTransId="{556B7CAE-7B81-47FD-91AA-13B80C857143}" sibTransId="{AEF21757-A541-4593-9551-C2435F476C09}"/>
    <dgm:cxn modelId="{2E3F2004-10C7-47F9-BF88-4983CA078B18}" type="presOf" srcId="{8CC1860F-E328-41DE-A31D-9B306038CCFE}" destId="{F6AE2424-B334-473C-B53A-42B799BDAB74}" srcOrd="2" destOrd="0" presId="urn:microsoft.com/office/officeart/2005/8/layout/gear1"/>
    <dgm:cxn modelId="{114FE8C4-C857-4194-AFF6-8BA5BF97D41E}" type="presOf" srcId="{8CC1860F-E328-41DE-A31D-9B306038CCFE}" destId="{411FEE4F-4A1C-4AEF-A909-E91703FB774C}" srcOrd="1" destOrd="0" presId="urn:microsoft.com/office/officeart/2005/8/layout/gear1"/>
    <dgm:cxn modelId="{D0A97DF2-E765-4BE3-BB39-526D409C3A39}" type="presParOf" srcId="{CD624A51-A5CE-443F-8C8F-49A8E59DF3BF}" destId="{4DD37835-DED0-416A-9299-3290DBB47042}" srcOrd="0" destOrd="0" presId="urn:microsoft.com/office/officeart/2005/8/layout/gear1"/>
    <dgm:cxn modelId="{B73526A1-FAE3-4EF1-AC64-F3EE66E7652D}" type="presParOf" srcId="{CD624A51-A5CE-443F-8C8F-49A8E59DF3BF}" destId="{664AA0D5-5062-42C9-9BBE-51AB19025427}" srcOrd="1" destOrd="0" presId="urn:microsoft.com/office/officeart/2005/8/layout/gear1"/>
    <dgm:cxn modelId="{7BE4D10B-950B-467C-BF4E-81019C03D7AC}" type="presParOf" srcId="{CD624A51-A5CE-443F-8C8F-49A8E59DF3BF}" destId="{AFAB2949-2C27-4816-B52E-A387831416EB}" srcOrd="2" destOrd="0" presId="urn:microsoft.com/office/officeart/2005/8/layout/gear1"/>
    <dgm:cxn modelId="{7C26F07E-3741-4802-A482-0D58292E937A}" type="presParOf" srcId="{CD624A51-A5CE-443F-8C8F-49A8E59DF3BF}" destId="{3153D59B-2CE4-4E76-AC93-4A861BE6D06F}" srcOrd="3" destOrd="0" presId="urn:microsoft.com/office/officeart/2005/8/layout/gear1"/>
    <dgm:cxn modelId="{32F0C5E9-AA02-4CDB-B433-7D6CAE1925FC}" type="presParOf" srcId="{CD624A51-A5CE-443F-8C8F-49A8E59DF3BF}" destId="{5382E08E-976E-45A9-91A6-93005AEA5C12}" srcOrd="4" destOrd="0" presId="urn:microsoft.com/office/officeart/2005/8/layout/gear1"/>
    <dgm:cxn modelId="{564E7487-67C0-4195-B65D-596E0715A12A}" type="presParOf" srcId="{CD624A51-A5CE-443F-8C8F-49A8E59DF3BF}" destId="{E2AE82C2-71CA-4D24-BEAB-0BBDEF88B0DB}" srcOrd="5" destOrd="0" presId="urn:microsoft.com/office/officeart/2005/8/layout/gear1"/>
    <dgm:cxn modelId="{64038564-E274-4AF9-A984-BB7E2BE373F4}" type="presParOf" srcId="{CD624A51-A5CE-443F-8C8F-49A8E59DF3BF}" destId="{16079879-DCBB-48F3-A198-83B14371BBBD}" srcOrd="6" destOrd="0" presId="urn:microsoft.com/office/officeart/2005/8/layout/gear1"/>
    <dgm:cxn modelId="{6BB4A989-691B-4A62-8C0C-A16FE703501F}" type="presParOf" srcId="{CD624A51-A5CE-443F-8C8F-49A8E59DF3BF}" destId="{411FEE4F-4A1C-4AEF-A909-E91703FB774C}" srcOrd="7" destOrd="0" presId="urn:microsoft.com/office/officeart/2005/8/layout/gear1"/>
    <dgm:cxn modelId="{469126FB-71AA-40B7-90CB-2DCB9EB9CB45}" type="presParOf" srcId="{CD624A51-A5CE-443F-8C8F-49A8E59DF3BF}" destId="{F6AE2424-B334-473C-B53A-42B799BDAB74}" srcOrd="8" destOrd="0" presId="urn:microsoft.com/office/officeart/2005/8/layout/gear1"/>
    <dgm:cxn modelId="{337EAE66-9768-4D36-A9F1-B753FA500446}" type="presParOf" srcId="{CD624A51-A5CE-443F-8C8F-49A8E59DF3BF}" destId="{80B853CE-97F1-4560-BF1E-8F3ED8227203}" srcOrd="9" destOrd="0" presId="urn:microsoft.com/office/officeart/2005/8/layout/gear1"/>
    <dgm:cxn modelId="{F2034079-9AAC-4B8C-B37D-4FBE8E9D562F}" type="presParOf" srcId="{CD624A51-A5CE-443F-8C8F-49A8E59DF3BF}" destId="{F58AC8B4-AEBE-4339-9DBC-8BD4AE1C0919}" srcOrd="10" destOrd="0" presId="urn:microsoft.com/office/officeart/2005/8/layout/gear1"/>
    <dgm:cxn modelId="{C6C8019A-77D1-4DB8-87BD-D4F45B17AB9A}" type="presParOf" srcId="{CD624A51-A5CE-443F-8C8F-49A8E59DF3BF}" destId="{E659D2B0-251A-4E8C-9D64-E661F4628BA9}" srcOrd="11" destOrd="0" presId="urn:microsoft.com/office/officeart/2005/8/layout/gear1"/>
    <dgm:cxn modelId="{0A77D6AA-1C3F-4840-9C8A-BC9FE1637E27}" type="presParOf" srcId="{CD624A51-A5CE-443F-8C8F-49A8E59DF3BF}" destId="{AB2BC6B6-2803-4F01-82B4-E8D23C1CB43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01405-2C90-4523-8F91-5319D2E0F454}">
      <dsp:nvSpPr>
        <dsp:cNvPr id="0" name=""/>
        <dsp:cNvSpPr/>
      </dsp:nvSpPr>
      <dsp:spPr>
        <a:xfrm>
          <a:off x="844466" y="1420279"/>
          <a:ext cx="853738" cy="85396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DE39463-278C-42CB-B93F-DB8C8C37B302}">
      <dsp:nvSpPr>
        <dsp:cNvPr id="0" name=""/>
        <dsp:cNvSpPr/>
      </dsp:nvSpPr>
      <dsp:spPr>
        <a:xfrm>
          <a:off x="1389019" y="791547"/>
          <a:ext cx="253553" cy="253414"/>
        </a:xfrm>
        <a:prstGeom prst="donut">
          <a:avLst>
            <a:gd name="adj" fmla="val 746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B0C47F8-0396-4CE2-84CB-C8FCD618F2A3}">
      <dsp:nvSpPr>
        <dsp:cNvPr id="0" name=""/>
        <dsp:cNvSpPr/>
      </dsp:nvSpPr>
      <dsp:spPr>
        <a:xfrm>
          <a:off x="877275" y="1453157"/>
          <a:ext cx="788477" cy="788210"/>
        </a:xfrm>
        <a:prstGeom prst="ellipse">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45BD5BF-7ACD-485B-B702-FF354AF09CCD}">
      <dsp:nvSpPr>
        <dsp:cNvPr id="0" name=""/>
        <dsp:cNvSpPr/>
      </dsp:nvSpPr>
      <dsp:spPr>
        <a:xfrm>
          <a:off x="1760256" y="1581679"/>
          <a:ext cx="446839" cy="44662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1C2BA0A-7168-4DFC-99AC-157EA085C2B2}">
      <dsp:nvSpPr>
        <dsp:cNvPr id="0" name=""/>
        <dsp:cNvSpPr/>
      </dsp:nvSpPr>
      <dsp:spPr>
        <a:xfrm>
          <a:off x="1786646" y="1607938"/>
          <a:ext cx="394060" cy="394105"/>
        </a:xfrm>
        <a:prstGeom prst="ellipse">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723FDC4-D5C2-466C-B9AE-4DCE58650506}">
      <dsp:nvSpPr>
        <dsp:cNvPr id="0" name=""/>
        <dsp:cNvSpPr/>
      </dsp:nvSpPr>
      <dsp:spPr>
        <a:xfrm>
          <a:off x="1585514" y="951025"/>
          <a:ext cx="572725" cy="57279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E681ABA-A3B5-4B0C-8056-0E676EA448E8}">
      <dsp:nvSpPr>
        <dsp:cNvPr id="0" name=""/>
        <dsp:cNvSpPr/>
      </dsp:nvSpPr>
      <dsp:spPr>
        <a:xfrm>
          <a:off x="1906825" y="233267"/>
          <a:ext cx="187580" cy="187658"/>
        </a:xfrm>
        <a:prstGeom prst="donut">
          <a:avLst>
            <a:gd name="adj" fmla="val 746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50D4673-CA51-4C4D-AD6F-BCFC5C34D6ED}">
      <dsp:nvSpPr>
        <dsp:cNvPr id="0" name=""/>
        <dsp:cNvSpPr/>
      </dsp:nvSpPr>
      <dsp:spPr>
        <a:xfrm>
          <a:off x="2141479" y="139331"/>
          <a:ext cx="93790" cy="93936"/>
        </a:xfrm>
        <a:prstGeom prst="donut">
          <a:avLst>
            <a:gd name="adj" fmla="val 746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E3132E3-0A89-4E17-8B5F-255D7D444EE6}">
      <dsp:nvSpPr>
        <dsp:cNvPr id="0" name=""/>
        <dsp:cNvSpPr/>
      </dsp:nvSpPr>
      <dsp:spPr>
        <a:xfrm>
          <a:off x="1615827" y="981341"/>
          <a:ext cx="512457" cy="512379"/>
        </a:xfrm>
        <a:prstGeom prst="ellipse">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6B0B4A6-6630-4492-B786-D7E27A86FC79}">
      <dsp:nvSpPr>
        <dsp:cNvPr id="0" name=""/>
        <dsp:cNvSpPr/>
      </dsp:nvSpPr>
      <dsp:spPr>
        <a:xfrm>
          <a:off x="1649705" y="441421"/>
          <a:ext cx="401549" cy="40157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2E6DE2D-2839-48B5-B8F0-B5952B28BAC6}">
      <dsp:nvSpPr>
        <dsp:cNvPr id="0" name=""/>
        <dsp:cNvSpPr/>
      </dsp:nvSpPr>
      <dsp:spPr>
        <a:xfrm>
          <a:off x="2235269" y="2016134"/>
          <a:ext cx="140863" cy="140690"/>
        </a:xfrm>
        <a:prstGeom prst="donut">
          <a:avLst>
            <a:gd name="adj" fmla="val 746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6178826-1C43-4CDF-AFFA-D7A700C72408}">
      <dsp:nvSpPr>
        <dsp:cNvPr id="0" name=""/>
        <dsp:cNvSpPr/>
      </dsp:nvSpPr>
      <dsp:spPr>
        <a:xfrm>
          <a:off x="1673242" y="465119"/>
          <a:ext cx="354476" cy="354395"/>
        </a:xfrm>
        <a:prstGeom prst="ellipse">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06011F4-C5E6-42F1-B5E1-E4F3930351AD}">
      <dsp:nvSpPr>
        <dsp:cNvPr id="0" name=""/>
        <dsp:cNvSpPr/>
      </dsp:nvSpPr>
      <dsp:spPr>
        <a:xfrm>
          <a:off x="0" y="981341"/>
          <a:ext cx="1267056" cy="412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 numCol="1" spcCol="1270" anchor="b" anchorCtr="0">
          <a:noAutofit/>
        </a:bodyPr>
        <a:lstStyle/>
        <a:p>
          <a:pPr lvl="0" algn="r" defTabSz="933450">
            <a:lnSpc>
              <a:spcPct val="90000"/>
            </a:lnSpc>
            <a:spcBef>
              <a:spcPct val="0"/>
            </a:spcBef>
            <a:spcAft>
              <a:spcPct val="35000"/>
            </a:spcAft>
          </a:pPr>
          <a:r>
            <a:rPr lang="en-US" sz="2100" kern="1200" dirty="0" smtClean="0"/>
            <a:t>NGMN</a:t>
          </a:r>
          <a:endParaRPr lang="en-US" sz="2100" kern="1200" dirty="0"/>
        </a:p>
      </dsp:txBody>
      <dsp:txXfrm>
        <a:off x="0" y="981341"/>
        <a:ext cx="1267056" cy="412251"/>
      </dsp:txXfrm>
    </dsp:sp>
    <dsp:sp modelId="{24C76714-43F5-48F0-B085-129CA4C99C8F}">
      <dsp:nvSpPr>
        <dsp:cNvPr id="0" name=""/>
        <dsp:cNvSpPr/>
      </dsp:nvSpPr>
      <dsp:spPr>
        <a:xfrm>
          <a:off x="2299103" y="1607938"/>
          <a:ext cx="1267056" cy="39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r>
            <a:rPr lang="en-US" sz="2100" kern="1200" dirty="0" smtClean="0"/>
            <a:t>OMA</a:t>
          </a:r>
          <a:endParaRPr lang="en-US" sz="2100" kern="1200" dirty="0"/>
        </a:p>
      </dsp:txBody>
      <dsp:txXfrm>
        <a:off x="2299103" y="1607938"/>
        <a:ext cx="1267056" cy="394105"/>
      </dsp:txXfrm>
    </dsp:sp>
    <dsp:sp modelId="{D672A8AE-9C0A-4053-A7E8-A736035082D3}">
      <dsp:nvSpPr>
        <dsp:cNvPr id="0" name=""/>
        <dsp:cNvSpPr/>
      </dsp:nvSpPr>
      <dsp:spPr>
        <a:xfrm>
          <a:off x="2252386" y="981341"/>
          <a:ext cx="1267056" cy="51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r>
            <a:rPr lang="en-US" sz="2100" kern="1200" dirty="0" smtClean="0"/>
            <a:t>TMF</a:t>
          </a:r>
          <a:endParaRPr lang="en-US" sz="2100" kern="1200" dirty="0"/>
        </a:p>
      </dsp:txBody>
      <dsp:txXfrm>
        <a:off x="2252386" y="981341"/>
        <a:ext cx="1267056" cy="512379"/>
      </dsp:txXfrm>
    </dsp:sp>
    <dsp:sp modelId="{0FC15641-8780-4FB5-9252-8C62D607344D}">
      <dsp:nvSpPr>
        <dsp:cNvPr id="0" name=""/>
        <dsp:cNvSpPr/>
      </dsp:nvSpPr>
      <dsp:spPr>
        <a:xfrm>
          <a:off x="2141479" y="465119"/>
          <a:ext cx="1267056" cy="35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r>
            <a:rPr lang="en-US" sz="2100" kern="1200" dirty="0" smtClean="0"/>
            <a:t>3GPP</a:t>
          </a:r>
          <a:endParaRPr lang="en-US" sz="2100" kern="1200" dirty="0"/>
        </a:p>
      </dsp:txBody>
      <dsp:txXfrm>
        <a:off x="2141479" y="465119"/>
        <a:ext cx="1267056" cy="354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DB79B-C6F8-4169-803D-F7CD82CDE9F7}">
      <dsp:nvSpPr>
        <dsp:cNvPr id="0" name=""/>
        <dsp:cNvSpPr/>
      </dsp:nvSpPr>
      <dsp:spPr>
        <a:xfrm rot="917505">
          <a:off x="985888" y="771223"/>
          <a:ext cx="3345688" cy="2333200"/>
        </a:xfrm>
        <a:prstGeom prst="swooshArrow">
          <a:avLst>
            <a:gd name="adj1" fmla="val 16310"/>
            <a:gd name="adj2" fmla="val 3137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contourW="12700" prstMaterial="plastic">
          <a:bevelT w="120900" h="88900"/>
          <a:bevelB w="88900" h="31750" prst="angle"/>
          <a:contourClr>
            <a:schemeClr val="tx1">
              <a:lumMod val="65000"/>
              <a:lumOff val="35000"/>
            </a:schemeClr>
          </a:contourClr>
        </a:sp3d>
      </dsp:spPr>
      <dsp:style>
        <a:lnRef idx="0">
          <a:scrgbClr r="0" g="0" b="0"/>
        </a:lnRef>
        <a:fillRef idx="3">
          <a:scrgbClr r="0" g="0" b="0"/>
        </a:fillRef>
        <a:effectRef idx="2">
          <a:scrgbClr r="0" g="0" b="0"/>
        </a:effectRef>
        <a:fontRef idx="minor">
          <a:schemeClr val="lt1"/>
        </a:fontRef>
      </dsp:style>
    </dsp:sp>
    <dsp:sp modelId="{03FA8140-B3DA-4E39-BC5D-407D93A11625}">
      <dsp:nvSpPr>
        <dsp:cNvPr id="0" name=""/>
        <dsp:cNvSpPr/>
      </dsp:nvSpPr>
      <dsp:spPr>
        <a:xfrm>
          <a:off x="761603" y="0"/>
          <a:ext cx="1577388" cy="620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b" anchorCtr="0">
          <a:noAutofit/>
        </a:bodyPr>
        <a:lstStyle/>
        <a:p>
          <a:pPr lvl="0" algn="ctr" defTabSz="1644650">
            <a:lnSpc>
              <a:spcPct val="90000"/>
            </a:lnSpc>
            <a:spcBef>
              <a:spcPct val="0"/>
            </a:spcBef>
            <a:spcAft>
              <a:spcPct val="35000"/>
            </a:spcAft>
          </a:pPr>
          <a:endParaRPr lang="en-US" sz="3700" kern="1200" dirty="0"/>
        </a:p>
      </dsp:txBody>
      <dsp:txXfrm>
        <a:off x="761603" y="0"/>
        <a:ext cx="1577388" cy="620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E3C5A-03CE-436C-B958-DB72B328EFED}">
      <dsp:nvSpPr>
        <dsp:cNvPr id="0" name=""/>
        <dsp:cNvSpPr/>
      </dsp:nvSpPr>
      <dsp:spPr>
        <a:xfrm>
          <a:off x="547281" y="1187099"/>
          <a:ext cx="644696" cy="553397"/>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t>Du</a:t>
          </a:r>
          <a:endParaRPr lang="en-US" sz="1400" kern="1200" dirty="0"/>
        </a:p>
      </dsp:txBody>
      <dsp:txXfrm>
        <a:off x="647122" y="1272801"/>
        <a:ext cx="445014" cy="381993"/>
      </dsp:txXfrm>
    </dsp:sp>
    <dsp:sp modelId="{1E38523F-BC2D-4196-B9F3-9DEA4758DF53}">
      <dsp:nvSpPr>
        <dsp:cNvPr id="0" name=""/>
        <dsp:cNvSpPr/>
      </dsp:nvSpPr>
      <dsp:spPr>
        <a:xfrm>
          <a:off x="567446" y="1431640"/>
          <a:ext cx="75261" cy="64899"/>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2CC10D9-ABCC-4D6B-9269-FAA98C4E253B}">
      <dsp:nvSpPr>
        <dsp:cNvPr id="0" name=""/>
        <dsp:cNvSpPr/>
      </dsp:nvSpPr>
      <dsp:spPr>
        <a:xfrm>
          <a:off x="0" y="886283"/>
          <a:ext cx="644696" cy="553397"/>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D2823F1-7BDE-482E-8C13-9B4150F7606B}">
      <dsp:nvSpPr>
        <dsp:cNvPr id="0" name=""/>
        <dsp:cNvSpPr/>
      </dsp:nvSpPr>
      <dsp:spPr>
        <a:xfrm>
          <a:off x="436518" y="1362941"/>
          <a:ext cx="75261" cy="64899"/>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D7C82CD-D1A5-4699-8589-E20F023BF4EC}">
      <dsp:nvSpPr>
        <dsp:cNvPr id="0" name=""/>
        <dsp:cNvSpPr/>
      </dsp:nvSpPr>
      <dsp:spPr>
        <a:xfrm>
          <a:off x="1093995" y="882044"/>
          <a:ext cx="644696" cy="553397"/>
        </a:xfrm>
        <a:prstGeom prst="hexagon">
          <a:avLst>
            <a:gd name="adj" fmla="val 2500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t>Sprint</a:t>
          </a:r>
          <a:endParaRPr lang="en-US" sz="1400" kern="1200" dirty="0"/>
        </a:p>
      </dsp:txBody>
      <dsp:txXfrm>
        <a:off x="1193836" y="967746"/>
        <a:ext cx="445014" cy="381993"/>
      </dsp:txXfrm>
    </dsp:sp>
    <dsp:sp modelId="{1349F88F-D3C0-4BB7-85BB-24C84AFE2866}">
      <dsp:nvSpPr>
        <dsp:cNvPr id="0" name=""/>
        <dsp:cNvSpPr/>
      </dsp:nvSpPr>
      <dsp:spPr>
        <a:xfrm>
          <a:off x="1535626" y="1358117"/>
          <a:ext cx="75261" cy="64899"/>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DE4447B1-A44E-459D-BE77-9D13CD0CC6F5}">
      <dsp:nvSpPr>
        <dsp:cNvPr id="0" name=""/>
        <dsp:cNvSpPr/>
      </dsp:nvSpPr>
      <dsp:spPr>
        <a:xfrm>
          <a:off x="1643549" y="1186222"/>
          <a:ext cx="644696" cy="553397"/>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F6AAC9C-74A4-4F88-BBED-C5D7B1549267}">
      <dsp:nvSpPr>
        <dsp:cNvPr id="0" name=""/>
        <dsp:cNvSpPr/>
      </dsp:nvSpPr>
      <dsp:spPr>
        <a:xfrm>
          <a:off x="1658317" y="1434125"/>
          <a:ext cx="75261" cy="64899"/>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D32E9B5-BAD6-427D-897B-933C42D22AE9}">
      <dsp:nvSpPr>
        <dsp:cNvPr id="0" name=""/>
        <dsp:cNvSpPr/>
      </dsp:nvSpPr>
      <dsp:spPr>
        <a:xfrm>
          <a:off x="547281" y="583858"/>
          <a:ext cx="644696" cy="553397"/>
        </a:xfrm>
        <a:prstGeom prst="hexagon">
          <a:avLst>
            <a:gd name="adj" fmla="val 2500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t>Tele </a:t>
          </a:r>
          <a:r>
            <a:rPr lang="en-US" sz="1400" kern="1200" dirty="0" err="1" smtClean="0"/>
            <a:t>fonica</a:t>
          </a:r>
          <a:endParaRPr lang="en-US" sz="1400" kern="1200" dirty="0"/>
        </a:p>
      </dsp:txBody>
      <dsp:txXfrm>
        <a:off x="647122" y="669560"/>
        <a:ext cx="445014" cy="381993"/>
      </dsp:txXfrm>
    </dsp:sp>
    <dsp:sp modelId="{DEFE0AA5-BB57-4F6D-972F-8BD723EFE651}">
      <dsp:nvSpPr>
        <dsp:cNvPr id="0" name=""/>
        <dsp:cNvSpPr/>
      </dsp:nvSpPr>
      <dsp:spPr>
        <a:xfrm>
          <a:off x="986072" y="595259"/>
          <a:ext cx="75261" cy="64899"/>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387A83D-979E-4472-B6BA-8FA07999ABFA}">
      <dsp:nvSpPr>
        <dsp:cNvPr id="0" name=""/>
        <dsp:cNvSpPr/>
      </dsp:nvSpPr>
      <dsp:spPr>
        <a:xfrm>
          <a:off x="1093995" y="278803"/>
          <a:ext cx="644696" cy="553397"/>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AE0E8A8D-FFDC-4657-83E1-46791C5A7C1E}">
      <dsp:nvSpPr>
        <dsp:cNvPr id="0" name=""/>
        <dsp:cNvSpPr/>
      </dsp:nvSpPr>
      <dsp:spPr>
        <a:xfrm>
          <a:off x="1108763" y="524075"/>
          <a:ext cx="75261" cy="64899"/>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2599F7B-DA0F-40C8-8F81-66CD6B63693A}">
      <dsp:nvSpPr>
        <dsp:cNvPr id="0" name=""/>
        <dsp:cNvSpPr/>
      </dsp:nvSpPr>
      <dsp:spPr>
        <a:xfrm>
          <a:off x="1643549" y="582981"/>
          <a:ext cx="644696" cy="553397"/>
        </a:xfrm>
        <a:prstGeom prst="hexagon">
          <a:avLst>
            <a:gd name="adj" fmla="val 2500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smtClean="0"/>
            <a:t>Telstra</a:t>
          </a:r>
          <a:endParaRPr lang="en-US" sz="1200" kern="1200" dirty="0"/>
        </a:p>
      </dsp:txBody>
      <dsp:txXfrm>
        <a:off x="1743390" y="668683"/>
        <a:ext cx="445014" cy="381993"/>
      </dsp:txXfrm>
    </dsp:sp>
    <dsp:sp modelId="{4BF145B2-FA30-4862-94BB-2466CBDFE47B}">
      <dsp:nvSpPr>
        <dsp:cNvPr id="0" name=""/>
        <dsp:cNvSpPr/>
      </dsp:nvSpPr>
      <dsp:spPr>
        <a:xfrm>
          <a:off x="2197930" y="827230"/>
          <a:ext cx="75261" cy="64899"/>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DDD1262-1906-4B9E-9528-7BA1AA1D67DF}">
      <dsp:nvSpPr>
        <dsp:cNvPr id="0" name=""/>
        <dsp:cNvSpPr/>
      </dsp:nvSpPr>
      <dsp:spPr>
        <a:xfrm>
          <a:off x="2195374" y="887160"/>
          <a:ext cx="644696" cy="553397"/>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4ACECFC-FAA2-48DA-B4E2-5CD2298F32A3}">
      <dsp:nvSpPr>
        <dsp:cNvPr id="0" name=""/>
        <dsp:cNvSpPr/>
      </dsp:nvSpPr>
      <dsp:spPr>
        <a:xfrm>
          <a:off x="2325450" y="896953"/>
          <a:ext cx="75261" cy="64899"/>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B0282-78C4-492B-A4F2-542AD72EE720}">
      <dsp:nvSpPr>
        <dsp:cNvPr id="0" name=""/>
        <dsp:cNvSpPr/>
      </dsp:nvSpPr>
      <dsp:spPr>
        <a:xfrm>
          <a:off x="83064" y="442779"/>
          <a:ext cx="1191574" cy="392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Brainstorm</a:t>
          </a:r>
          <a:endParaRPr lang="en-US" sz="1400" kern="1200" dirty="0"/>
        </a:p>
      </dsp:txBody>
      <dsp:txXfrm>
        <a:off x="83064" y="442779"/>
        <a:ext cx="1191574" cy="392678"/>
      </dsp:txXfrm>
    </dsp:sp>
    <dsp:sp modelId="{D5EBC4CC-9D2D-44DA-9306-5656BC076586}">
      <dsp:nvSpPr>
        <dsp:cNvPr id="0" name=""/>
        <dsp:cNvSpPr/>
      </dsp:nvSpPr>
      <dsp:spPr>
        <a:xfrm>
          <a:off x="81710" y="323351"/>
          <a:ext cx="94784" cy="9478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CEB642C-BA22-4605-953B-EDBE148AAF95}">
      <dsp:nvSpPr>
        <dsp:cNvPr id="0" name=""/>
        <dsp:cNvSpPr/>
      </dsp:nvSpPr>
      <dsp:spPr>
        <a:xfrm>
          <a:off x="148059" y="190653"/>
          <a:ext cx="94784" cy="9478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7AD58E-ECC1-4740-AC75-C8C9AC0F7D23}">
      <dsp:nvSpPr>
        <dsp:cNvPr id="0" name=""/>
        <dsp:cNvSpPr/>
      </dsp:nvSpPr>
      <dsp:spPr>
        <a:xfrm>
          <a:off x="307297" y="217192"/>
          <a:ext cx="148946" cy="14894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B1BB525-FA42-4333-BCE1-AACF51780ECF}">
      <dsp:nvSpPr>
        <dsp:cNvPr id="0" name=""/>
        <dsp:cNvSpPr/>
      </dsp:nvSpPr>
      <dsp:spPr>
        <a:xfrm>
          <a:off x="439995" y="71224"/>
          <a:ext cx="94784" cy="9478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DF25F9C-9373-4FF9-8CD7-6DBB70421E80}">
      <dsp:nvSpPr>
        <dsp:cNvPr id="0" name=""/>
        <dsp:cNvSpPr/>
      </dsp:nvSpPr>
      <dsp:spPr>
        <a:xfrm>
          <a:off x="612502" y="18145"/>
          <a:ext cx="94784" cy="9478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BB1203F-5E0B-44FE-B505-42B4F821A68E}">
      <dsp:nvSpPr>
        <dsp:cNvPr id="0" name=""/>
        <dsp:cNvSpPr/>
      </dsp:nvSpPr>
      <dsp:spPr>
        <a:xfrm>
          <a:off x="824819" y="111034"/>
          <a:ext cx="94784" cy="9478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0D85396-2721-4176-AB1F-77184CED4B30}">
      <dsp:nvSpPr>
        <dsp:cNvPr id="0" name=""/>
        <dsp:cNvSpPr/>
      </dsp:nvSpPr>
      <dsp:spPr>
        <a:xfrm>
          <a:off x="957517" y="177383"/>
          <a:ext cx="148946" cy="14894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986A0B-9797-4CE2-B166-91DD01618415}">
      <dsp:nvSpPr>
        <dsp:cNvPr id="0" name=""/>
        <dsp:cNvSpPr/>
      </dsp:nvSpPr>
      <dsp:spPr>
        <a:xfrm>
          <a:off x="1143295" y="323351"/>
          <a:ext cx="94784" cy="9478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ACB215-C80C-4D15-9749-3FD8D175AC1E}">
      <dsp:nvSpPr>
        <dsp:cNvPr id="0" name=""/>
        <dsp:cNvSpPr/>
      </dsp:nvSpPr>
      <dsp:spPr>
        <a:xfrm>
          <a:off x="1222913" y="469319"/>
          <a:ext cx="94784" cy="9478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25FB915-F475-434E-ACC2-3D25DF99D3B8}">
      <dsp:nvSpPr>
        <dsp:cNvPr id="0" name=""/>
        <dsp:cNvSpPr/>
      </dsp:nvSpPr>
      <dsp:spPr>
        <a:xfrm>
          <a:off x="532883" y="190653"/>
          <a:ext cx="243731" cy="24373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5ACDF3F-F58F-4798-8133-B7507956A5A9}">
      <dsp:nvSpPr>
        <dsp:cNvPr id="0" name=""/>
        <dsp:cNvSpPr/>
      </dsp:nvSpPr>
      <dsp:spPr>
        <a:xfrm>
          <a:off x="15361" y="694905"/>
          <a:ext cx="94784" cy="9478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A0A7800-6B02-405D-9964-BCAA2DFCEB18}">
      <dsp:nvSpPr>
        <dsp:cNvPr id="0" name=""/>
        <dsp:cNvSpPr/>
      </dsp:nvSpPr>
      <dsp:spPr>
        <a:xfrm>
          <a:off x="94980" y="814334"/>
          <a:ext cx="148946" cy="14894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320EF4E-14B1-44A0-841D-B789C29F5299}">
      <dsp:nvSpPr>
        <dsp:cNvPr id="0" name=""/>
        <dsp:cNvSpPr/>
      </dsp:nvSpPr>
      <dsp:spPr>
        <a:xfrm>
          <a:off x="294027" y="920492"/>
          <a:ext cx="216649" cy="2166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2910172-9ACA-449C-AAD8-1DF439CA8D78}">
      <dsp:nvSpPr>
        <dsp:cNvPr id="0" name=""/>
        <dsp:cNvSpPr/>
      </dsp:nvSpPr>
      <dsp:spPr>
        <a:xfrm>
          <a:off x="572693" y="1093000"/>
          <a:ext cx="94784" cy="9478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222D4EE-EB46-47FF-B239-361A151A1E7C}">
      <dsp:nvSpPr>
        <dsp:cNvPr id="0" name=""/>
        <dsp:cNvSpPr/>
      </dsp:nvSpPr>
      <dsp:spPr>
        <a:xfrm>
          <a:off x="625772" y="920492"/>
          <a:ext cx="148946" cy="14894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183B838-96CD-4B29-93B6-B8575A4F721C}">
      <dsp:nvSpPr>
        <dsp:cNvPr id="0" name=""/>
        <dsp:cNvSpPr/>
      </dsp:nvSpPr>
      <dsp:spPr>
        <a:xfrm>
          <a:off x="758470" y="1106269"/>
          <a:ext cx="94784" cy="9478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EFEA29D-E1D1-4F27-BDD0-195D3CE51A63}">
      <dsp:nvSpPr>
        <dsp:cNvPr id="0" name=""/>
        <dsp:cNvSpPr/>
      </dsp:nvSpPr>
      <dsp:spPr>
        <a:xfrm>
          <a:off x="877898" y="893953"/>
          <a:ext cx="216649" cy="2166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7EA0FC3-0279-4F3F-B50B-CD382980F145}">
      <dsp:nvSpPr>
        <dsp:cNvPr id="0" name=""/>
        <dsp:cNvSpPr/>
      </dsp:nvSpPr>
      <dsp:spPr>
        <a:xfrm>
          <a:off x="1169834" y="840873"/>
          <a:ext cx="148946" cy="14894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99625B3-272F-4C77-BC6C-CC20291CAEE8}">
      <dsp:nvSpPr>
        <dsp:cNvPr id="0" name=""/>
        <dsp:cNvSpPr/>
      </dsp:nvSpPr>
      <dsp:spPr>
        <a:xfrm>
          <a:off x="1318781" y="216972"/>
          <a:ext cx="437435" cy="835112"/>
        </a:xfrm>
        <a:prstGeom prst="chevron">
          <a:avLst>
            <a:gd name="adj" fmla="val 6231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B9D60EA-73F9-42E0-91A6-DD944C4CA299}">
      <dsp:nvSpPr>
        <dsp:cNvPr id="0" name=""/>
        <dsp:cNvSpPr/>
      </dsp:nvSpPr>
      <dsp:spPr>
        <a:xfrm>
          <a:off x="1756217" y="217377"/>
          <a:ext cx="1193006" cy="83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Generate Ideas</a:t>
          </a:r>
          <a:endParaRPr lang="en-US" sz="1400" kern="1200" dirty="0"/>
        </a:p>
      </dsp:txBody>
      <dsp:txXfrm>
        <a:off x="1756217" y="217377"/>
        <a:ext cx="1193006" cy="835104"/>
      </dsp:txXfrm>
    </dsp:sp>
    <dsp:sp modelId="{ACE7C14B-98F8-4599-8538-1CFDC383C886}">
      <dsp:nvSpPr>
        <dsp:cNvPr id="0" name=""/>
        <dsp:cNvSpPr/>
      </dsp:nvSpPr>
      <dsp:spPr>
        <a:xfrm>
          <a:off x="2949223" y="216972"/>
          <a:ext cx="437435" cy="835112"/>
        </a:xfrm>
        <a:prstGeom prst="chevron">
          <a:avLst>
            <a:gd name="adj" fmla="val 6231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9EDE24C-D89B-48D4-B1F9-CF072972BB98}">
      <dsp:nvSpPr>
        <dsp:cNvPr id="0" name=""/>
        <dsp:cNvSpPr/>
      </dsp:nvSpPr>
      <dsp:spPr>
        <a:xfrm>
          <a:off x="3386659" y="217377"/>
          <a:ext cx="1193006" cy="83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Prioritize &amp; Consolidate</a:t>
          </a:r>
          <a:endParaRPr lang="en-US" sz="1400" kern="1200" dirty="0"/>
        </a:p>
      </dsp:txBody>
      <dsp:txXfrm>
        <a:off x="3386659" y="217377"/>
        <a:ext cx="1193006" cy="835104"/>
      </dsp:txXfrm>
    </dsp:sp>
    <dsp:sp modelId="{F86E0F45-5940-4E58-A3F7-47E17C501210}">
      <dsp:nvSpPr>
        <dsp:cNvPr id="0" name=""/>
        <dsp:cNvSpPr/>
      </dsp:nvSpPr>
      <dsp:spPr>
        <a:xfrm>
          <a:off x="4579665" y="216972"/>
          <a:ext cx="437435" cy="835112"/>
        </a:xfrm>
        <a:prstGeom prst="chevron">
          <a:avLst>
            <a:gd name="adj" fmla="val 6231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DA26F79-83B0-476B-91EA-71B98A2FBFED}">
      <dsp:nvSpPr>
        <dsp:cNvPr id="0" name=""/>
        <dsp:cNvSpPr/>
      </dsp:nvSpPr>
      <dsp:spPr>
        <a:xfrm>
          <a:off x="5017100" y="217377"/>
          <a:ext cx="1193006" cy="83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Refine, Review &amp; Document</a:t>
          </a:r>
          <a:endParaRPr lang="en-US" sz="1400" kern="1200" dirty="0"/>
        </a:p>
      </dsp:txBody>
      <dsp:txXfrm>
        <a:off x="5017100" y="217377"/>
        <a:ext cx="1193006" cy="835104"/>
      </dsp:txXfrm>
    </dsp:sp>
    <dsp:sp modelId="{9DAE05D5-1168-49F0-B618-61473F2B4A08}">
      <dsp:nvSpPr>
        <dsp:cNvPr id="0" name=""/>
        <dsp:cNvSpPr/>
      </dsp:nvSpPr>
      <dsp:spPr>
        <a:xfrm>
          <a:off x="6210107" y="216972"/>
          <a:ext cx="437435" cy="835112"/>
        </a:xfrm>
        <a:prstGeom prst="chevron">
          <a:avLst>
            <a:gd name="adj" fmla="val 6231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CA3B790-D5E8-4A5B-A51A-8B601EF77CEB}">
      <dsp:nvSpPr>
        <dsp:cNvPr id="0" name=""/>
        <dsp:cNvSpPr/>
      </dsp:nvSpPr>
      <dsp:spPr>
        <a:xfrm>
          <a:off x="6695263" y="147956"/>
          <a:ext cx="1014055" cy="10140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Ref Data Model 1.0</a:t>
          </a:r>
          <a:endParaRPr lang="en-US" sz="1400" kern="1200" dirty="0"/>
        </a:p>
      </dsp:txBody>
      <dsp:txXfrm>
        <a:off x="6843768" y="296461"/>
        <a:ext cx="717045" cy="7170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37835-DED0-416A-9299-3290DBB47042}">
      <dsp:nvSpPr>
        <dsp:cNvPr id="0" name=""/>
        <dsp:cNvSpPr/>
      </dsp:nvSpPr>
      <dsp:spPr>
        <a:xfrm>
          <a:off x="1676400" y="1371600"/>
          <a:ext cx="1676400" cy="1676400"/>
        </a:xfrm>
        <a:prstGeom prst="gear9">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Develop the Concept</a:t>
          </a:r>
          <a:endParaRPr lang="en-US" sz="1400" kern="1200" dirty="0"/>
        </a:p>
      </dsp:txBody>
      <dsp:txXfrm>
        <a:off x="2013431" y="1764289"/>
        <a:ext cx="1002338" cy="861704"/>
      </dsp:txXfrm>
    </dsp:sp>
    <dsp:sp modelId="{3153D59B-2CE4-4E76-AC93-4A861BE6D06F}">
      <dsp:nvSpPr>
        <dsp:cNvPr id="0" name=""/>
        <dsp:cNvSpPr/>
      </dsp:nvSpPr>
      <dsp:spPr>
        <a:xfrm>
          <a:off x="701040" y="975360"/>
          <a:ext cx="1219200" cy="1219200"/>
        </a:xfrm>
        <a:prstGeom prst="gear6">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Review and Refine</a:t>
          </a:r>
          <a:endParaRPr lang="en-US" sz="1200" kern="1200" dirty="0"/>
        </a:p>
      </dsp:txBody>
      <dsp:txXfrm>
        <a:off x="1007977" y="1284152"/>
        <a:ext cx="605326" cy="601616"/>
      </dsp:txXfrm>
    </dsp:sp>
    <dsp:sp modelId="{16079879-DCBB-48F3-A198-83B14371BBBD}">
      <dsp:nvSpPr>
        <dsp:cNvPr id="0" name=""/>
        <dsp:cNvSpPr/>
      </dsp:nvSpPr>
      <dsp:spPr>
        <a:xfrm rot="20700000">
          <a:off x="1383916" y="134236"/>
          <a:ext cx="1194567" cy="1194567"/>
        </a:xfrm>
        <a:prstGeom prst="gear6">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Brainstorm</a:t>
          </a:r>
          <a:endParaRPr lang="en-US" sz="1100" kern="1200" dirty="0"/>
        </a:p>
      </dsp:txBody>
      <dsp:txXfrm rot="-20700000">
        <a:off x="1645920" y="396240"/>
        <a:ext cx="670560" cy="670560"/>
      </dsp:txXfrm>
    </dsp:sp>
    <dsp:sp modelId="{F58AC8B4-AEBE-4339-9DBC-8BD4AE1C0919}">
      <dsp:nvSpPr>
        <dsp:cNvPr id="0" name=""/>
        <dsp:cNvSpPr/>
      </dsp:nvSpPr>
      <dsp:spPr>
        <a:xfrm>
          <a:off x="1535336" y="1125475"/>
          <a:ext cx="2145792" cy="2145792"/>
        </a:xfrm>
        <a:prstGeom prst="circularArrow">
          <a:avLst>
            <a:gd name="adj1" fmla="val 4687"/>
            <a:gd name="adj2" fmla="val 299029"/>
            <a:gd name="adj3" fmla="val 2480720"/>
            <a:gd name="adj4" fmla="val 15939861"/>
            <a:gd name="adj5" fmla="val 5469"/>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659D2B0-251A-4E8C-9D64-E661F4628BA9}">
      <dsp:nvSpPr>
        <dsp:cNvPr id="0" name=""/>
        <dsp:cNvSpPr/>
      </dsp:nvSpPr>
      <dsp:spPr>
        <a:xfrm>
          <a:off x="485122" y="710516"/>
          <a:ext cx="1559052" cy="1559052"/>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B2BC6B6-2803-4F01-82B4-E8D23C1CB43F}">
      <dsp:nvSpPr>
        <dsp:cNvPr id="0" name=""/>
        <dsp:cNvSpPr/>
      </dsp:nvSpPr>
      <dsp:spPr>
        <a:xfrm>
          <a:off x="1107600" y="-122499"/>
          <a:ext cx="1680972" cy="1680972"/>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2DC3582-23F2-4EE2-9AEA-CDC2AD25ED99}" type="datetimeFigureOut">
              <a:rPr lang="en-US"/>
              <a:pPr>
                <a:defRPr/>
              </a:pPr>
              <a:t>1/21/15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F2D30AB-4141-4B27-929C-C08B7C2CEF86}" type="slidenum">
              <a:rPr lang="en-US"/>
              <a:pPr>
                <a:defRPr/>
              </a:pPr>
              <a:t>‹#›</a:t>
            </a:fld>
            <a:endParaRPr lang="en-US"/>
          </a:p>
        </p:txBody>
      </p:sp>
    </p:spTree>
    <p:extLst>
      <p:ext uri="{BB962C8B-B14F-4D97-AF65-F5344CB8AC3E}">
        <p14:creationId xmlns:p14="http://schemas.microsoft.com/office/powerpoint/2010/main" val="16357237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E01EBF0-7E8F-4BE7-A485-DA3FA865D32A}"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buClrTx/>
              <a:buFontTx/>
              <a:buNone/>
            </a:pPr>
            <a:fld id="{68AEF42B-7EA6-40A1-A602-759415EA4E9B}" type="slidenum">
              <a:rPr lang="en-US" altLang="zh-CN" smtClean="0">
                <a:solidFill>
                  <a:srgbClr val="000000"/>
                </a:solidFill>
                <a:latin typeface="Times New Roman" pitchFamily="18" charset="0"/>
              </a:rPr>
              <a:pPr eaLnBrk="1">
                <a:buClrTx/>
                <a:buFontTx/>
                <a:buNone/>
              </a:pPr>
              <a:t>10</a:t>
            </a:fld>
            <a:endParaRPr lang="en-US" altLang="zh-CN" smtClean="0">
              <a:solidFill>
                <a:srgbClr val="000000"/>
              </a:solidFill>
              <a:latin typeface="Times New Roman" pitchFamily="18" charset="0"/>
            </a:endParaRPr>
          </a:p>
        </p:txBody>
      </p:sp>
      <p:sp>
        <p:nvSpPr>
          <p:cNvPr id="5222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52228"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CN"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buClrTx/>
              <a:buFontTx/>
              <a:buNone/>
            </a:pPr>
            <a:fld id="{748F429F-E1BC-4407-9446-FC1807364240}" type="slidenum">
              <a:rPr lang="en-US" altLang="zh-CN" smtClean="0">
                <a:solidFill>
                  <a:srgbClr val="000000"/>
                </a:solidFill>
                <a:latin typeface="Times New Roman" pitchFamily="18" charset="0"/>
              </a:rPr>
              <a:pPr eaLnBrk="1">
                <a:buClrTx/>
                <a:buFontTx/>
                <a:buNone/>
              </a:pPr>
              <a:t>11</a:t>
            </a:fld>
            <a:endParaRPr lang="en-US" altLang="zh-CN" smtClean="0">
              <a:solidFill>
                <a:srgbClr val="000000"/>
              </a:solidFill>
              <a:latin typeface="Times New Roman" pitchFamily="18" charset="0"/>
            </a:endParaRPr>
          </a:p>
        </p:txBody>
      </p:sp>
      <p:sp>
        <p:nvSpPr>
          <p:cNvPr id="53251" name="Rectangle 1"/>
          <p:cNvSpPr>
            <a:spLocks noGrp="1" noRot="1" noChangeAspect="1" noChangeArrowheads="1" noTextEdit="1"/>
          </p:cNvSpPr>
          <p:nvPr>
            <p:ph type="sldImg"/>
          </p:nvPr>
        </p:nvSpPr>
        <p:spPr>
          <a:xfrm>
            <a:off x="1371600" y="763588"/>
            <a:ext cx="5027613" cy="3770312"/>
          </a:xfrm>
          <a:solidFill>
            <a:srgbClr val="FFFFFF"/>
          </a:solidFill>
          <a:ln>
            <a:solidFill>
              <a:srgbClr val="000000"/>
            </a:solidFill>
            <a:miter lim="800000"/>
            <a:headEnd/>
            <a:tailEnd/>
          </a:ln>
        </p:spPr>
      </p:sp>
      <p:sp>
        <p:nvSpPr>
          <p:cNvPr id="53252" name="Rectangle 2"/>
          <p:cNvSpPr>
            <a:spLocks noGrp="1" noChangeArrowheads="1"/>
          </p:cNvSpPr>
          <p:nvPr>
            <p:ph type="body" idx="1"/>
          </p:nvPr>
        </p:nvSpPr>
        <p:spPr>
          <a:xfrm>
            <a:off x="777875" y="4776788"/>
            <a:ext cx="6216650" cy="4524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CN"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latin typeface="Times New Roman" pitchFamily="18" charset="0"/>
            </a:endParaRPr>
          </a:p>
        </p:txBody>
      </p:sp>
      <p:sp>
        <p:nvSpPr>
          <p:cNvPr id="542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buClrTx/>
              <a:buFontTx/>
              <a:buNone/>
            </a:pPr>
            <a:fld id="{F5B5B050-2432-4D4F-8E0A-5E038A2BCBF9}" type="slidenum">
              <a:rPr lang="en-US" altLang="zh-CN" smtClean="0">
                <a:solidFill>
                  <a:srgbClr val="000000"/>
                </a:solidFill>
                <a:latin typeface="Times New Roman" pitchFamily="18" charset="0"/>
              </a:rPr>
              <a:pPr eaLnBrk="1">
                <a:buClrTx/>
                <a:buFontTx/>
                <a:buNone/>
              </a:pPr>
              <a:t>17</a:t>
            </a:fld>
            <a:endParaRPr lang="en-US" altLang="zh-CN" smtClean="0">
              <a:solidFill>
                <a:srgbClr val="000000"/>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D30AB-4141-4B27-929C-C08B7C2CEF86}" type="slidenum">
              <a:rPr lang="en-US" smtClean="0"/>
              <a:pPr>
                <a:defRPr/>
              </a:pPr>
              <a:t>18</a:t>
            </a:fld>
            <a:endParaRPr lang="en-US"/>
          </a:p>
        </p:txBody>
      </p:sp>
    </p:spTree>
    <p:extLst>
      <p:ext uri="{BB962C8B-B14F-4D97-AF65-F5344CB8AC3E}">
        <p14:creationId xmlns:p14="http://schemas.microsoft.com/office/powerpoint/2010/main" val="2714332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xfrm>
            <a:off x="1143000" y="685800"/>
            <a:ext cx="4572000" cy="3429000"/>
          </a:xfrm>
        </p:spPr>
      </p:sp>
      <p:sp>
        <p:nvSpPr>
          <p:cNvPr id="552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zh-CN" smtClean="0">
              <a:latin typeface="Calibri" pitchFamily="34" charset="0"/>
            </a:endParaRPr>
          </a:p>
        </p:txBody>
      </p:sp>
      <p:sp>
        <p:nvSpPr>
          <p:cNvPr id="55300" name="灯片编号占位符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buClrTx/>
              <a:buFontTx/>
              <a:buNone/>
            </a:pPr>
            <a:fld id="{C734FEF8-5623-411A-B1AE-61DF20185041}" type="slidenum">
              <a:rPr lang="en-US" altLang="zh-CN" smtClean="0">
                <a:solidFill>
                  <a:srgbClr val="000000"/>
                </a:solidFill>
                <a:latin typeface="Times New Roman" pitchFamily="18" charset="0"/>
              </a:rPr>
              <a:pPr eaLnBrk="1">
                <a:buClrTx/>
                <a:buFontTx/>
                <a:buNone/>
              </a:pPr>
              <a:t>20</a:t>
            </a:fld>
            <a:endParaRPr lang="en-US" altLang="zh-CN" smtClean="0">
              <a:solidFill>
                <a:srgbClr val="000000"/>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buClrTx/>
              <a:buFontTx/>
              <a:buNone/>
            </a:pPr>
            <a:fld id="{FCBDCE31-654D-441E-9E7D-16AD23C98FBF}" type="slidenum">
              <a:rPr lang="zh-CN" altLang="en-US" smtClean="0">
                <a:solidFill>
                  <a:srgbClr val="000000"/>
                </a:solidFill>
                <a:latin typeface="Times New Roman" pitchFamily="18" charset="0"/>
              </a:rPr>
              <a:pPr eaLnBrk="1">
                <a:buClrTx/>
                <a:buFontTx/>
                <a:buNone/>
              </a:pPr>
              <a:t>21</a:t>
            </a:fld>
            <a:endParaRPr lang="en-US" altLang="zh-CN" smtClean="0">
              <a:solidFill>
                <a:srgbClr val="000000"/>
              </a:solidFill>
              <a:latin typeface="Times New Roman" pitchFamily="18" charset="0"/>
            </a:endParaRPr>
          </a:p>
        </p:txBody>
      </p:sp>
      <p:sp>
        <p:nvSpPr>
          <p:cNvPr id="56323" name="Rectangle 2"/>
          <p:cNvSpPr>
            <a:spLocks noGrp="1" noRot="1" noChangeAspect="1" noChangeArrowheads="1" noTextEdit="1"/>
          </p:cNvSpPr>
          <p:nvPr>
            <p:ph type="sldImg"/>
          </p:nvPr>
        </p:nvSpPr>
        <p:spPr>
          <a:xfrm>
            <a:off x="1143000" y="685800"/>
            <a:ext cx="4572000" cy="3429000"/>
          </a:xfrm>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zh-CN" dirty="0"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buClrTx/>
              <a:buFontTx/>
              <a:buNone/>
            </a:pPr>
            <a:fld id="{C2D176C7-A22C-4FB8-8162-31A3C32CE5AF}" type="slidenum">
              <a:rPr lang="en-US" altLang="zh-CN" smtClean="0">
                <a:solidFill>
                  <a:srgbClr val="FFFFFF"/>
                </a:solidFill>
                <a:latin typeface="Times New Roman" pitchFamily="18" charset="0"/>
              </a:rPr>
              <a:pPr eaLnBrk="1">
                <a:buClrTx/>
                <a:buFontTx/>
                <a:buNone/>
              </a:pPr>
              <a:t>22</a:t>
            </a:fld>
            <a:endParaRPr lang="en-US" altLang="zh-CN" smtClean="0">
              <a:solidFill>
                <a:srgbClr val="FFFFFF"/>
              </a:solidFill>
              <a:latin typeface="Times New Roman" pitchFamily="18" charset="0"/>
            </a:endParaRPr>
          </a:p>
        </p:txBody>
      </p:sp>
      <p:sp>
        <p:nvSpPr>
          <p:cNvPr id="5734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57348"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zh-CN"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buClrTx/>
              <a:buFontTx/>
              <a:buNone/>
            </a:pPr>
            <a:fld id="{1C211E92-83B0-4466-BC5A-4140D219E280}" type="slidenum">
              <a:rPr lang="en-US" altLang="zh-CN" smtClean="0">
                <a:solidFill>
                  <a:srgbClr val="FFFFFF"/>
                </a:solidFill>
                <a:latin typeface="Times New Roman" pitchFamily="18" charset="0"/>
              </a:rPr>
              <a:pPr eaLnBrk="1">
                <a:buClrTx/>
                <a:buFontTx/>
                <a:buNone/>
              </a:pPr>
              <a:t>23</a:t>
            </a:fld>
            <a:endParaRPr lang="en-US" altLang="zh-CN" smtClean="0">
              <a:solidFill>
                <a:srgbClr val="FFFFFF"/>
              </a:solidFill>
              <a:latin typeface="Times New Roman" pitchFamily="18" charset="0"/>
            </a:endParaRPr>
          </a:p>
        </p:txBody>
      </p:sp>
      <p:sp>
        <p:nvSpPr>
          <p:cNvPr id="5837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58372"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CN"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buClrTx/>
              <a:buFontTx/>
              <a:buNone/>
            </a:pPr>
            <a:fld id="{E41FCDCB-09BB-4AC3-B96C-EA3D65376A61}" type="slidenum">
              <a:rPr lang="en-US" altLang="zh-CN" smtClean="0">
                <a:solidFill>
                  <a:srgbClr val="FFFFFF"/>
                </a:solidFill>
                <a:latin typeface="Times New Roman" pitchFamily="18" charset="0"/>
              </a:rPr>
              <a:pPr eaLnBrk="1">
                <a:buClrTx/>
                <a:buFontTx/>
                <a:buNone/>
              </a:pPr>
              <a:t>24</a:t>
            </a:fld>
            <a:endParaRPr lang="en-US" altLang="zh-CN" smtClean="0">
              <a:solidFill>
                <a:srgbClr val="FFFFFF"/>
              </a:solidFill>
              <a:latin typeface="Times New Roman" pitchFamily="18" charset="0"/>
            </a:endParaRPr>
          </a:p>
        </p:txBody>
      </p:sp>
      <p:sp>
        <p:nvSpPr>
          <p:cNvPr id="59395"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59396" name="Text Box 2"/>
          <p:cNvSpPr>
            <a:spLocks noGrp="1" noChangeArrowheads="1"/>
          </p:cNvSpPr>
          <p:nvPr>
            <p:ph type="body" idx="1"/>
          </p:nvPr>
        </p:nvSpPr>
        <p:spPr>
          <a:xfrm>
            <a:off x="0" y="0"/>
            <a:ext cx="1588" cy="2450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zh-CN" sz="1800" smtClean="0">
                <a:latin typeface="Calibri" pitchFamily="34" charset="0"/>
              </a:rPr>
              <a:t>Mobile data service policies, including pre-paid, application-based quotas and Fair Use </a:t>
            </a:r>
          </a:p>
          <a:p>
            <a:pP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zh-CN" sz="1800" smtClean="0">
              <a:latin typeface="Calibri" pitchFamily="34" charset="0"/>
            </a:endParaRPr>
          </a:p>
        </p:txBody>
      </p:sp>
      <p:sp>
        <p:nvSpPr>
          <p:cNvPr id="59397"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hangingPunct="1">
              <a:lnSpc>
                <a:spcPct val="100000"/>
              </a:lnSpc>
              <a:buClrTx/>
              <a:buFontTx/>
              <a:buNone/>
            </a:pPr>
            <a:fld id="{57E14E90-BF09-4E23-AAB6-B5BFFDB69B8B}" type="slidenum">
              <a:rPr lang="en-US" altLang="zh-CN">
                <a:solidFill>
                  <a:srgbClr val="000000"/>
                </a:solidFill>
                <a:latin typeface="Calibri" pitchFamily="34" charset="0"/>
              </a:rPr>
              <a:pPr eaLnBrk="1" hangingPunct="1">
                <a:lnSpc>
                  <a:spcPct val="100000"/>
                </a:lnSpc>
                <a:buClrTx/>
                <a:buFontTx/>
                <a:buNone/>
              </a:pPr>
              <a:t>24</a:t>
            </a:fld>
            <a:endParaRPr lang="en-US" altLang="zh-CN">
              <a:solidFill>
                <a:srgbClr val="000000"/>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smtClean="0">
              <a:latin typeface="Times New Roman" pitchFamily="18" charset="0"/>
            </a:endParaRPr>
          </a:p>
        </p:txBody>
      </p:sp>
      <p:sp>
        <p:nvSpPr>
          <p:cNvPr id="604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buClrTx/>
              <a:buFontTx/>
              <a:buNone/>
            </a:pPr>
            <a:fld id="{426CFB84-D79C-4B29-B390-8AE8127E3C74}" type="slidenum">
              <a:rPr lang="en-US" altLang="zh-CN" smtClean="0">
                <a:solidFill>
                  <a:srgbClr val="000000"/>
                </a:solidFill>
                <a:latin typeface="Times New Roman" pitchFamily="18" charset="0"/>
              </a:rPr>
              <a:pPr eaLnBrk="1">
                <a:buClrTx/>
                <a:buFontTx/>
                <a:buNone/>
              </a:pPr>
              <a:t>26</a:t>
            </a:fld>
            <a:endParaRPr lang="en-US" altLang="zh-CN" smtClean="0">
              <a:solidFill>
                <a:srgbClr val="00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84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CCFEC2EF-BAF4-4C9D-8C2E-B88305B70861}" type="slidenum">
              <a:rPr lang="en-US" sz="1200">
                <a:latin typeface="Arial" pitchFamily="34" charset="0"/>
              </a:rPr>
              <a:pPr algn="r"/>
              <a:t>2</a:t>
            </a:fld>
            <a:endParaRPr lang="en-US" sz="120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07B6C193-508D-4AEA-B167-134DA7C4D271}" type="slidenum">
              <a:rPr lang="en-US" altLang="zh-CN" smtClean="0"/>
              <a:pPr>
                <a:defRPr/>
              </a:pPr>
              <a:t>27</a:t>
            </a:fld>
            <a:endParaRPr lang="en-US" altLang="zh-CN"/>
          </a:p>
        </p:txBody>
      </p:sp>
    </p:spTree>
    <p:extLst>
      <p:ext uri="{BB962C8B-B14F-4D97-AF65-F5344CB8AC3E}">
        <p14:creationId xmlns:p14="http://schemas.microsoft.com/office/powerpoint/2010/main" val="1396956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buClrTx/>
              <a:buFontTx/>
              <a:buNone/>
            </a:pPr>
            <a:fld id="{683C0C7F-FCE3-4E7D-94C5-6870AEAC0210}" type="slidenum">
              <a:rPr lang="en-US" altLang="zh-CN" smtClean="0">
                <a:solidFill>
                  <a:srgbClr val="FFFFFF"/>
                </a:solidFill>
                <a:latin typeface="Times New Roman" pitchFamily="18" charset="0"/>
              </a:rPr>
              <a:pPr eaLnBrk="1">
                <a:buClrTx/>
                <a:buFontTx/>
                <a:buNone/>
              </a:pPr>
              <a:t>29</a:t>
            </a:fld>
            <a:endParaRPr lang="en-US" altLang="zh-CN" smtClean="0">
              <a:solidFill>
                <a:srgbClr val="FFFFFF"/>
              </a:solidFill>
              <a:latin typeface="Times New Roman" pitchFamily="18" charset="0"/>
            </a:endParaRPr>
          </a:p>
        </p:txBody>
      </p:sp>
      <p:sp>
        <p:nvSpPr>
          <p:cNvPr id="61443"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61444" name="Text Box 2"/>
          <p:cNvSpPr>
            <a:spLocks noGrp="1" noChangeArrowheads="1"/>
          </p:cNvSpPr>
          <p:nvPr>
            <p:ph type="body" idx="1"/>
          </p:nvPr>
        </p:nvSpPr>
        <p:spPr>
          <a:xfrm>
            <a:off x="0" y="0"/>
            <a:ext cx="1588" cy="5027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zh-CN" sz="1800" smtClean="0">
              <a:latin typeface="Calibri" pitchFamily="34" charset="0"/>
            </a:endParaRPr>
          </a:p>
        </p:txBody>
      </p:sp>
      <p:sp>
        <p:nvSpPr>
          <p:cNvPr id="61445"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hangingPunct="1">
              <a:lnSpc>
                <a:spcPct val="100000"/>
              </a:lnSpc>
              <a:buClrTx/>
              <a:buFontTx/>
              <a:buNone/>
            </a:pPr>
            <a:fld id="{BAD5C2AE-C511-4FEE-9D86-1F2DC1558F28}" type="slidenum">
              <a:rPr lang="en-US" altLang="zh-CN">
                <a:solidFill>
                  <a:srgbClr val="000000"/>
                </a:solidFill>
                <a:latin typeface="Calibri" pitchFamily="34" charset="0"/>
              </a:rPr>
              <a:pPr eaLnBrk="1" hangingPunct="1">
                <a:lnSpc>
                  <a:spcPct val="100000"/>
                </a:lnSpc>
                <a:buClrTx/>
                <a:buFontTx/>
                <a:buNone/>
              </a:pPr>
              <a:t>29</a:t>
            </a:fld>
            <a:endParaRPr lang="en-US" altLang="zh-CN">
              <a:solidFill>
                <a:srgbClr val="000000"/>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B1E7A71-B629-44CE-94EA-4BBC2D0003B7}" type="slidenum">
              <a:rPr lang="en-US"/>
              <a:pPr fontAlgn="base">
                <a:spcBef>
                  <a:spcPct val="0"/>
                </a:spcBef>
                <a:spcAft>
                  <a:spcPct val="0"/>
                </a:spcAft>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84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FF0C2368-D308-4E5C-BD26-D59882B0761B}" type="slidenum">
              <a:rPr lang="en-US" sz="1200">
                <a:latin typeface="Arial" charset="0"/>
              </a:rPr>
              <a:pPr algn="r"/>
              <a:t>31</a:t>
            </a:fld>
            <a:endParaRPr lang="en-US" sz="120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84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FF0C2368-D308-4E5C-BD26-D59882B0761B}" type="slidenum">
              <a:rPr lang="en-US" sz="1200">
                <a:latin typeface="Arial" charset="0"/>
              </a:rPr>
              <a:pPr algn="r"/>
              <a:t>32</a:t>
            </a:fld>
            <a:endParaRPr lang="en-US" sz="120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defRPr>
            </a:lvl9pPr>
          </a:lstStyle>
          <a:p>
            <a:pPr fontAlgn="base">
              <a:spcBef>
                <a:spcPct val="0"/>
              </a:spcBef>
              <a:spcAft>
                <a:spcPct val="0"/>
              </a:spcAft>
            </a:pPr>
            <a:fld id="{3F45CF99-998F-46BE-9441-D4DFABE663A0}" type="slidenum">
              <a:rPr lang="en-US" altLang="zh-CN">
                <a:solidFill>
                  <a:srgbClr val="FFFFFF"/>
                </a:solidFill>
                <a:latin typeface="Times New Roman" pitchFamily="18" charset="0"/>
                <a:ea typeface="Arial Unicode MS" pitchFamily="34" charset="-128"/>
                <a:cs typeface="Arial Unicode MS" pitchFamily="34" charset="-128"/>
              </a:rPr>
              <a:pPr fontAlgn="base">
                <a:spcBef>
                  <a:spcPct val="0"/>
                </a:spcBef>
                <a:spcAft>
                  <a:spcPct val="0"/>
                </a:spcAft>
              </a:pPr>
              <a:t>33</a:t>
            </a:fld>
            <a:endParaRPr lang="en-US" altLang="zh-CN">
              <a:solidFill>
                <a:srgbClr val="FFFFFF"/>
              </a:solidFill>
              <a:latin typeface="Times New Roman" pitchFamily="18" charset="0"/>
              <a:ea typeface="Arial Unicode MS" pitchFamily="34" charset="-128"/>
              <a:cs typeface="Arial Unicode MS" pitchFamily="34" charset="-128"/>
            </a:endParaRPr>
          </a:p>
        </p:txBody>
      </p:sp>
      <p:sp>
        <p:nvSpPr>
          <p:cNvPr id="19459" name="Rectangle 1"/>
          <p:cNvSpPr>
            <a:spLocks noGrp="1" noRot="1" noChangeAspect="1" noChangeArrowheads="1" noTextEdit="1"/>
          </p:cNvSpPr>
          <p:nvPr>
            <p:ph type="sldImg"/>
          </p:nvPr>
        </p:nvSpPr>
        <p:spPr bwMode="auto">
          <a:xfrm>
            <a:off x="1371600" y="763588"/>
            <a:ext cx="5029200" cy="3771900"/>
          </a:xfrm>
          <a:solidFill>
            <a:srgbClr val="FFFFFF"/>
          </a:solidFill>
          <a:ln>
            <a:solidFill>
              <a:srgbClr val="000000"/>
            </a:solidFill>
            <a:miter lim="800000"/>
            <a:headEnd/>
            <a:tailEnd/>
          </a:ln>
        </p:spPr>
      </p:sp>
      <p:sp>
        <p:nvSpPr>
          <p:cNvPr id="19460" name="Rectangle 2"/>
          <p:cNvSpPr>
            <a:spLocks noGrp="1" noChangeArrowheads="1"/>
          </p:cNvSpPr>
          <p:nvPr>
            <p:ph type="body" idx="1"/>
          </p:nvPr>
        </p:nvSpPr>
        <p:spPr bwMode="auto">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endParaRPr lang="en-US" altLang="zh-CN"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4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6C4ADC31-1A9A-4E4F-A883-B14725D4F74E}" type="slidenum">
              <a:rPr lang="en-US" sz="1200">
                <a:latin typeface="Arial" charset="0"/>
              </a:rPr>
              <a:pPr algn="r"/>
              <a:t>34</a:t>
            </a:fld>
            <a:endParaRPr lang="en-US" sz="120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buClrTx/>
              <a:buFontTx/>
              <a:buNone/>
            </a:pPr>
            <a:fld id="{23ED5555-FD35-4B24-B0F4-75C7A354F207}" type="slidenum">
              <a:rPr lang="en-US" altLang="zh-CN" smtClean="0">
                <a:solidFill>
                  <a:srgbClr val="000000"/>
                </a:solidFill>
                <a:latin typeface="Times New Roman" pitchFamily="18" charset="0"/>
              </a:rPr>
              <a:pPr eaLnBrk="1">
                <a:buClrTx/>
                <a:buFontTx/>
                <a:buNone/>
              </a:pPr>
              <a:t>37</a:t>
            </a:fld>
            <a:endParaRPr lang="en-US" altLang="zh-CN" smtClean="0">
              <a:solidFill>
                <a:srgbClr val="000000"/>
              </a:solidFill>
              <a:latin typeface="Times New Roman" pitchFamily="18" charset="0"/>
            </a:endParaRPr>
          </a:p>
        </p:txBody>
      </p:sp>
      <p:sp>
        <p:nvSpPr>
          <p:cNvPr id="6246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62468"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zh-CN"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buClrTx/>
              <a:buFontTx/>
              <a:buNone/>
            </a:pPr>
            <a:fld id="{29627FA8-BC45-4CD5-8F78-2DBB70318935}" type="slidenum">
              <a:rPr lang="en-US" altLang="zh-CN" smtClean="0">
                <a:solidFill>
                  <a:srgbClr val="FFFFFF"/>
                </a:solidFill>
                <a:latin typeface="Times New Roman" pitchFamily="18" charset="0"/>
              </a:rPr>
              <a:pPr eaLnBrk="1">
                <a:buClrTx/>
                <a:buFontTx/>
                <a:buNone/>
              </a:pPr>
              <a:t>38</a:t>
            </a:fld>
            <a:endParaRPr lang="en-US" altLang="zh-CN" smtClean="0">
              <a:solidFill>
                <a:srgbClr val="FFFFFF"/>
              </a:solidFill>
              <a:latin typeface="Times New Roman" pitchFamily="18" charset="0"/>
            </a:endParaRPr>
          </a:p>
        </p:txBody>
      </p:sp>
      <p:sp>
        <p:nvSpPr>
          <p:cNvPr id="6553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65540"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zh-CN" dirty="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p:sp>
      <p:sp>
        <p:nvSpPr>
          <p:cNvPr id="6349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smtClean="0">
              <a:latin typeface="Times New Roman" pitchFamily="18" charset="0"/>
            </a:endParaRPr>
          </a:p>
        </p:txBody>
      </p:sp>
      <p:sp>
        <p:nvSpPr>
          <p:cNvPr id="63492" name="灯片编号占位符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buClrTx/>
              <a:buFontTx/>
              <a:buNone/>
            </a:pPr>
            <a:fld id="{FA7F3D77-9B4A-4123-91ED-4CD84C3EE2B6}" type="slidenum">
              <a:rPr lang="en-US" altLang="zh-CN" smtClean="0">
                <a:solidFill>
                  <a:srgbClr val="FFFFFF"/>
                </a:solidFill>
                <a:latin typeface="Times New Roman" pitchFamily="18" charset="0"/>
              </a:rPr>
              <a:pPr eaLnBrk="1">
                <a:buClrTx/>
                <a:buFontTx/>
                <a:buNone/>
              </a:pPr>
              <a:t>39</a:t>
            </a:fld>
            <a:endParaRPr lang="en-US" altLang="zh-CN" smtClean="0">
              <a:solidFill>
                <a:srgbClr val="FFFFFF"/>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E01EBF0-7E8F-4BE7-A485-DA3FA865D32A}"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buClrTx/>
              <a:buFontTx/>
              <a:buNone/>
            </a:pPr>
            <a:fld id="{297695A5-53DE-40A7-BCF7-E10344D3E917}" type="slidenum">
              <a:rPr lang="en-US" altLang="zh-CN" smtClean="0">
                <a:solidFill>
                  <a:srgbClr val="000000"/>
                </a:solidFill>
                <a:latin typeface="Times New Roman" pitchFamily="18" charset="0"/>
              </a:rPr>
              <a:pPr eaLnBrk="1">
                <a:buClrTx/>
                <a:buFontTx/>
                <a:buNone/>
              </a:pPr>
              <a:t>40</a:t>
            </a:fld>
            <a:endParaRPr lang="en-US" altLang="zh-CN" smtClean="0">
              <a:solidFill>
                <a:srgbClr val="000000"/>
              </a:solidFill>
              <a:latin typeface="Times New Roman" pitchFamily="18" charset="0"/>
            </a:endParaRPr>
          </a:p>
        </p:txBody>
      </p:sp>
      <p:sp>
        <p:nvSpPr>
          <p:cNvPr id="6451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64516"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zh-CN"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buClrTx/>
              <a:buFontTx/>
              <a:buNone/>
            </a:pPr>
            <a:fld id="{2B06F00F-A5DA-4046-9C66-7DB0FC1CDD52}" type="slidenum">
              <a:rPr lang="en-US" smtClean="0">
                <a:solidFill>
                  <a:srgbClr val="000000"/>
                </a:solidFill>
                <a:latin typeface="Times New Roman" pitchFamily="18" charset="0"/>
              </a:rPr>
              <a:pPr eaLnBrk="1">
                <a:buClrTx/>
                <a:buFontTx/>
                <a:buNone/>
              </a:pPr>
              <a:t>41</a:t>
            </a:fld>
            <a:endParaRPr lang="en-US" smtClean="0">
              <a:solidFill>
                <a:srgbClr val="000000"/>
              </a:solidFill>
              <a:latin typeface="Times New Roman" pitchFamily="18" charset="0"/>
            </a:endParaRPr>
          </a:p>
        </p:txBody>
      </p:sp>
      <p:sp>
        <p:nvSpPr>
          <p:cNvPr id="6656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66564" name="Rectangle 2"/>
          <p:cNvSpPr txBox="1">
            <a:spLocks noGrp="1" noChangeArrowheads="1"/>
          </p:cNvSpPr>
          <p:nvPr>
            <p:ph type="body" idx="1"/>
          </p:nvPr>
        </p:nvSpPr>
        <p:spPr>
          <a:xfrm>
            <a:off x="685800" y="4343400"/>
            <a:ext cx="5484813"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spcBef>
                <a:spcPct val="0"/>
              </a:spcBef>
            </a:pPr>
            <a:endParaRPr lang="en-US" smtClean="0"/>
          </a:p>
        </p:txBody>
      </p:sp>
      <p:sp>
        <p:nvSpPr>
          <p:cNvPr id="204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30B1EC91-2B37-41E6-B788-AEBB8A4F85CA}" type="slidenum">
              <a:rPr lang="en-US" sz="1200">
                <a:latin typeface="Arial" pitchFamily="34" charset="0"/>
              </a:rPr>
              <a:pPr algn="r"/>
              <a:t>42</a:t>
            </a:fld>
            <a:endParaRPr lang="en-US" sz="120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63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836FCCDB-E955-4937-96E0-AF24181E2549}" type="slidenum">
              <a:rPr lang="en-US" sz="1200">
                <a:latin typeface="Arial" pitchFamily="34" charset="0"/>
              </a:rPr>
              <a:pPr algn="r"/>
              <a:t>4</a:t>
            </a:fld>
            <a:endParaRPr lang="en-US" sz="12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74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8E47D0B1-03CF-4DA8-93D7-D47C91F692B1}" type="slidenum">
              <a:rPr lang="en-US" sz="1200">
                <a:latin typeface="Arial" pitchFamily="34" charset="0"/>
              </a:rPr>
              <a:pPr algn="r"/>
              <a:t>5</a:t>
            </a:fld>
            <a:endParaRPr lang="en-US" sz="12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84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CCFEC2EF-BAF4-4C9D-8C2E-B88305B70861}" type="slidenum">
              <a:rPr lang="en-US" sz="1200">
                <a:latin typeface="Arial" pitchFamily="34" charset="0"/>
              </a:rPr>
              <a:pPr algn="r"/>
              <a:t>6</a:t>
            </a:fld>
            <a:endParaRPr lang="en-US" sz="120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DB6B194-E367-4870-9752-6590F7D2B517}"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4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42896ECB-793A-4C64-A4DA-B8241E84FF40}" type="slidenum">
              <a:rPr lang="en-US" sz="1200">
                <a:latin typeface="Arial" pitchFamily="34" charset="0"/>
              </a:rPr>
              <a:pPr algn="r"/>
              <a:t>8</a:t>
            </a:fld>
            <a:endParaRPr lang="en-US" sz="120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buClrTx/>
              <a:buFontTx/>
              <a:buNone/>
            </a:pPr>
            <a:fld id="{3F4F169F-3973-462B-8BCC-736132D822B4}" type="slidenum">
              <a:rPr lang="en-US" altLang="zh-CN" smtClean="0">
                <a:solidFill>
                  <a:srgbClr val="000000"/>
                </a:solidFill>
                <a:latin typeface="Times New Roman" pitchFamily="18" charset="0"/>
              </a:rPr>
              <a:pPr eaLnBrk="1">
                <a:buClrTx/>
                <a:buFontTx/>
                <a:buNone/>
              </a:pPr>
              <a:t>9</a:t>
            </a:fld>
            <a:endParaRPr lang="en-US" altLang="zh-CN" smtClean="0">
              <a:solidFill>
                <a:srgbClr val="000000"/>
              </a:solidFill>
              <a:latin typeface="Times New Roman" pitchFamily="18" charset="0"/>
            </a:endParaRPr>
          </a:p>
        </p:txBody>
      </p:sp>
      <p:sp>
        <p:nvSpPr>
          <p:cNvPr id="5120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CN"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6275E99F-F34F-4E5F-AFC1-C2EB32F3FF01}" type="slidenum">
              <a:rPr lang="en-US"/>
              <a:pPr>
                <a:defRPr/>
              </a:pPr>
              <a:t>‹#›</a:t>
            </a:fld>
            <a:endParaRPr lang="en-US"/>
          </a:p>
        </p:txBody>
      </p:sp>
      <p:sp>
        <p:nvSpPr>
          <p:cNvPr id="6" name="Date Placeholder 3"/>
          <p:cNvSpPr>
            <a:spLocks noGrp="1"/>
          </p:cNvSpPr>
          <p:nvPr>
            <p:ph type="dt" sz="half" idx="12"/>
          </p:nvPr>
        </p:nvSpPr>
        <p:spPr>
          <a:xfrm>
            <a:off x="381000" y="6019800"/>
            <a:ext cx="1752600" cy="365125"/>
          </a:xfrm>
          <a:prstGeom prst="rect">
            <a:avLst/>
          </a:prstGeom>
        </p:spPr>
        <p:txBody>
          <a:bodyPr vert="horz" lIns="91440" tIns="45720" rIns="91440" bIns="45720" rtlCol="0" anchor="ctr"/>
          <a:lstStyle>
            <a:lvl1pPr algn="l" fontAlgn="auto">
              <a:spcBef>
                <a:spcPts val="0"/>
              </a:spcBef>
              <a:spcAft>
                <a:spcPts val="0"/>
              </a:spcAft>
              <a:defRPr sz="1200" i="1" smtClean="0">
                <a:solidFill>
                  <a:schemeClr val="accent2"/>
                </a:solidFill>
                <a:latin typeface="+mn-lt"/>
                <a:cs typeface="+mn-cs"/>
              </a:defRPr>
            </a:lvl1pPr>
          </a:lstStyle>
          <a:p>
            <a:pPr>
              <a:defRPr/>
            </a:pPr>
            <a:r>
              <a:rPr lang="en-US"/>
              <a:t>accelerating the growth</a:t>
            </a:r>
            <a:endParaRPr lang="en-US" dirty="0"/>
          </a:p>
        </p:txBody>
      </p:sp>
    </p:spTree>
    <p:extLst>
      <p:ext uri="{BB962C8B-B14F-4D97-AF65-F5344CB8AC3E}">
        <p14:creationId xmlns:p14="http://schemas.microsoft.com/office/powerpoint/2010/main" val="259046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5678AD6-27B1-4C59-A874-2AD1B1F02358}" type="slidenum">
              <a:rPr lang="en-US"/>
              <a:pPr>
                <a:defRPr/>
              </a:pPr>
              <a:t>‹#›</a:t>
            </a:fld>
            <a:endParaRPr lang="en-US" dirty="0"/>
          </a:p>
        </p:txBody>
      </p:sp>
    </p:spTree>
    <p:extLst>
      <p:ext uri="{BB962C8B-B14F-4D97-AF65-F5344CB8AC3E}">
        <p14:creationId xmlns:p14="http://schemas.microsoft.com/office/powerpoint/2010/main" val="208518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4F82E1C-8541-481D-A191-489474B2515F}" type="slidenum">
              <a:rPr lang="en-US"/>
              <a:pPr>
                <a:defRPr/>
              </a:pPr>
              <a:t>‹#›</a:t>
            </a:fld>
            <a:endParaRPr lang="en-US" dirty="0"/>
          </a:p>
        </p:txBody>
      </p:sp>
    </p:spTree>
    <p:extLst>
      <p:ext uri="{BB962C8B-B14F-4D97-AF65-F5344CB8AC3E}">
        <p14:creationId xmlns:p14="http://schemas.microsoft.com/office/powerpoint/2010/main" val="2895994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1" y="2130425"/>
            <a:ext cx="7769225" cy="1466850"/>
          </a:xfrm>
        </p:spPr>
        <p:txBody>
          <a:bodyPr/>
          <a:lstStyle/>
          <a:p>
            <a:r>
              <a:rPr lang="en-US" smtClean="0"/>
              <a:t>Click to edit Master title style</a:t>
            </a:r>
            <a:endParaRPr lang="en-US"/>
          </a:p>
        </p:txBody>
      </p:sp>
    </p:spTree>
    <p:extLst>
      <p:ext uri="{BB962C8B-B14F-4D97-AF65-F5344CB8AC3E}">
        <p14:creationId xmlns:p14="http://schemas.microsoft.com/office/powerpoint/2010/main" val="115073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4" name="Rectangle 10"/>
          <p:cNvSpPr>
            <a:spLocks noGrp="1" noChangeArrowheads="1"/>
          </p:cNvSpPr>
          <p:nvPr>
            <p:ph type="dt" sz="half" idx="10"/>
          </p:nvPr>
        </p:nvSpPr>
        <p:spPr>
          <a:xfrm>
            <a:off x="457200" y="6356350"/>
            <a:ext cx="2130425" cy="361950"/>
          </a:xfrm>
          <a:prstGeom prst="rect">
            <a:avLst/>
          </a:prstGeom>
        </p:spPr>
        <p:txBody>
          <a:bodyPr vert="horz" wrap="square" lIns="91440" tIns="45720" rIns="91440" bIns="45720" numCol="1" anchor="t" anchorCtr="0" compatLnSpc="1">
            <a:prstTxWarp prst="textNoShape">
              <a:avLst/>
            </a:prstTxWarp>
          </a:bodyPr>
          <a:lstStyle>
            <a:lvl1pPr hangingPunct="0">
              <a:lnSpc>
                <a:spcPct val="93000"/>
              </a:lnSpc>
              <a:buClr>
                <a:srgbClr val="000000"/>
              </a:buClr>
              <a:buSzPct val="100000"/>
              <a:buFont typeface="Times New Roman" pitchFamily="18" charset="0"/>
              <a:buNone/>
              <a:defRPr/>
            </a:lvl1pPr>
          </a:lstStyle>
          <a:p>
            <a:pPr>
              <a:defRPr/>
            </a:pPr>
            <a:endParaRPr lang="en-GB" altLang="zh-CN"/>
          </a:p>
        </p:txBody>
      </p:sp>
    </p:spTree>
    <p:extLst>
      <p:ext uri="{BB962C8B-B14F-4D97-AF65-F5344CB8AC3E}">
        <p14:creationId xmlns:p14="http://schemas.microsoft.com/office/powerpoint/2010/main" val="24639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B38DD65A-E212-4FEF-9FED-CA03C8A09F86}" type="slidenum">
              <a:rPr lang="en-US"/>
              <a:pPr>
                <a:defRPr/>
              </a:pPr>
              <a:t>‹#›</a:t>
            </a:fld>
            <a:endParaRPr lang="en-US"/>
          </a:p>
        </p:txBody>
      </p:sp>
      <p:sp>
        <p:nvSpPr>
          <p:cNvPr id="6" name="Date Placeholder 3"/>
          <p:cNvSpPr>
            <a:spLocks noGrp="1"/>
          </p:cNvSpPr>
          <p:nvPr>
            <p:ph type="dt" sz="half" idx="12"/>
          </p:nvPr>
        </p:nvSpPr>
        <p:spPr>
          <a:xfrm>
            <a:off x="381000" y="6019800"/>
            <a:ext cx="1752600" cy="365125"/>
          </a:xfrm>
          <a:prstGeom prst="rect">
            <a:avLst/>
          </a:prstGeom>
        </p:spPr>
        <p:txBody>
          <a:bodyPr vert="horz" lIns="91440" tIns="45720" rIns="91440" bIns="45720" rtlCol="0" anchor="ctr"/>
          <a:lstStyle>
            <a:lvl1pPr algn="l" fontAlgn="auto">
              <a:spcBef>
                <a:spcPts val="0"/>
              </a:spcBef>
              <a:spcAft>
                <a:spcPts val="0"/>
              </a:spcAft>
              <a:defRPr sz="1200" i="1" smtClean="0">
                <a:solidFill>
                  <a:schemeClr val="accent2"/>
                </a:solidFill>
                <a:latin typeface="+mn-lt"/>
                <a:cs typeface="+mn-cs"/>
              </a:defRPr>
            </a:lvl1pPr>
          </a:lstStyle>
          <a:p>
            <a:pPr>
              <a:defRPr/>
            </a:pPr>
            <a:r>
              <a:rPr lang="en-US"/>
              <a:t>accelerating the growth</a:t>
            </a:r>
            <a:endParaRPr lang="en-US" dirty="0"/>
          </a:p>
        </p:txBody>
      </p:sp>
    </p:spTree>
    <p:extLst>
      <p:ext uri="{BB962C8B-B14F-4D97-AF65-F5344CB8AC3E}">
        <p14:creationId xmlns:p14="http://schemas.microsoft.com/office/powerpoint/2010/main" val="47811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0AE6138-DB54-45C0-B1DC-5BCC9A2516FF}" type="slidenum">
              <a:rPr lang="en-US"/>
              <a:pPr>
                <a:defRPr/>
              </a:pPr>
              <a:t>‹#›</a:t>
            </a:fld>
            <a:endParaRPr lang="en-US"/>
          </a:p>
        </p:txBody>
      </p:sp>
      <p:sp>
        <p:nvSpPr>
          <p:cNvPr id="6" name="Date Placeholder 3"/>
          <p:cNvSpPr>
            <a:spLocks noGrp="1"/>
          </p:cNvSpPr>
          <p:nvPr>
            <p:ph type="dt" sz="half" idx="12"/>
          </p:nvPr>
        </p:nvSpPr>
        <p:spPr>
          <a:xfrm>
            <a:off x="381000" y="6019800"/>
            <a:ext cx="1752600" cy="365125"/>
          </a:xfrm>
          <a:prstGeom prst="rect">
            <a:avLst/>
          </a:prstGeom>
        </p:spPr>
        <p:txBody>
          <a:bodyPr vert="horz" lIns="91440" tIns="45720" rIns="91440" bIns="45720" rtlCol="0" anchor="ctr"/>
          <a:lstStyle>
            <a:lvl1pPr algn="l" fontAlgn="auto">
              <a:spcBef>
                <a:spcPts val="0"/>
              </a:spcBef>
              <a:spcAft>
                <a:spcPts val="0"/>
              </a:spcAft>
              <a:defRPr sz="1200" i="1" smtClean="0">
                <a:solidFill>
                  <a:schemeClr val="accent2"/>
                </a:solidFill>
                <a:latin typeface="+mn-lt"/>
                <a:cs typeface="+mn-cs"/>
              </a:defRPr>
            </a:lvl1pPr>
          </a:lstStyle>
          <a:p>
            <a:pPr>
              <a:defRPr/>
            </a:pPr>
            <a:r>
              <a:rPr lang="en-US"/>
              <a:t>accelerating the growth</a:t>
            </a:r>
            <a:endParaRPr lang="en-US" dirty="0"/>
          </a:p>
        </p:txBody>
      </p:sp>
    </p:spTree>
    <p:extLst>
      <p:ext uri="{BB962C8B-B14F-4D97-AF65-F5344CB8AC3E}">
        <p14:creationId xmlns:p14="http://schemas.microsoft.com/office/powerpoint/2010/main" val="348870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p:txBody>
          <a:bodyPr/>
          <a:lstStyle>
            <a:lvl1pPr>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pPr>
              <a:defRPr/>
            </a:pPr>
            <a:fld id="{1BA77AC0-6AB2-41C7-9DBE-D07DE1596D59}" type="slidenum">
              <a:rPr lang="en-US"/>
              <a:pPr>
                <a:defRPr/>
              </a:pPr>
              <a:t>‹#›</a:t>
            </a:fld>
            <a:endParaRPr lang="en-US"/>
          </a:p>
        </p:txBody>
      </p:sp>
      <p:sp>
        <p:nvSpPr>
          <p:cNvPr id="7" name="Date Placeholder 3"/>
          <p:cNvSpPr>
            <a:spLocks noGrp="1"/>
          </p:cNvSpPr>
          <p:nvPr>
            <p:ph type="dt" sz="half" idx="12"/>
          </p:nvPr>
        </p:nvSpPr>
        <p:spPr>
          <a:xfrm>
            <a:off x="381000" y="6019800"/>
            <a:ext cx="1752600" cy="365125"/>
          </a:xfrm>
          <a:prstGeom prst="rect">
            <a:avLst/>
          </a:prstGeom>
        </p:spPr>
        <p:txBody>
          <a:bodyPr vert="horz" lIns="91440" tIns="45720" rIns="91440" bIns="45720" rtlCol="0" anchor="ctr"/>
          <a:lstStyle>
            <a:lvl1pPr algn="l" fontAlgn="auto">
              <a:spcBef>
                <a:spcPts val="0"/>
              </a:spcBef>
              <a:spcAft>
                <a:spcPts val="0"/>
              </a:spcAft>
              <a:defRPr sz="1200" i="1" smtClean="0">
                <a:solidFill>
                  <a:schemeClr val="accent2"/>
                </a:solidFill>
                <a:latin typeface="+mn-lt"/>
                <a:cs typeface="+mn-cs"/>
              </a:defRPr>
            </a:lvl1pPr>
          </a:lstStyle>
          <a:p>
            <a:pPr>
              <a:defRPr/>
            </a:pPr>
            <a:r>
              <a:rPr lang="en-US"/>
              <a:t>accelerating the growth</a:t>
            </a:r>
            <a:endParaRPr lang="en-US" dirty="0"/>
          </a:p>
        </p:txBody>
      </p:sp>
    </p:spTree>
    <p:extLst>
      <p:ext uri="{BB962C8B-B14F-4D97-AF65-F5344CB8AC3E}">
        <p14:creationId xmlns:p14="http://schemas.microsoft.com/office/powerpoint/2010/main" val="185723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7"/>
          <p:cNvSpPr>
            <a:spLocks noGrp="1"/>
          </p:cNvSpPr>
          <p:nvPr>
            <p:ph type="ftr" sz="quarter" idx="10"/>
          </p:nvPr>
        </p:nvSpPr>
        <p:spPr/>
        <p:txBody>
          <a:bodyPr/>
          <a:lstStyle>
            <a:lvl1pPr>
              <a:defRPr/>
            </a:lvl1pPr>
          </a:lstStyle>
          <a:p>
            <a:pPr>
              <a:defRPr/>
            </a:pPr>
            <a:endParaRPr lang="en-US"/>
          </a:p>
        </p:txBody>
      </p:sp>
      <p:sp>
        <p:nvSpPr>
          <p:cNvPr id="8" name="Slide Number Placeholder 8"/>
          <p:cNvSpPr>
            <a:spLocks noGrp="1"/>
          </p:cNvSpPr>
          <p:nvPr>
            <p:ph type="sldNum" sz="quarter" idx="11"/>
          </p:nvPr>
        </p:nvSpPr>
        <p:spPr/>
        <p:txBody>
          <a:bodyPr/>
          <a:lstStyle>
            <a:lvl1pPr>
              <a:defRPr/>
            </a:lvl1pPr>
          </a:lstStyle>
          <a:p>
            <a:pPr>
              <a:defRPr/>
            </a:pPr>
            <a:fld id="{4ECFFCE2-9F4C-4612-AC7E-A3D82C227319}" type="slidenum">
              <a:rPr lang="en-US"/>
              <a:pPr>
                <a:defRPr/>
              </a:pPr>
              <a:t>‹#›</a:t>
            </a:fld>
            <a:endParaRPr lang="en-US"/>
          </a:p>
        </p:txBody>
      </p:sp>
      <p:sp>
        <p:nvSpPr>
          <p:cNvPr id="9" name="Date Placeholder 3"/>
          <p:cNvSpPr>
            <a:spLocks noGrp="1"/>
          </p:cNvSpPr>
          <p:nvPr>
            <p:ph type="dt" sz="half" idx="12"/>
          </p:nvPr>
        </p:nvSpPr>
        <p:spPr>
          <a:xfrm>
            <a:off x="381000" y="6019800"/>
            <a:ext cx="1752600" cy="365125"/>
          </a:xfrm>
          <a:prstGeom prst="rect">
            <a:avLst/>
          </a:prstGeom>
        </p:spPr>
        <p:txBody>
          <a:bodyPr vert="horz" lIns="91440" tIns="45720" rIns="91440" bIns="45720" rtlCol="0" anchor="ctr"/>
          <a:lstStyle>
            <a:lvl1pPr algn="l" fontAlgn="auto">
              <a:spcBef>
                <a:spcPts val="0"/>
              </a:spcBef>
              <a:spcAft>
                <a:spcPts val="0"/>
              </a:spcAft>
              <a:defRPr sz="1200" i="1" smtClean="0">
                <a:solidFill>
                  <a:schemeClr val="accent2"/>
                </a:solidFill>
                <a:latin typeface="+mn-lt"/>
                <a:cs typeface="+mn-cs"/>
              </a:defRPr>
            </a:lvl1pPr>
          </a:lstStyle>
          <a:p>
            <a:pPr>
              <a:defRPr/>
            </a:pPr>
            <a:r>
              <a:rPr lang="en-US"/>
              <a:t>accelerating the growth</a:t>
            </a:r>
            <a:endParaRPr lang="en-US" dirty="0"/>
          </a:p>
        </p:txBody>
      </p:sp>
    </p:spTree>
    <p:extLst>
      <p:ext uri="{BB962C8B-B14F-4D97-AF65-F5344CB8AC3E}">
        <p14:creationId xmlns:p14="http://schemas.microsoft.com/office/powerpoint/2010/main" val="102144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n-US"/>
          </a:p>
        </p:txBody>
      </p:sp>
      <p:sp>
        <p:nvSpPr>
          <p:cNvPr id="4" name="Slide Number Placeholder 4"/>
          <p:cNvSpPr>
            <a:spLocks noGrp="1"/>
          </p:cNvSpPr>
          <p:nvPr>
            <p:ph type="sldNum" sz="quarter" idx="11"/>
          </p:nvPr>
        </p:nvSpPr>
        <p:spPr/>
        <p:txBody>
          <a:bodyPr/>
          <a:lstStyle>
            <a:lvl1pPr>
              <a:defRPr/>
            </a:lvl1pPr>
          </a:lstStyle>
          <a:p>
            <a:pPr>
              <a:defRPr/>
            </a:pPr>
            <a:fld id="{499B08BB-D2A5-446E-A2BA-C1CE1D600739}" type="slidenum">
              <a:rPr lang="en-US"/>
              <a:pPr>
                <a:defRPr/>
              </a:pPr>
              <a:t>‹#›</a:t>
            </a:fld>
            <a:endParaRPr lang="en-US"/>
          </a:p>
        </p:txBody>
      </p:sp>
      <p:sp>
        <p:nvSpPr>
          <p:cNvPr id="5" name="Date Placeholder 3"/>
          <p:cNvSpPr>
            <a:spLocks noGrp="1"/>
          </p:cNvSpPr>
          <p:nvPr>
            <p:ph type="dt" sz="half" idx="12"/>
          </p:nvPr>
        </p:nvSpPr>
        <p:spPr>
          <a:xfrm>
            <a:off x="381000" y="6019800"/>
            <a:ext cx="1752600" cy="365125"/>
          </a:xfrm>
          <a:prstGeom prst="rect">
            <a:avLst/>
          </a:prstGeom>
        </p:spPr>
        <p:txBody>
          <a:bodyPr vert="horz" lIns="91440" tIns="45720" rIns="91440" bIns="45720" rtlCol="0" anchor="ctr"/>
          <a:lstStyle>
            <a:lvl1pPr algn="l" fontAlgn="auto">
              <a:spcBef>
                <a:spcPts val="0"/>
              </a:spcBef>
              <a:spcAft>
                <a:spcPts val="0"/>
              </a:spcAft>
              <a:defRPr sz="1200" i="1" smtClean="0">
                <a:solidFill>
                  <a:schemeClr val="accent2"/>
                </a:solidFill>
                <a:latin typeface="+mn-lt"/>
                <a:cs typeface="+mn-cs"/>
              </a:defRPr>
            </a:lvl1pPr>
          </a:lstStyle>
          <a:p>
            <a:pPr>
              <a:defRPr/>
            </a:pPr>
            <a:r>
              <a:rPr lang="en-US"/>
              <a:t>accelerating the growth</a:t>
            </a:r>
            <a:endParaRPr lang="en-US" dirty="0"/>
          </a:p>
        </p:txBody>
      </p:sp>
    </p:spTree>
    <p:extLst>
      <p:ext uri="{BB962C8B-B14F-4D97-AF65-F5344CB8AC3E}">
        <p14:creationId xmlns:p14="http://schemas.microsoft.com/office/powerpoint/2010/main" val="3536371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32087AD5-9F2F-47F0-B733-DA5378901B24}" type="slidenum">
              <a:rPr lang="en-US"/>
              <a:pPr>
                <a:defRPr/>
              </a:pPr>
              <a:t>‹#›</a:t>
            </a:fld>
            <a:endParaRPr lang="en-US" dirty="0"/>
          </a:p>
        </p:txBody>
      </p:sp>
    </p:spTree>
    <p:extLst>
      <p:ext uri="{BB962C8B-B14F-4D97-AF65-F5344CB8AC3E}">
        <p14:creationId xmlns:p14="http://schemas.microsoft.com/office/powerpoint/2010/main" val="161734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5CA12F82-CEA3-40C1-A85D-EEC237013996}" type="slidenum">
              <a:rPr lang="en-US"/>
              <a:pPr>
                <a:defRPr/>
              </a:pPr>
              <a:t>‹#›</a:t>
            </a:fld>
            <a:endParaRPr lang="en-US" dirty="0"/>
          </a:p>
        </p:txBody>
      </p:sp>
    </p:spTree>
    <p:extLst>
      <p:ext uri="{BB962C8B-B14F-4D97-AF65-F5344CB8AC3E}">
        <p14:creationId xmlns:p14="http://schemas.microsoft.com/office/powerpoint/2010/main" val="2458033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1482821B-40C6-4315-86EB-6F4B5A082E63}" type="slidenum">
              <a:rPr lang="en-US"/>
              <a:pPr>
                <a:defRPr/>
              </a:pPr>
              <a:t>‹#›</a:t>
            </a:fld>
            <a:endParaRPr lang="en-US" dirty="0"/>
          </a:p>
        </p:txBody>
      </p:sp>
    </p:spTree>
    <p:extLst>
      <p:ext uri="{BB962C8B-B14F-4D97-AF65-F5344CB8AC3E}">
        <p14:creationId xmlns:p14="http://schemas.microsoft.com/office/powerpoint/2010/main" val="11423500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1000" y="6019800"/>
            <a:ext cx="861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00" y="6356350"/>
            <a:ext cx="4800600" cy="365125"/>
          </a:xfrm>
          <a:prstGeom prst="rect">
            <a:avLst/>
          </a:prstGeom>
        </p:spPr>
        <p:txBody>
          <a:bodyPr vert="horz" lIns="91440" tIns="45720" rIns="91440" bIns="45720" rtlCol="0" anchor="ctr"/>
          <a:lstStyle>
            <a:lvl1pPr algn="ctr" fontAlgn="auto">
              <a:spcBef>
                <a:spcPts val="0"/>
              </a:spcBef>
              <a:spcAft>
                <a:spcPts val="0"/>
              </a:spcAft>
              <a:defRPr sz="1200" baseline="0" dirty="0">
                <a:solidFill>
                  <a:schemeClr val="accent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096000"/>
            <a:ext cx="457200"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accent2"/>
                </a:solidFill>
                <a:latin typeface="+mn-lt"/>
                <a:cs typeface="+mn-cs"/>
              </a:defRPr>
            </a:lvl1pPr>
          </a:lstStyle>
          <a:p>
            <a:pPr>
              <a:defRPr/>
            </a:pPr>
            <a:fld id="{C701C1E9-D0FE-4ED2-9888-09E4358331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66" r:id="rId7"/>
    <p:sldLayoutId id="2147483667" r:id="rId8"/>
    <p:sldLayoutId id="2147483668" r:id="rId9"/>
    <p:sldLayoutId id="2147483669" r:id="rId10"/>
    <p:sldLayoutId id="2147483670" r:id="rId11"/>
    <p:sldLayoutId id="2147483677" r:id="rId12"/>
    <p:sldLayoutId id="2147483678" r:id="rId13"/>
  </p:sldLayoutIdLst>
  <p:timing>
    <p:tnLst>
      <p:par>
        <p:cTn xmlns:p14="http://schemas.microsoft.com/office/powerpoint/2010/mai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Clr>
          <a:schemeClr val="accent2"/>
        </a:buClr>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jpeg"/><Relationship Id="rId10" Type="http://schemas.openxmlformats.org/officeDocument/2006/relationships/image" Target="../media/image39.jpeg"/><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5"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image" Target="../media/image4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44.jpeg"/><Relationship Id="rId6" Type="http://schemas.openxmlformats.org/officeDocument/2006/relationships/image" Target="../media/image35.jpe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jpeg"/><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17.xml.rels><?xml version="1.0" encoding="UTF-8" standalone="yes"?>
<Relationships xmlns="http://schemas.openxmlformats.org/package/2006/relationships"><Relationship Id="rId11" Type="http://schemas.openxmlformats.org/officeDocument/2006/relationships/image" Target="../media/image50.jpeg"/><Relationship Id="rId12" Type="http://schemas.openxmlformats.org/officeDocument/2006/relationships/image" Target="../media/image51.png"/><Relationship Id="rId13" Type="http://schemas.openxmlformats.org/officeDocument/2006/relationships/image" Target="../media/image52.jpeg"/><Relationship Id="rId14" Type="http://schemas.openxmlformats.org/officeDocument/2006/relationships/image" Target="../media/image53.jpeg"/><Relationship Id="rId15" Type="http://schemas.openxmlformats.org/officeDocument/2006/relationships/image" Target="../media/image54.jpeg"/><Relationship Id="rId16" Type="http://schemas.openxmlformats.org/officeDocument/2006/relationships/image" Target="../media/image38.jpeg"/><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5.png"/><Relationship Id="rId7" Type="http://schemas.openxmlformats.org/officeDocument/2006/relationships/image" Target="../media/image46.jpeg"/><Relationship Id="rId8" Type="http://schemas.openxmlformats.org/officeDocument/2006/relationships/image" Target="../media/image47.jpeg"/><Relationship Id="rId9" Type="http://schemas.openxmlformats.org/officeDocument/2006/relationships/image" Target="../media/image48.jpeg"/><Relationship Id="rId10" Type="http://schemas.openxmlformats.org/officeDocument/2006/relationships/image" Target="../media/image4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1" Type="http://schemas.openxmlformats.org/officeDocument/2006/relationships/image" Target="../media/image62.wmf"/><Relationship Id="rId12" Type="http://schemas.openxmlformats.org/officeDocument/2006/relationships/image" Target="../media/image63.jpeg"/><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32.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33.png"/><Relationship Id="rId9" Type="http://schemas.openxmlformats.org/officeDocument/2006/relationships/image" Target="../media/image60.png"/><Relationship Id="rId10"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png"/><Relationship Id="rId5" Type="http://schemas.openxmlformats.org/officeDocument/2006/relationships/image" Target="../media/image66.jpeg"/><Relationship Id="rId6" Type="http://schemas.openxmlformats.org/officeDocument/2006/relationships/image" Target="../media/image67.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1" Type="http://schemas.openxmlformats.org/officeDocument/2006/relationships/image" Target="../media/image73.jpeg"/><Relationship Id="rId12" Type="http://schemas.openxmlformats.org/officeDocument/2006/relationships/image" Target="../media/image74.jpeg"/><Relationship Id="rId13" Type="http://schemas.openxmlformats.org/officeDocument/2006/relationships/image" Target="../media/image75.png"/><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15.xml"/><Relationship Id="rId4" Type="http://schemas.openxmlformats.org/officeDocument/2006/relationships/oleObject" Target="../embeddings/oleObject1.bin"/><Relationship Id="rId5" Type="http://schemas.openxmlformats.org/officeDocument/2006/relationships/image" Target="../media/image68.emf"/><Relationship Id="rId6" Type="http://schemas.openxmlformats.org/officeDocument/2006/relationships/hyperlink" Target="http://image.baidu.com/i?ct=503316480&amp;z=0&amp;tn=baiduimagedetail&amp;word=12580+%CD%BC%C6%AC&amp;in=14377&amp;cl=2&amp;cm=1&amp;sc=0&amp;lm=-1&amp;pn=0&amp;rn=1&amp;di=2218003660&amp;ln=2000&amp;fr=" TargetMode="External"/><Relationship Id="rId7" Type="http://schemas.openxmlformats.org/officeDocument/2006/relationships/image" Target="../media/image69.jpeg"/><Relationship Id="rId8" Type="http://schemas.openxmlformats.org/officeDocument/2006/relationships/image" Target="../media/image70.jpeg"/><Relationship Id="rId9" Type="http://schemas.openxmlformats.org/officeDocument/2006/relationships/image" Target="../media/image71.jpeg"/><Relationship Id="rId10" Type="http://schemas.openxmlformats.org/officeDocument/2006/relationships/image" Target="../media/image72.jpeg"/></Relationships>
</file>

<file path=ppt/slides/_rels/slide22.xml.rels><?xml version="1.0" encoding="UTF-8" standalone="yes"?>
<Relationships xmlns="http://schemas.openxmlformats.org/package/2006/relationships"><Relationship Id="rId11" Type="http://schemas.openxmlformats.org/officeDocument/2006/relationships/image" Target="../media/image59.png"/><Relationship Id="rId12" Type="http://schemas.openxmlformats.org/officeDocument/2006/relationships/image" Target="../media/image82.jpeg"/><Relationship Id="rId13"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6.jpeg"/><Relationship Id="rId4" Type="http://schemas.openxmlformats.org/officeDocument/2006/relationships/image" Target="../media/image32.png"/><Relationship Id="rId5" Type="http://schemas.openxmlformats.org/officeDocument/2006/relationships/image" Target="../media/image77.jpeg"/><Relationship Id="rId6" Type="http://schemas.openxmlformats.org/officeDocument/2006/relationships/image" Target="../media/image78.png"/><Relationship Id="rId7" Type="http://schemas.openxmlformats.org/officeDocument/2006/relationships/image" Target="../media/image49.jpeg"/><Relationship Id="rId8" Type="http://schemas.openxmlformats.org/officeDocument/2006/relationships/image" Target="../media/image79.jpeg"/><Relationship Id="rId9" Type="http://schemas.openxmlformats.org/officeDocument/2006/relationships/image" Target="../media/image80.png"/><Relationship Id="rId10" Type="http://schemas.openxmlformats.org/officeDocument/2006/relationships/image" Target="../media/image81.jpeg"/></Relationships>
</file>

<file path=ppt/slides/_rels/slide23.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image" Target="../media/image81.jpeg"/><Relationship Id="rId5" Type="http://schemas.openxmlformats.org/officeDocument/2006/relationships/image" Target="../media/image84.jpeg"/><Relationship Id="rId6" Type="http://schemas.openxmlformats.org/officeDocument/2006/relationships/image" Target="../media/image85.png"/><Relationship Id="rId7" Type="http://schemas.openxmlformats.org/officeDocument/2006/relationships/image" Target="../media/image57.png"/><Relationship Id="rId8" Type="http://schemas.openxmlformats.org/officeDocument/2006/relationships/image" Target="../media/image86.png"/><Relationship Id="rId9" Type="http://schemas.openxmlformats.org/officeDocument/2006/relationships/image" Target="../media/image87.jpeg"/><Relationship Id="rId10" Type="http://schemas.openxmlformats.org/officeDocument/2006/relationships/image" Target="../media/image82.jpeg"/><Relationship Id="rId11" Type="http://schemas.openxmlformats.org/officeDocument/2006/relationships/image" Target="../media/image88.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1" Type="http://schemas.openxmlformats.org/officeDocument/2006/relationships/image" Target="../media/image95.png"/><Relationship Id="rId12" Type="http://schemas.openxmlformats.org/officeDocument/2006/relationships/image" Target="../media/image96.jpeg"/><Relationship Id="rId13" Type="http://schemas.openxmlformats.org/officeDocument/2006/relationships/image" Target="../media/image97.png"/><Relationship Id="rId14" Type="http://schemas.openxmlformats.org/officeDocument/2006/relationships/image" Target="../media/image98.jpeg"/><Relationship Id="rId15" Type="http://schemas.openxmlformats.org/officeDocument/2006/relationships/image" Target="../media/image99.png"/><Relationship Id="rId16" Type="http://schemas.openxmlformats.org/officeDocument/2006/relationships/image" Target="../media/image100.jpe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9.jpeg"/><Relationship Id="rId4" Type="http://schemas.openxmlformats.org/officeDocument/2006/relationships/image" Target="../media/image35.jpeg"/><Relationship Id="rId5" Type="http://schemas.openxmlformats.org/officeDocument/2006/relationships/image" Target="../media/image90.png"/><Relationship Id="rId6" Type="http://schemas.openxmlformats.org/officeDocument/2006/relationships/image" Target="../media/image91.png"/><Relationship Id="rId7" Type="http://schemas.openxmlformats.org/officeDocument/2006/relationships/image" Target="../media/image80.png"/><Relationship Id="rId8" Type="http://schemas.openxmlformats.org/officeDocument/2006/relationships/image" Target="../media/image92.png"/><Relationship Id="rId9" Type="http://schemas.openxmlformats.org/officeDocument/2006/relationships/image" Target="../media/image93.png"/><Relationship Id="rId10" Type="http://schemas.openxmlformats.org/officeDocument/2006/relationships/image" Target="../media/image94.png"/></Relationships>
</file>

<file path=ppt/slides/_rels/slide25.xml.rels><?xml version="1.0" encoding="UTF-8" standalone="yes"?>
<Relationships xmlns="http://schemas.openxmlformats.org/package/2006/relationships"><Relationship Id="rId9" Type="http://schemas.openxmlformats.org/officeDocument/2006/relationships/image" Target="../media/image108.jpeg"/><Relationship Id="rId20" Type="http://schemas.openxmlformats.org/officeDocument/2006/relationships/image" Target="../media/image117.jpeg"/><Relationship Id="rId21" Type="http://schemas.openxmlformats.org/officeDocument/2006/relationships/image" Target="../media/image118.jpeg"/><Relationship Id="rId22" Type="http://schemas.openxmlformats.org/officeDocument/2006/relationships/image" Target="../media/image119.jpeg"/><Relationship Id="rId23" Type="http://schemas.openxmlformats.org/officeDocument/2006/relationships/image" Target="../media/image120.jpeg"/><Relationship Id="rId24" Type="http://schemas.openxmlformats.org/officeDocument/2006/relationships/image" Target="../media/image121.jpeg"/><Relationship Id="rId10" Type="http://schemas.openxmlformats.org/officeDocument/2006/relationships/image" Target="../media/image109.png"/><Relationship Id="rId11" Type="http://schemas.openxmlformats.org/officeDocument/2006/relationships/image" Target="../media/image110.jpeg"/><Relationship Id="rId12" Type="http://schemas.openxmlformats.org/officeDocument/2006/relationships/image" Target="../media/image111.jpeg"/><Relationship Id="rId13" Type="http://schemas.openxmlformats.org/officeDocument/2006/relationships/image" Target="../media/image112.png"/><Relationship Id="rId14" Type="http://schemas.openxmlformats.org/officeDocument/2006/relationships/image" Target="../media/image49.jpeg"/><Relationship Id="rId15" Type="http://schemas.openxmlformats.org/officeDocument/2006/relationships/image" Target="../media/image113.jpeg"/><Relationship Id="rId16" Type="http://schemas.openxmlformats.org/officeDocument/2006/relationships/image" Target="../media/image114.jpeg"/><Relationship Id="rId17" Type="http://schemas.openxmlformats.org/officeDocument/2006/relationships/image" Target="../media/image115.jpeg"/><Relationship Id="rId18" Type="http://schemas.openxmlformats.org/officeDocument/2006/relationships/image" Target="../media/image82.jpeg"/><Relationship Id="rId19" Type="http://schemas.openxmlformats.org/officeDocument/2006/relationships/image" Target="../media/image116.jpeg"/><Relationship Id="rId1" Type="http://schemas.openxmlformats.org/officeDocument/2006/relationships/slideLayout" Target="../slideLayouts/slideLayout2.xml"/><Relationship Id="rId2" Type="http://schemas.openxmlformats.org/officeDocument/2006/relationships/image" Target="../media/image101.jpeg"/><Relationship Id="rId3" Type="http://schemas.openxmlformats.org/officeDocument/2006/relationships/image" Target="../media/image102.jpeg"/><Relationship Id="rId4" Type="http://schemas.openxmlformats.org/officeDocument/2006/relationships/image" Target="../media/image103.jpeg"/><Relationship Id="rId5" Type="http://schemas.openxmlformats.org/officeDocument/2006/relationships/image" Target="../media/image104.jpeg"/><Relationship Id="rId6" Type="http://schemas.openxmlformats.org/officeDocument/2006/relationships/image" Target="../media/image105.jpeg"/><Relationship Id="rId7" Type="http://schemas.openxmlformats.org/officeDocument/2006/relationships/image" Target="../media/image106.jpeg"/><Relationship Id="rId8" Type="http://schemas.openxmlformats.org/officeDocument/2006/relationships/image" Target="../media/image107.jpeg"/></Relationships>
</file>

<file path=ppt/slides/_rels/slide26.xml.rels><?xml version="1.0" encoding="UTF-8" standalone="yes"?>
<Relationships xmlns="http://schemas.openxmlformats.org/package/2006/relationships"><Relationship Id="rId11" Type="http://schemas.openxmlformats.org/officeDocument/2006/relationships/image" Target="../media/image48.jpeg"/><Relationship Id="rId12" Type="http://schemas.openxmlformats.org/officeDocument/2006/relationships/image" Target="../media/image128.jpeg"/><Relationship Id="rId13" Type="http://schemas.openxmlformats.org/officeDocument/2006/relationships/image" Target="../media/image129.jpeg"/><Relationship Id="rId14" Type="http://schemas.openxmlformats.org/officeDocument/2006/relationships/image" Target="../media/image130.jpeg"/><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22.jpeg"/><Relationship Id="rId4" Type="http://schemas.openxmlformats.org/officeDocument/2006/relationships/image" Target="../media/image41.jpeg"/><Relationship Id="rId5" Type="http://schemas.openxmlformats.org/officeDocument/2006/relationships/image" Target="../media/image123.png"/><Relationship Id="rId6" Type="http://schemas.openxmlformats.org/officeDocument/2006/relationships/hyperlink" Target="http://www.iconarchive.com/show/vista-people-icons-by-icons-land/Wedding-Groomsman-Light-icon.html" TargetMode="External"/><Relationship Id="rId7" Type="http://schemas.openxmlformats.org/officeDocument/2006/relationships/image" Target="../media/image124.png"/><Relationship Id="rId8" Type="http://schemas.openxmlformats.org/officeDocument/2006/relationships/image" Target="../media/image125.jpeg"/><Relationship Id="rId9" Type="http://schemas.openxmlformats.org/officeDocument/2006/relationships/image" Target="../media/image126.png"/><Relationship Id="rId10" Type="http://schemas.openxmlformats.org/officeDocument/2006/relationships/image" Target="../media/image127.jpeg"/></Relationships>
</file>

<file path=ppt/slides/_rels/slide27.xml.rels><?xml version="1.0" encoding="UTF-8" standalone="yes"?>
<Relationships xmlns="http://schemas.openxmlformats.org/package/2006/relationships"><Relationship Id="rId9" Type="http://schemas.openxmlformats.org/officeDocument/2006/relationships/image" Target="../media/image133.jpeg"/><Relationship Id="rId20" Type="http://schemas.openxmlformats.org/officeDocument/2006/relationships/image" Target="../media/image39.jpeg"/><Relationship Id="rId21" Type="http://schemas.openxmlformats.org/officeDocument/2006/relationships/image" Target="../media/image60.png"/><Relationship Id="rId22" Type="http://schemas.openxmlformats.org/officeDocument/2006/relationships/image" Target="../media/image139.png"/><Relationship Id="rId23" Type="http://schemas.openxmlformats.org/officeDocument/2006/relationships/image" Target="../media/image140.png"/><Relationship Id="rId24" Type="http://schemas.openxmlformats.org/officeDocument/2006/relationships/image" Target="../media/image141.png"/><Relationship Id="rId25" Type="http://schemas.openxmlformats.org/officeDocument/2006/relationships/image" Target="../media/image142.jpeg"/><Relationship Id="rId10" Type="http://schemas.openxmlformats.org/officeDocument/2006/relationships/image" Target="../media/image134.jpeg"/><Relationship Id="rId11" Type="http://schemas.openxmlformats.org/officeDocument/2006/relationships/hyperlink" Target="http://www.iconarchive.com/show/vista-people-icons-by-icons-land/Wedding-Groomsman-Light-icon.html" TargetMode="External"/><Relationship Id="rId12" Type="http://schemas.openxmlformats.org/officeDocument/2006/relationships/image" Target="../media/image124.png"/><Relationship Id="rId13" Type="http://schemas.openxmlformats.org/officeDocument/2006/relationships/image" Target="../media/image127.jpeg"/><Relationship Id="rId14" Type="http://schemas.openxmlformats.org/officeDocument/2006/relationships/image" Target="../media/image135.jpeg"/><Relationship Id="rId15" Type="http://schemas.openxmlformats.org/officeDocument/2006/relationships/image" Target="../media/image136.png"/><Relationship Id="rId16" Type="http://schemas.openxmlformats.org/officeDocument/2006/relationships/image" Target="../media/image137.jpeg"/><Relationship Id="rId17" Type="http://schemas.openxmlformats.org/officeDocument/2006/relationships/image" Target="../media/image38.jpeg"/><Relationship Id="rId18" Type="http://schemas.openxmlformats.org/officeDocument/2006/relationships/image" Target="../media/image80.png"/><Relationship Id="rId19" Type="http://schemas.openxmlformats.org/officeDocument/2006/relationships/image" Target="../media/image138.jpeg"/><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41.jpeg"/><Relationship Id="rId4" Type="http://schemas.openxmlformats.org/officeDocument/2006/relationships/image" Target="../media/image123.png"/><Relationship Id="rId5" Type="http://schemas.openxmlformats.org/officeDocument/2006/relationships/image" Target="../media/image122.jpeg"/><Relationship Id="rId6" Type="http://schemas.openxmlformats.org/officeDocument/2006/relationships/image" Target="../media/image131.jpeg"/><Relationship Id="rId7" Type="http://schemas.openxmlformats.org/officeDocument/2006/relationships/image" Target="../media/image126.png"/><Relationship Id="rId8" Type="http://schemas.openxmlformats.org/officeDocument/2006/relationships/image" Target="../media/image132.jpeg"/></Relationships>
</file>

<file path=ppt/slides/_rels/slide28.xml.rels><?xml version="1.0" encoding="UTF-8" standalone="yes"?>
<Relationships xmlns="http://schemas.openxmlformats.org/package/2006/relationships"><Relationship Id="rId3" Type="http://schemas.openxmlformats.org/officeDocument/2006/relationships/image" Target="../media/image144.jpeg"/><Relationship Id="rId4" Type="http://schemas.openxmlformats.org/officeDocument/2006/relationships/image" Target="../media/image145.jpeg"/><Relationship Id="rId5" Type="http://schemas.openxmlformats.org/officeDocument/2006/relationships/image" Target="../media/image146.jpeg"/><Relationship Id="rId6" Type="http://schemas.openxmlformats.org/officeDocument/2006/relationships/image" Target="../media/image147.png"/><Relationship Id="rId7" Type="http://schemas.openxmlformats.org/officeDocument/2006/relationships/image" Target="../media/image148.png"/><Relationship Id="rId8" Type="http://schemas.openxmlformats.org/officeDocument/2006/relationships/image" Target="../media/image149.png"/><Relationship Id="rId9" Type="http://schemas.openxmlformats.org/officeDocument/2006/relationships/image" Target="../media/image150.png"/><Relationship Id="rId10" Type="http://schemas.openxmlformats.org/officeDocument/2006/relationships/image" Target="../media/image151.jpeg"/><Relationship Id="rId1" Type="http://schemas.openxmlformats.org/officeDocument/2006/relationships/slideLayout" Target="../slideLayouts/slideLayout2.xml"/><Relationship Id="rId2" Type="http://schemas.openxmlformats.org/officeDocument/2006/relationships/image" Target="../media/image143.jpeg"/></Relationships>
</file>

<file path=ppt/slides/_rels/slide29.xml.rels><?xml version="1.0" encoding="UTF-8" standalone="yes"?>
<Relationships xmlns="http://schemas.openxmlformats.org/package/2006/relationships"><Relationship Id="rId11" Type="http://schemas.openxmlformats.org/officeDocument/2006/relationships/image" Target="../media/image159.png"/><Relationship Id="rId12" Type="http://schemas.openxmlformats.org/officeDocument/2006/relationships/image" Target="../media/image160.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1.jpeg"/><Relationship Id="rId4" Type="http://schemas.openxmlformats.org/officeDocument/2006/relationships/image" Target="../media/image152.png"/><Relationship Id="rId5" Type="http://schemas.openxmlformats.org/officeDocument/2006/relationships/image" Target="../media/image153.jpeg"/><Relationship Id="rId6" Type="http://schemas.openxmlformats.org/officeDocument/2006/relationships/image" Target="../media/image154.png"/><Relationship Id="rId7" Type="http://schemas.openxmlformats.org/officeDocument/2006/relationships/image" Target="../media/image155.jpeg"/><Relationship Id="rId8" Type="http://schemas.openxmlformats.org/officeDocument/2006/relationships/image" Target="../media/image156.png"/><Relationship Id="rId9" Type="http://schemas.openxmlformats.org/officeDocument/2006/relationships/image" Target="../media/image157.jpeg"/><Relationship Id="rId10" Type="http://schemas.openxmlformats.org/officeDocument/2006/relationships/image" Target="../media/image15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4.jpeg"/><Relationship Id="rId5" Type="http://schemas.openxmlformats.org/officeDocument/2006/relationships/image" Target="../media/image35.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61.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9" Type="http://schemas.openxmlformats.org/officeDocument/2006/relationships/image" Target="../media/image167.png"/><Relationship Id="rId20" Type="http://schemas.openxmlformats.org/officeDocument/2006/relationships/image" Target="../media/image177.png"/><Relationship Id="rId10" Type="http://schemas.openxmlformats.org/officeDocument/2006/relationships/image" Target="../media/image168.png"/><Relationship Id="rId11" Type="http://schemas.openxmlformats.org/officeDocument/2006/relationships/image" Target="../media/image169.jpeg"/><Relationship Id="rId12" Type="http://schemas.openxmlformats.org/officeDocument/2006/relationships/hyperlink" Target="http://www.vodafone.com/home/0,3044,CATEGORY_ID=0&amp;LANGUAGE_ID=0&amp;CONTENT_ID=0,00.html" TargetMode="External"/><Relationship Id="rId13" Type="http://schemas.openxmlformats.org/officeDocument/2006/relationships/image" Target="../media/image170.png"/><Relationship Id="rId14" Type="http://schemas.openxmlformats.org/officeDocument/2006/relationships/image" Target="../media/image171.png"/><Relationship Id="rId15" Type="http://schemas.openxmlformats.org/officeDocument/2006/relationships/image" Target="../media/image172.png"/><Relationship Id="rId16" Type="http://schemas.openxmlformats.org/officeDocument/2006/relationships/image" Target="../media/image173.png"/><Relationship Id="rId17" Type="http://schemas.openxmlformats.org/officeDocument/2006/relationships/image" Target="../media/image174.png"/><Relationship Id="rId18" Type="http://schemas.openxmlformats.org/officeDocument/2006/relationships/image" Target="../media/image175.png"/><Relationship Id="rId19" Type="http://schemas.openxmlformats.org/officeDocument/2006/relationships/image" Target="../media/image176.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2.png"/><Relationship Id="rId4" Type="http://schemas.openxmlformats.org/officeDocument/2006/relationships/hyperlink" Target="http://www.francetelecom.com/fr/" TargetMode="External"/><Relationship Id="rId5" Type="http://schemas.openxmlformats.org/officeDocument/2006/relationships/image" Target="../media/image163.png"/><Relationship Id="rId6" Type="http://schemas.openxmlformats.org/officeDocument/2006/relationships/image" Target="../media/image164.png"/><Relationship Id="rId7" Type="http://schemas.openxmlformats.org/officeDocument/2006/relationships/image" Target="../media/image165.jpeg"/><Relationship Id="rId8" Type="http://schemas.openxmlformats.org/officeDocument/2006/relationships/image" Target="../media/image166.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8.png"/><Relationship Id="rId3" Type="http://schemas.openxmlformats.org/officeDocument/2006/relationships/image" Target="../media/image179.png"/></Relationships>
</file>

<file path=ppt/slides/_rels/slide37.xml.rels><?xml version="1.0" encoding="UTF-8" standalone="yes"?>
<Relationships xmlns="http://schemas.openxmlformats.org/package/2006/relationships"><Relationship Id="rId3" Type="http://schemas.openxmlformats.org/officeDocument/2006/relationships/image" Target="../media/image180.png"/><Relationship Id="rId4" Type="http://schemas.openxmlformats.org/officeDocument/2006/relationships/image" Target="../media/image181.png"/><Relationship Id="rId5" Type="http://schemas.openxmlformats.org/officeDocument/2006/relationships/image" Target="../media/image182.png"/><Relationship Id="rId6" Type="http://schemas.openxmlformats.org/officeDocument/2006/relationships/image" Target="../media/image183.png"/><Relationship Id="rId7" Type="http://schemas.openxmlformats.org/officeDocument/2006/relationships/image" Target="../media/image184.png"/><Relationship Id="rId8" Type="http://schemas.openxmlformats.org/officeDocument/2006/relationships/image" Target="../media/image185.png"/><Relationship Id="rId9" Type="http://schemas.openxmlformats.org/officeDocument/2006/relationships/image" Target="../media/image186.png"/><Relationship Id="rId10" Type="http://schemas.openxmlformats.org/officeDocument/2006/relationships/image" Target="../media/image187.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188.png"/><Relationship Id="rId5" Type="http://schemas.openxmlformats.org/officeDocument/2006/relationships/image" Target="../media/image189.jpeg"/><Relationship Id="rId6" Type="http://schemas.openxmlformats.org/officeDocument/2006/relationships/image" Target="../media/image190.jpeg"/><Relationship Id="rId7" Type="http://schemas.openxmlformats.org/officeDocument/2006/relationships/image" Target="../media/image191.jpeg"/><Relationship Id="rId8" Type="http://schemas.openxmlformats.org/officeDocument/2006/relationships/image" Target="../media/image19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4.jpeg"/><Relationship Id="rId5" Type="http://schemas.openxmlformats.org/officeDocument/2006/relationships/image" Target="../media/image193.png"/><Relationship Id="rId6" Type="http://schemas.openxmlformats.org/officeDocument/2006/relationships/image" Target="../media/image194.png"/><Relationship Id="rId7" Type="http://schemas.openxmlformats.org/officeDocument/2006/relationships/image" Target="../media/image38.jpeg"/><Relationship Id="rId8" Type="http://schemas.openxmlformats.org/officeDocument/2006/relationships/image" Target="../media/image195.png"/><Relationship Id="rId9" Type="http://schemas.openxmlformats.org/officeDocument/2006/relationships/image" Target="../media/image196.png"/><Relationship Id="rId10" Type="http://schemas.openxmlformats.org/officeDocument/2006/relationships/image" Target="../media/image197.jpeg"/><Relationship Id="rId11" Type="http://schemas.openxmlformats.org/officeDocument/2006/relationships/image" Target="../media/image39.jpe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3" Type="http://schemas.openxmlformats.org/officeDocument/2006/relationships/hyperlink" Target="mailto:ray.barghi@huawei.com" TargetMode="External"/><Relationship Id="rId4" Type="http://schemas.openxmlformats.org/officeDocument/2006/relationships/hyperlink" Target="mailto:ray.barghi@spugonline.com" TargetMode="External"/><Relationship Id="rId5" Type="http://schemas.openxmlformats.org/officeDocument/2006/relationships/hyperlink" Target="mailto:jkanth@spugonline.com" TargetMode="External"/><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9" Type="http://schemas.openxmlformats.org/officeDocument/2006/relationships/image" Target="../media/image8.jpeg"/><Relationship Id="rId20" Type="http://schemas.openxmlformats.org/officeDocument/2006/relationships/image" Target="../media/image19.jpeg"/><Relationship Id="rId21" Type="http://schemas.openxmlformats.org/officeDocument/2006/relationships/image" Target="../media/image20.jpeg"/><Relationship Id="rId22" Type="http://schemas.openxmlformats.org/officeDocument/2006/relationships/image" Target="../media/image21.png"/><Relationship Id="rId23" Type="http://schemas.openxmlformats.org/officeDocument/2006/relationships/image" Target="../media/image22.jpeg"/><Relationship Id="rId24" Type="http://schemas.openxmlformats.org/officeDocument/2006/relationships/image" Target="../media/image23.jpeg"/><Relationship Id="rId25" Type="http://schemas.openxmlformats.org/officeDocument/2006/relationships/image" Target="../media/image24.jpeg"/><Relationship Id="rId26" Type="http://schemas.openxmlformats.org/officeDocument/2006/relationships/image" Target="../media/image25.jpeg"/><Relationship Id="rId27" Type="http://schemas.openxmlformats.org/officeDocument/2006/relationships/image" Target="../media/image26.jpeg"/><Relationship Id="rId28" Type="http://schemas.openxmlformats.org/officeDocument/2006/relationships/image" Target="../media/image27.jpeg"/><Relationship Id="rId29" Type="http://schemas.openxmlformats.org/officeDocument/2006/relationships/image" Target="../media/image28.jpeg"/><Relationship Id="rId10" Type="http://schemas.openxmlformats.org/officeDocument/2006/relationships/image" Target="../media/image9.jpeg"/><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jpeg"/><Relationship Id="rId16" Type="http://schemas.openxmlformats.org/officeDocument/2006/relationships/image" Target="../media/image15.jpeg"/><Relationship Id="rId17" Type="http://schemas.openxmlformats.org/officeDocument/2006/relationships/image" Target="../media/image16.jpeg"/><Relationship Id="rId18" Type="http://schemas.openxmlformats.org/officeDocument/2006/relationships/image" Target="../media/image17.jpeg"/><Relationship Id="rId19"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image" Target="../media/image30.jpeg"/><Relationship Id="rId14" Type="http://schemas.openxmlformats.org/officeDocument/2006/relationships/diagramData" Target="../diagrams/data3.xml"/><Relationship Id="rId15" Type="http://schemas.openxmlformats.org/officeDocument/2006/relationships/diagramLayout" Target="../diagrams/layout3.xml"/><Relationship Id="rId16" Type="http://schemas.openxmlformats.org/officeDocument/2006/relationships/diagramQuickStyle" Target="../diagrams/quickStyle3.xml"/><Relationship Id="rId17" Type="http://schemas.openxmlformats.org/officeDocument/2006/relationships/diagramColors" Target="../diagrams/colors3.xml"/><Relationship Id="rId1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990600"/>
            <a:ext cx="8686800" cy="2895599"/>
          </a:xfrm>
        </p:spPr>
        <p:txBody>
          <a:bodyPr rtlCol="0">
            <a:normAutofit/>
          </a:bodyPr>
          <a:lstStyle/>
          <a:p>
            <a:pPr fontAlgn="auto">
              <a:spcAft>
                <a:spcPts val="0"/>
              </a:spcAft>
              <a:defRPr/>
            </a:pPr>
            <a:r>
              <a:rPr lang="en-US" sz="4700" b="1" kern="0" dirty="0" smtClean="0">
                <a:solidFill>
                  <a:srgbClr val="C00000"/>
                </a:solidFill>
                <a:ea typeface="Arial Unicode MS" pitchFamily="34" charset="-122"/>
              </a:rPr>
              <a:t>New Drivers and Trends in SDM</a:t>
            </a:r>
            <a:br>
              <a:rPr lang="en-US" sz="4700" b="1" kern="0" dirty="0" smtClean="0">
                <a:solidFill>
                  <a:srgbClr val="C00000"/>
                </a:solidFill>
                <a:ea typeface="Arial Unicode MS" pitchFamily="34" charset="-122"/>
              </a:rPr>
            </a:br>
            <a:r>
              <a:rPr lang="en-US" b="1" kern="0" dirty="0" smtClean="0">
                <a:solidFill>
                  <a:srgbClr val="C00000"/>
                </a:solidFill>
                <a:ea typeface="Arial Unicode MS" pitchFamily="34" charset="-122"/>
              </a:rPr>
              <a:t/>
            </a:r>
            <a:br>
              <a:rPr lang="en-US" b="1" kern="0" dirty="0" smtClean="0">
                <a:solidFill>
                  <a:srgbClr val="C00000"/>
                </a:solidFill>
                <a:ea typeface="Arial Unicode MS" pitchFamily="34" charset="-122"/>
              </a:rPr>
            </a:br>
            <a:r>
              <a:rPr lang="en-US" sz="4000" b="1" i="1" kern="0" dirty="0" smtClean="0">
                <a:solidFill>
                  <a:srgbClr val="C00000"/>
                </a:solidFill>
                <a:ea typeface="Arial Unicode MS" pitchFamily="34" charset="-122"/>
              </a:rPr>
              <a:t>SDM Seminar</a:t>
            </a:r>
            <a:endParaRPr lang="en-US" sz="3100" dirty="0" smtClean="0"/>
          </a:p>
        </p:txBody>
      </p:sp>
      <p:sp>
        <p:nvSpPr>
          <p:cNvPr id="2051" name="Rectangle 3"/>
          <p:cNvSpPr>
            <a:spLocks noGrp="1" noChangeArrowheads="1"/>
          </p:cNvSpPr>
          <p:nvPr>
            <p:ph type="subTitle" idx="1"/>
          </p:nvPr>
        </p:nvSpPr>
        <p:spPr>
          <a:xfrm>
            <a:off x="1066800" y="4038600"/>
            <a:ext cx="7848600" cy="1752600"/>
          </a:xfrm>
        </p:spPr>
        <p:txBody>
          <a:bodyPr rtlCol="0">
            <a:normAutofit/>
          </a:bodyPr>
          <a:lstStyle/>
          <a:p>
            <a:pPr marL="342900" indent="-342900" defTabSz="457200">
              <a:lnSpc>
                <a:spcPct val="93000"/>
              </a:lnSpc>
              <a:spcBef>
                <a:spcPct val="0"/>
              </a:spcBef>
              <a:spcAft>
                <a:spcPts val="1425"/>
              </a:spcAft>
              <a:buClr>
                <a:srgbClr val="000000"/>
              </a:buClr>
              <a:buSzPct val="100000"/>
              <a:buFont typeface="Times New Roman" pitchFamily="18" charset="0"/>
              <a:buNone/>
              <a:defRPr/>
            </a:pPr>
            <a:r>
              <a:rPr lang="en-US" sz="2400" b="1" kern="0" dirty="0" smtClean="0">
                <a:solidFill>
                  <a:srgbClr val="C00000"/>
                </a:solidFill>
                <a:ea typeface="Arial Unicode MS" pitchFamily="34" charset="-122"/>
              </a:rPr>
              <a:t>Dr. Ray Barghi</a:t>
            </a:r>
            <a:endParaRPr lang="en-US" sz="2400" b="1" kern="0" dirty="0">
              <a:solidFill>
                <a:srgbClr val="C00000"/>
              </a:solidFill>
              <a:ea typeface="Arial Unicode MS" pitchFamily="34" charset="-122"/>
            </a:endParaRPr>
          </a:p>
          <a:p>
            <a:pPr marL="342900" indent="-342900" defTabSz="457200">
              <a:lnSpc>
                <a:spcPct val="93000"/>
              </a:lnSpc>
              <a:spcBef>
                <a:spcPct val="0"/>
              </a:spcBef>
              <a:spcAft>
                <a:spcPts val="1425"/>
              </a:spcAft>
              <a:buClr>
                <a:srgbClr val="000000"/>
              </a:buClr>
              <a:buSzPct val="100000"/>
              <a:buFont typeface="Times New Roman" pitchFamily="18" charset="0"/>
              <a:buNone/>
              <a:defRPr/>
            </a:pPr>
            <a:r>
              <a:rPr lang="en-US" sz="1800" b="1" kern="0" dirty="0" smtClean="0">
                <a:solidFill>
                  <a:srgbClr val="C00000"/>
                </a:solidFill>
                <a:ea typeface="Arial Unicode MS" pitchFamily="34" charset="-122"/>
              </a:rPr>
              <a:t>Chairman</a:t>
            </a:r>
            <a:r>
              <a:rPr lang="en-US" sz="1800" b="1" kern="0" dirty="0" smtClean="0">
                <a:solidFill>
                  <a:srgbClr val="C00000"/>
                </a:solidFill>
                <a:ea typeface="Arial Unicode MS" pitchFamily="34" charset="-122"/>
              </a:rPr>
              <a:t>, SPUG</a:t>
            </a:r>
            <a:endParaRPr lang="en-US" sz="1800" b="1" kern="0" dirty="0">
              <a:solidFill>
                <a:srgbClr val="C00000"/>
              </a:solidFill>
              <a:ea typeface="Arial Unicode MS" pitchFamily="34" charset="-122"/>
            </a:endParaRPr>
          </a:p>
          <a:p>
            <a:pPr marL="342900" indent="-342900" defTabSz="457200">
              <a:lnSpc>
                <a:spcPct val="93000"/>
              </a:lnSpc>
              <a:spcBef>
                <a:spcPct val="0"/>
              </a:spcBef>
              <a:spcAft>
                <a:spcPts val="1425"/>
              </a:spcAft>
              <a:buClr>
                <a:srgbClr val="000000"/>
              </a:buClr>
              <a:buSzPct val="100000"/>
              <a:buFont typeface="Times New Roman" pitchFamily="18" charset="0"/>
              <a:buNone/>
              <a:defRPr/>
            </a:pPr>
            <a:endParaRPr lang="en-US" sz="2600" b="1" kern="0" dirty="0" smtClean="0">
              <a:solidFill>
                <a:srgbClr val="C00000"/>
              </a:solidFill>
              <a:ea typeface="Arial Unicode MS" pitchFamily="34" charset="-122"/>
            </a:endParaRPr>
          </a:p>
          <a:p>
            <a:pPr marL="342900" indent="-342900" defTabSz="457200">
              <a:lnSpc>
                <a:spcPct val="93000"/>
              </a:lnSpc>
              <a:spcBef>
                <a:spcPct val="0"/>
              </a:spcBef>
              <a:spcAft>
                <a:spcPts val="1425"/>
              </a:spcAft>
              <a:buClr>
                <a:srgbClr val="000000"/>
              </a:buClr>
              <a:buSzPct val="100000"/>
              <a:buFont typeface="Times New Roman" pitchFamily="18" charset="0"/>
              <a:buNone/>
              <a:defRPr/>
            </a:pPr>
            <a:endParaRPr lang="en-US" b="1" kern="0" dirty="0">
              <a:solidFill>
                <a:srgbClr val="C00000"/>
              </a:solidFill>
              <a:ea typeface="Arial Unicode MS" pitchFamily="34" charset="-122"/>
            </a:endParaRPr>
          </a:p>
          <a:p>
            <a:pPr fontAlgn="auto">
              <a:spcAft>
                <a:spcPts val="0"/>
              </a:spcAft>
              <a:defRPr/>
            </a:pPr>
            <a:endParaRPr lang="en-US" sz="28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ChangeArrowheads="1"/>
          </p:cNvSpPr>
          <p:nvPr>
            <p:ph type="title" idx="4294967295"/>
          </p:nvPr>
        </p:nvSpPr>
        <p:spPr>
          <a:xfrm>
            <a:off x="457200" y="304800"/>
            <a:ext cx="8229600" cy="914400"/>
          </a:xfrm>
          <a:ln>
            <a:miter lim="800000"/>
          </a:ln>
        </p:spPr>
        <p:txBody>
          <a:bodyPr/>
          <a:lstStyle/>
          <a:p>
            <a:pPr algn="ctr" eaLnBrk="1"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4000" b="1" kern="1200" dirty="0" smtClean="0">
                <a:solidFill>
                  <a:srgbClr val="C00000"/>
                </a:solidFill>
                <a:ea typeface="+mj-ea"/>
              </a:rPr>
              <a:t>SDM at a glance</a:t>
            </a:r>
          </a:p>
        </p:txBody>
      </p:sp>
      <p:sp>
        <p:nvSpPr>
          <p:cNvPr id="23555" name="Text Box 2"/>
          <p:cNvSpPr txBox="1">
            <a:spLocks noChangeArrowheads="1"/>
          </p:cNvSpPr>
          <p:nvPr/>
        </p:nvSpPr>
        <p:spPr bwMode="auto">
          <a:xfrm>
            <a:off x="1219200" y="1600200"/>
            <a:ext cx="7467600" cy="4525963"/>
          </a:xfrm>
          <a:prstGeom prst="rect">
            <a:avLst/>
          </a:prstGeom>
          <a:noFill/>
          <a:ln>
            <a:noFill/>
          </a:ln>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buSzPct val="100000"/>
              <a:defRPr/>
            </a:pPr>
            <a:r>
              <a:rPr lang="en-US" altLang="zh-CN" sz="2800" b="1" dirty="0">
                <a:solidFill>
                  <a:srgbClr val="C0504D"/>
                </a:solidFill>
                <a:latin typeface="Calibri" pitchFamily="34" charset="0"/>
              </a:rPr>
              <a:t>SDM </a:t>
            </a:r>
            <a:r>
              <a:rPr lang="en-US" altLang="zh-CN" sz="2800" b="1" dirty="0" smtClean="0">
                <a:solidFill>
                  <a:srgbClr val="C0504D"/>
                </a:solidFill>
                <a:latin typeface="Calibri" pitchFamily="34" charset="0"/>
              </a:rPr>
              <a:t>Definition</a:t>
            </a:r>
          </a:p>
          <a:p>
            <a:pPr eaLnBrk="1">
              <a:buSzPct val="100000"/>
              <a:buFont typeface="Times New Roman" pitchFamily="18" charset="0"/>
              <a:buNone/>
              <a:defRPr/>
            </a:pPr>
            <a:r>
              <a:rPr lang="en-US" altLang="zh-CN" sz="2400" dirty="0" smtClean="0">
                <a:solidFill>
                  <a:srgbClr val="C0504D"/>
                </a:solidFill>
                <a:latin typeface="Times New Roman" pitchFamily="18" charset="0"/>
              </a:rPr>
              <a:t>		</a:t>
            </a:r>
          </a:p>
          <a:p>
            <a:pPr eaLnBrk="1">
              <a:buSzPct val="100000"/>
              <a:buFont typeface="Times New Roman" pitchFamily="18" charset="0"/>
              <a:buNone/>
              <a:defRPr/>
            </a:pPr>
            <a:r>
              <a:rPr lang="en-US" altLang="zh-CN" sz="2400" b="1" dirty="0" smtClean="0">
                <a:solidFill>
                  <a:srgbClr val="C0504D"/>
                </a:solidFill>
                <a:latin typeface="+mn-lt"/>
              </a:rPr>
              <a:t>		Organizing and utilizing subscriber data to enhance customer experience and generate new revenue.</a:t>
            </a:r>
          </a:p>
        </p:txBody>
      </p:sp>
      <p:sp>
        <p:nvSpPr>
          <p:cNvPr id="2355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1D650D-64CC-45FB-B14F-726ED10B2AC4}" type="slidenum">
              <a:rPr lang="en-US" altLang="zh-CN"/>
              <a:pPr/>
              <a:t>10</a:t>
            </a:fld>
            <a:endParaRPr lang="en-US" altLang="zh-CN"/>
          </a:p>
        </p:txBody>
      </p:sp>
    </p:spTree>
    <p:extLst>
      <p:ext uri="{BB962C8B-B14F-4D97-AF65-F5344CB8AC3E}">
        <p14:creationId xmlns:p14="http://schemas.microsoft.com/office/powerpoint/2010/main" val="6678664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a:cxnSpLocks noChangeShapeType="1"/>
          </p:cNvCxnSpPr>
          <p:nvPr/>
        </p:nvCxnSpPr>
        <p:spPr bwMode="auto">
          <a:xfrm>
            <a:off x="533400" y="4038600"/>
            <a:ext cx="7924800" cy="0"/>
          </a:xfrm>
          <a:prstGeom prst="line">
            <a:avLst/>
          </a:prstGeom>
          <a:noFill/>
          <a:ln w="12700" algn="ctr">
            <a:solidFill>
              <a:schemeClr val="tx1"/>
            </a:solidFill>
            <a:prstDash val="dashDot"/>
            <a:round/>
            <a:headEnd/>
            <a:tailEnd/>
          </a:ln>
          <a:extLst>
            <a:ext uri="{909E8E84-426E-40dd-AFC4-6F175D3DCCD1}">
              <a14:hiddenFill xmlns:a14="http://schemas.microsoft.com/office/drawing/2010/main">
                <a:noFill/>
              </a14:hiddenFill>
            </a:ext>
          </a:extLst>
        </p:spPr>
      </p:cxnSp>
      <p:sp>
        <p:nvSpPr>
          <p:cNvPr id="64515" name="Rectangle 1"/>
          <p:cNvSpPr>
            <a:spLocks noGrp="1" noChangeArrowheads="1"/>
          </p:cNvSpPr>
          <p:nvPr>
            <p:ph type="title"/>
          </p:nvPr>
        </p:nvSpPr>
        <p:spPr>
          <a:xfrm>
            <a:off x="457200" y="304800"/>
            <a:ext cx="8229600" cy="903288"/>
          </a:xfrm>
          <a:ln>
            <a:miter lim="800000"/>
          </a:ln>
        </p:spPr>
        <p:txBody>
          <a:bodyPr lIns="91440" tIns="45720" rIns="91440" bIns="45720"/>
          <a:lstStyle/>
          <a:p>
            <a:pPr eaLnBrk="1"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4000" b="1" kern="1200" dirty="0" smtClean="0">
                <a:solidFill>
                  <a:srgbClr val="C00000"/>
                </a:solidFill>
                <a:ea typeface="+mj-ea"/>
              </a:rPr>
              <a:t>SDM Ecosystem</a:t>
            </a:r>
          </a:p>
        </p:txBody>
      </p:sp>
      <p:sp>
        <p:nvSpPr>
          <p:cNvPr id="83972" name="AutoShape 3"/>
          <p:cNvSpPr>
            <a:spLocks noChangeArrowheads="1"/>
          </p:cNvSpPr>
          <p:nvPr/>
        </p:nvSpPr>
        <p:spPr bwMode="auto">
          <a:xfrm>
            <a:off x="6248400" y="2806700"/>
            <a:ext cx="1752600" cy="622300"/>
          </a:xfrm>
          <a:prstGeom prst="roundRect">
            <a:avLst>
              <a:gd name="adj" fmla="val 7143"/>
            </a:avLst>
          </a:prstGeom>
          <a:solidFill>
            <a:srgbClr val="00B0F0"/>
          </a:solidFill>
          <a:ln w="9525">
            <a:solidFill>
              <a:schemeClr val="bg1"/>
            </a:solidFill>
            <a:round/>
            <a:headEnd/>
            <a:tailEnd/>
          </a:ln>
          <a:effectLst>
            <a:outerShdw blurRad="50800" dist="38100" dir="5400000" algn="t" rotWithShape="0">
              <a:prstClr val="black">
                <a:alpha val="40000"/>
              </a:prstClr>
            </a:outerShdw>
          </a:effectLst>
        </p:spPr>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600" dirty="0">
                <a:ea typeface="Arial Unicode MS" pitchFamily="34" charset="-122"/>
                <a:cs typeface="Arial Unicode MS" pitchFamily="34" charset="-122"/>
              </a:rPr>
              <a:t>Subscriber Intel.</a:t>
            </a:r>
          </a:p>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600" dirty="0">
                <a:ea typeface="Arial Unicode MS" pitchFamily="34" charset="-122"/>
                <a:cs typeface="Arial Unicode MS" pitchFamily="34" charset="-122"/>
              </a:rPr>
              <a:t>(Analytics)</a:t>
            </a:r>
          </a:p>
        </p:txBody>
      </p:sp>
      <p:sp>
        <p:nvSpPr>
          <p:cNvPr id="83983" name="AutoShape 14"/>
          <p:cNvSpPr>
            <a:spLocks noChangeArrowheads="1"/>
          </p:cNvSpPr>
          <p:nvPr/>
        </p:nvSpPr>
        <p:spPr bwMode="auto">
          <a:xfrm>
            <a:off x="2743200" y="1600200"/>
            <a:ext cx="828675" cy="622300"/>
          </a:xfrm>
          <a:prstGeom prst="diamond">
            <a:avLst/>
          </a:prstGeom>
          <a:solidFill>
            <a:srgbClr val="00B0F0"/>
          </a:solidFill>
          <a:ln w="9525">
            <a:solidFill>
              <a:schemeClr val="bg1"/>
            </a:solidFill>
            <a:round/>
            <a:headEnd/>
            <a:tailEnd/>
          </a:ln>
          <a:effectLst>
            <a:outerShdw blurRad="50800" dist="38100" dir="5400000" algn="t" rotWithShape="0">
              <a:prstClr val="black">
                <a:alpha val="40000"/>
              </a:prstClr>
            </a:outerShdw>
          </a:effectLst>
        </p:spPr>
        <p:txBody>
          <a:bodyPr wrap="none" lIns="90000" tIns="45000" rIns="90000" bIns="45000" anchor="ctr"/>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600" dirty="0">
                <a:ea typeface="Arial Unicode MS" pitchFamily="34" charset="-122"/>
                <a:cs typeface="Arial Unicode MS" pitchFamily="34" charset="-122"/>
              </a:rPr>
              <a:t>IDM</a:t>
            </a:r>
          </a:p>
        </p:txBody>
      </p:sp>
      <p:sp>
        <p:nvSpPr>
          <p:cNvPr id="83984" name="AutoShape 15"/>
          <p:cNvSpPr>
            <a:spLocks noChangeArrowheads="1"/>
          </p:cNvSpPr>
          <p:nvPr/>
        </p:nvSpPr>
        <p:spPr bwMode="auto">
          <a:xfrm>
            <a:off x="3810000" y="1600200"/>
            <a:ext cx="828675" cy="622300"/>
          </a:xfrm>
          <a:prstGeom prst="diamond">
            <a:avLst/>
          </a:prstGeom>
          <a:solidFill>
            <a:srgbClr val="00B0F0"/>
          </a:solidFill>
          <a:ln w="9525">
            <a:solidFill>
              <a:schemeClr val="bg1"/>
            </a:solidFill>
            <a:round/>
            <a:headEnd/>
            <a:tailEnd/>
          </a:ln>
          <a:effectLst>
            <a:outerShdw blurRad="50800" dist="38100" dir="5400000" algn="t" rotWithShape="0">
              <a:prstClr val="black">
                <a:alpha val="40000"/>
              </a:prstClr>
            </a:outerShdw>
          </a:effectLst>
        </p:spPr>
        <p:txBody>
          <a:bodyPr wrap="none" lIns="90000" tIns="45000" rIns="90000" bIns="45000" anchor="ctr"/>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600" dirty="0">
                <a:ea typeface="Arial Unicode MS" pitchFamily="34" charset="-122"/>
                <a:cs typeface="Arial Unicode MS" pitchFamily="34" charset="-122"/>
              </a:rPr>
              <a:t>PCRF</a:t>
            </a:r>
          </a:p>
        </p:txBody>
      </p:sp>
      <p:sp>
        <p:nvSpPr>
          <p:cNvPr id="83987" name="AutoShape 18"/>
          <p:cNvSpPr>
            <a:spLocks noChangeArrowheads="1"/>
          </p:cNvSpPr>
          <p:nvPr/>
        </p:nvSpPr>
        <p:spPr bwMode="auto">
          <a:xfrm>
            <a:off x="6248400" y="2328863"/>
            <a:ext cx="1752600" cy="414337"/>
          </a:xfrm>
          <a:prstGeom prst="roundRect">
            <a:avLst>
              <a:gd name="adj" fmla="val 13027"/>
            </a:avLst>
          </a:prstGeom>
          <a:solidFill>
            <a:srgbClr val="00B0F0"/>
          </a:solidFill>
          <a:ln w="9525">
            <a:solidFill>
              <a:schemeClr val="bg1"/>
            </a:solidFill>
            <a:round/>
            <a:headEnd/>
            <a:tailEnd/>
          </a:ln>
          <a:effectLst>
            <a:outerShdw blurRad="50800" dist="38100" dir="5400000" algn="t" rotWithShape="0">
              <a:prstClr val="black">
                <a:alpha val="40000"/>
              </a:prstClr>
            </a:outerShdw>
          </a:effectLst>
        </p:spPr>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600">
                <a:ea typeface="Arial Unicode MS" pitchFamily="34" charset="-122"/>
                <a:cs typeface="Arial Unicode MS" pitchFamily="34" charset="-122"/>
              </a:rPr>
              <a:t>Privacy/Security</a:t>
            </a:r>
          </a:p>
        </p:txBody>
      </p:sp>
      <p:sp>
        <p:nvSpPr>
          <p:cNvPr id="84002" name="AutoShape 33"/>
          <p:cNvSpPr>
            <a:spLocks noChangeArrowheads="1"/>
          </p:cNvSpPr>
          <p:nvPr/>
        </p:nvSpPr>
        <p:spPr bwMode="auto">
          <a:xfrm>
            <a:off x="1066800" y="3048000"/>
            <a:ext cx="1377950" cy="373063"/>
          </a:xfrm>
          <a:prstGeom prst="roundRect">
            <a:avLst>
              <a:gd name="adj" fmla="val 13258"/>
            </a:avLst>
          </a:prstGeom>
          <a:solidFill>
            <a:srgbClr val="00B0F0"/>
          </a:solidFill>
          <a:ln w="9525">
            <a:solidFill>
              <a:schemeClr val="bg1"/>
            </a:solidFill>
            <a:round/>
            <a:headEnd/>
            <a:tailEnd/>
          </a:ln>
          <a:effectLst>
            <a:outerShdw blurRad="50800" dist="38100" dir="5400000" algn="t" rotWithShape="0">
              <a:prstClr val="black">
                <a:alpha val="40000"/>
              </a:prstClr>
            </a:outerShdw>
          </a:effectLst>
        </p:spPr>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600">
                <a:ea typeface="Arial Unicode MS" pitchFamily="34" charset="-122"/>
                <a:cs typeface="Arial Unicode MS" pitchFamily="34" charset="-122"/>
              </a:rPr>
              <a:t>Billing</a:t>
            </a:r>
          </a:p>
        </p:txBody>
      </p:sp>
      <p:sp>
        <p:nvSpPr>
          <p:cNvPr id="84003" name="AutoShape 34"/>
          <p:cNvSpPr>
            <a:spLocks noChangeArrowheads="1"/>
          </p:cNvSpPr>
          <p:nvPr/>
        </p:nvSpPr>
        <p:spPr bwMode="auto">
          <a:xfrm>
            <a:off x="1066800" y="2328863"/>
            <a:ext cx="1379538" cy="414337"/>
          </a:xfrm>
          <a:prstGeom prst="roundRect">
            <a:avLst>
              <a:gd name="adj" fmla="val 13411"/>
            </a:avLst>
          </a:prstGeom>
          <a:solidFill>
            <a:srgbClr val="00B0F0"/>
          </a:solidFill>
          <a:ln w="9525">
            <a:solidFill>
              <a:schemeClr val="bg1"/>
            </a:solidFill>
            <a:round/>
            <a:headEnd/>
            <a:tailEnd/>
          </a:ln>
          <a:effectLst>
            <a:outerShdw blurRad="50800" dist="38100" dir="5400000" algn="t" rotWithShape="0">
              <a:prstClr val="black">
                <a:alpha val="40000"/>
              </a:prstClr>
            </a:outerShdw>
          </a:effectLst>
        </p:spPr>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600" dirty="0">
                <a:ea typeface="Arial Unicode MS" pitchFamily="34" charset="-122"/>
                <a:cs typeface="Arial Unicode MS" pitchFamily="34" charset="-122"/>
              </a:rPr>
              <a:t>Provisioning</a:t>
            </a:r>
          </a:p>
        </p:txBody>
      </p:sp>
      <p:sp>
        <p:nvSpPr>
          <p:cNvPr id="51" name="Can 50"/>
          <p:cNvSpPr/>
          <p:nvPr/>
        </p:nvSpPr>
        <p:spPr bwMode="auto">
          <a:xfrm>
            <a:off x="3124200" y="2819400"/>
            <a:ext cx="2362200" cy="914400"/>
          </a:xfrm>
          <a:prstGeom prst="can">
            <a:avLst/>
          </a:prstGeom>
          <a:solidFill>
            <a:srgbClr val="FF9900"/>
          </a:solid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hangingPunct="0">
              <a:lnSpc>
                <a:spcPts val="1400"/>
              </a:lnSpc>
              <a:buClr>
                <a:srgbClr val="000000"/>
              </a:buClr>
              <a:buSzPct val="100000"/>
              <a:buFont typeface="Times New Roman" pitchFamily="18" charset="0"/>
              <a:buNone/>
              <a:defRPr/>
            </a:pPr>
            <a:r>
              <a:rPr lang="en-US" altLang="zh-CN" sz="1400">
                <a:solidFill>
                  <a:schemeClr val="bg1"/>
                </a:solidFill>
                <a:effectLst>
                  <a:outerShdw blurRad="38100" dist="38100" dir="2700000" algn="tl">
                    <a:srgbClr val="C0C0C0"/>
                  </a:outerShdw>
                </a:effectLst>
                <a:ea typeface="Arial Unicode MS" pitchFamily="34" charset="-128"/>
                <a:cs typeface="Calibri" pitchFamily="34" charset="0"/>
              </a:rPr>
              <a:t>Common Data Store</a:t>
            </a:r>
          </a:p>
          <a:p>
            <a:pPr algn="ctr" hangingPunct="0">
              <a:lnSpc>
                <a:spcPts val="1400"/>
              </a:lnSpc>
              <a:buClr>
                <a:srgbClr val="000000"/>
              </a:buClr>
              <a:buSzPct val="100000"/>
              <a:buFont typeface="Times New Roman" pitchFamily="18" charset="0"/>
              <a:buNone/>
              <a:defRPr/>
            </a:pPr>
            <a:r>
              <a:rPr lang="en-US" altLang="zh-CN" sz="1400">
                <a:solidFill>
                  <a:schemeClr val="bg1"/>
                </a:solidFill>
                <a:effectLst>
                  <a:outerShdw blurRad="38100" dist="38100" dir="2700000" algn="tl">
                    <a:srgbClr val="C0C0C0"/>
                  </a:outerShdw>
                </a:effectLst>
                <a:ea typeface="Arial Unicode MS" pitchFamily="34" charset="-128"/>
                <a:cs typeface="Calibri" pitchFamily="34" charset="0"/>
              </a:rPr>
              <a:t>&amp;</a:t>
            </a:r>
          </a:p>
          <a:p>
            <a:pPr algn="ctr" hangingPunct="0">
              <a:lnSpc>
                <a:spcPts val="1400"/>
              </a:lnSpc>
              <a:buClr>
                <a:srgbClr val="000000"/>
              </a:buClr>
              <a:buSzPct val="100000"/>
              <a:buFont typeface="Times New Roman" pitchFamily="18" charset="0"/>
              <a:buNone/>
              <a:defRPr/>
            </a:pPr>
            <a:r>
              <a:rPr lang="en-US" altLang="zh-CN" sz="1400">
                <a:solidFill>
                  <a:schemeClr val="bg1"/>
                </a:solidFill>
                <a:effectLst>
                  <a:outerShdw blurRad="38100" dist="38100" dir="2700000" algn="tl">
                    <a:srgbClr val="C0C0C0"/>
                  </a:outerShdw>
                </a:effectLst>
                <a:ea typeface="Arial Unicode MS" pitchFamily="34" charset="-128"/>
                <a:cs typeface="Calibri" pitchFamily="34" charset="0"/>
              </a:rPr>
              <a:t>Unified Subscriber Profile</a:t>
            </a:r>
            <a:endParaRPr lang="zh-CN" altLang="en-US" sz="1400">
              <a:solidFill>
                <a:schemeClr val="bg1"/>
              </a:solidFill>
              <a:effectLst>
                <a:outerShdw blurRad="38100" dist="38100" dir="2700000" algn="tl">
                  <a:srgbClr val="C0C0C0"/>
                </a:outerShdw>
              </a:effectLst>
              <a:ea typeface="Arial Unicode MS" pitchFamily="34" charset="-128"/>
              <a:cs typeface="Calibri" pitchFamily="34" charset="0"/>
            </a:endParaRPr>
          </a:p>
        </p:txBody>
      </p:sp>
      <p:grpSp>
        <p:nvGrpSpPr>
          <p:cNvPr id="2" name="Group 56"/>
          <p:cNvGrpSpPr/>
          <p:nvPr/>
        </p:nvGrpSpPr>
        <p:grpSpPr>
          <a:xfrm>
            <a:off x="4724400" y="1219200"/>
            <a:ext cx="3657600" cy="990600"/>
            <a:chOff x="5105400" y="1447800"/>
            <a:chExt cx="3657600" cy="1066800"/>
          </a:xfrm>
          <a:effectLst>
            <a:outerShdw blurRad="50800" dist="38100" dir="5400000" algn="t" rotWithShape="0">
              <a:prstClr val="black">
                <a:alpha val="40000"/>
              </a:prstClr>
            </a:outerShdw>
          </a:effectLst>
        </p:grpSpPr>
        <p:sp>
          <p:nvSpPr>
            <p:cNvPr id="52" name="Rounded Rectangle 51"/>
            <p:cNvSpPr/>
            <p:nvPr/>
          </p:nvSpPr>
          <p:spPr bwMode="auto">
            <a:xfrm>
              <a:off x="5105400" y="1447800"/>
              <a:ext cx="3657600" cy="1066800"/>
            </a:xfrm>
            <a:prstGeom prst="roundRect">
              <a:avLst>
                <a:gd name="adj" fmla="val 12203"/>
              </a:avLst>
            </a:prstGeom>
            <a:solidFill>
              <a:srgbClr val="00B8FF"/>
            </a:solidFill>
            <a:ln w="9525" cap="flat" cmpd="sng" algn="ctr">
              <a:solidFill>
                <a:schemeClr val="bg1"/>
              </a:solidFill>
              <a:prstDash val="solid"/>
              <a:round/>
              <a:headEnd type="none" w="med" len="med"/>
              <a:tailEnd type="none" w="med" len="med"/>
            </a:ln>
            <a:effectLst/>
          </p:spPr>
          <p:txBody>
            <a:bodyPr/>
            <a:lstStyle/>
            <a:p>
              <a:pPr hangingPunct="0">
                <a:lnSpc>
                  <a:spcPct val="93000"/>
                </a:lnSpc>
                <a:buClr>
                  <a:srgbClr val="000000"/>
                </a:buClr>
                <a:buSzPct val="100000"/>
                <a:buFont typeface="Times New Roman" pitchFamily="16" charset="0"/>
                <a:buNone/>
                <a:defRPr/>
              </a:pPr>
              <a:endParaRPr lang="zh-CN" altLang="en-US">
                <a:latin typeface="Arial" charset="0"/>
                <a:ea typeface="Arial Unicode MS" pitchFamily="34" charset="-122"/>
                <a:cs typeface="Arial Unicode MS" charset="0"/>
              </a:endParaRPr>
            </a:p>
          </p:txBody>
        </p:sp>
        <p:sp>
          <p:nvSpPr>
            <p:cNvPr id="84010" name="AutoShape 41"/>
            <p:cNvSpPr>
              <a:spLocks noChangeArrowheads="1"/>
            </p:cNvSpPr>
            <p:nvPr/>
          </p:nvSpPr>
          <p:spPr bwMode="auto">
            <a:xfrm>
              <a:off x="5715000" y="1859280"/>
              <a:ext cx="2857500" cy="228600"/>
            </a:xfrm>
            <a:prstGeom prst="roundRect">
              <a:avLst>
                <a:gd name="adj" fmla="val 384"/>
              </a:avLst>
            </a:prstGeom>
            <a:solidFill>
              <a:srgbClr val="99CCFF"/>
            </a:solidFill>
            <a:ln w="9525">
              <a:solidFill>
                <a:schemeClr val="bg1"/>
              </a:solidFill>
              <a:round/>
              <a:headEnd/>
              <a:tailEnd/>
            </a:ln>
          </p:spPr>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400">
                  <a:solidFill>
                    <a:srgbClr val="000000"/>
                  </a:solidFill>
                  <a:ea typeface="Arial Unicode MS" pitchFamily="34" charset="-122"/>
                  <a:cs typeface="Arial Unicode MS" pitchFamily="34" charset="-122"/>
                </a:rPr>
                <a:t>3</a:t>
              </a:r>
              <a:r>
                <a:rPr lang="en-US" altLang="zh-CN" sz="1400" baseline="33000">
                  <a:solidFill>
                    <a:srgbClr val="000000"/>
                  </a:solidFill>
                  <a:ea typeface="Arial Unicode MS" pitchFamily="34" charset="-122"/>
                  <a:cs typeface="Arial Unicode MS" pitchFamily="34" charset="-122"/>
                </a:rPr>
                <a:t>rd</a:t>
              </a:r>
              <a:r>
                <a:rPr lang="en-US" altLang="zh-CN" sz="1400">
                  <a:solidFill>
                    <a:srgbClr val="000000"/>
                  </a:solidFill>
                  <a:ea typeface="Arial Unicode MS" pitchFamily="34" charset="-122"/>
                  <a:cs typeface="Arial Unicode MS" pitchFamily="34" charset="-122"/>
                </a:rPr>
                <a:t> Party Apps</a:t>
              </a:r>
            </a:p>
          </p:txBody>
        </p:sp>
        <p:sp>
          <p:nvSpPr>
            <p:cNvPr id="84011" name="AutoShape 42"/>
            <p:cNvSpPr>
              <a:spLocks noChangeArrowheads="1"/>
            </p:cNvSpPr>
            <p:nvPr/>
          </p:nvSpPr>
          <p:spPr bwMode="auto">
            <a:xfrm>
              <a:off x="5715000" y="1554480"/>
              <a:ext cx="2857500" cy="228600"/>
            </a:xfrm>
            <a:prstGeom prst="roundRect">
              <a:avLst>
                <a:gd name="adj" fmla="val 384"/>
              </a:avLst>
            </a:prstGeom>
            <a:solidFill>
              <a:srgbClr val="99CCFF"/>
            </a:solidFill>
            <a:ln w="9525">
              <a:solidFill>
                <a:schemeClr val="bg1"/>
              </a:solidFill>
              <a:round/>
              <a:headEnd/>
              <a:tailEnd/>
            </a:ln>
          </p:spPr>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400" dirty="0">
                  <a:solidFill>
                    <a:srgbClr val="000000"/>
                  </a:solidFill>
                  <a:ea typeface="Arial Unicode MS" pitchFamily="34" charset="-122"/>
                  <a:cs typeface="Arial Unicode MS" pitchFamily="34" charset="-122"/>
                </a:rPr>
                <a:t>Web Apps</a:t>
              </a:r>
            </a:p>
          </p:txBody>
        </p:sp>
        <p:sp>
          <p:nvSpPr>
            <p:cNvPr id="84012" name="AutoShape 43"/>
            <p:cNvSpPr>
              <a:spLocks noChangeArrowheads="1"/>
            </p:cNvSpPr>
            <p:nvPr/>
          </p:nvSpPr>
          <p:spPr bwMode="auto">
            <a:xfrm>
              <a:off x="5715000" y="2164080"/>
              <a:ext cx="2324100" cy="228600"/>
            </a:xfrm>
            <a:prstGeom prst="roundRect">
              <a:avLst>
                <a:gd name="adj" fmla="val 384"/>
              </a:avLst>
            </a:prstGeom>
            <a:solidFill>
              <a:srgbClr val="99CCFF"/>
            </a:solidFill>
            <a:ln w="9525">
              <a:solidFill>
                <a:schemeClr val="bg1"/>
              </a:solidFill>
              <a:round/>
              <a:headEnd/>
              <a:tailEnd/>
            </a:ln>
          </p:spPr>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400" dirty="0">
                  <a:solidFill>
                    <a:srgbClr val="000000"/>
                  </a:solidFill>
                  <a:ea typeface="Arial Unicode MS" pitchFamily="34" charset="-122"/>
                  <a:cs typeface="Arial Unicode MS" pitchFamily="34" charset="-122"/>
                </a:rPr>
                <a:t> </a:t>
              </a:r>
            </a:p>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400" dirty="0">
                  <a:solidFill>
                    <a:srgbClr val="000000"/>
                  </a:solidFill>
                  <a:ea typeface="Arial Unicode MS" pitchFamily="34" charset="-122"/>
                  <a:cs typeface="Arial Unicode MS" pitchFamily="34" charset="-122"/>
                </a:rPr>
                <a:t>Own Apps(Network &amp; VAS)</a:t>
              </a:r>
            </a:p>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ltLang="zh-CN" sz="1400" dirty="0">
                <a:solidFill>
                  <a:srgbClr val="000000"/>
                </a:solidFill>
                <a:ea typeface="Arial Unicode MS" pitchFamily="34" charset="-122"/>
                <a:cs typeface="Arial Unicode MS" pitchFamily="34" charset="-122"/>
              </a:endParaRPr>
            </a:p>
          </p:txBody>
        </p:sp>
        <p:sp>
          <p:nvSpPr>
            <p:cNvPr id="84013" name="AutoShape 44"/>
            <p:cNvSpPr>
              <a:spLocks noChangeArrowheads="1"/>
            </p:cNvSpPr>
            <p:nvPr/>
          </p:nvSpPr>
          <p:spPr bwMode="auto">
            <a:xfrm>
              <a:off x="8042274" y="2165350"/>
              <a:ext cx="532607" cy="108744"/>
            </a:xfrm>
            <a:prstGeom prst="roundRect">
              <a:avLst>
                <a:gd name="adj" fmla="val 384"/>
              </a:avLst>
            </a:prstGeom>
            <a:solidFill>
              <a:srgbClr val="99CCFF"/>
            </a:solidFill>
            <a:ln w="9525">
              <a:solidFill>
                <a:schemeClr val="bg1"/>
              </a:solidFill>
              <a:round/>
              <a:headEnd/>
              <a:tailEnd/>
            </a:ln>
          </p:spPr>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800" dirty="0">
                  <a:solidFill>
                    <a:srgbClr val="000000"/>
                  </a:solidFill>
                  <a:ea typeface="Arial Unicode MS" pitchFamily="34" charset="-122"/>
                  <a:cs typeface="Arial Unicode MS" pitchFamily="34" charset="-122"/>
                </a:rPr>
                <a:t>New</a:t>
              </a:r>
            </a:p>
          </p:txBody>
        </p:sp>
        <p:sp>
          <p:nvSpPr>
            <p:cNvPr id="84014" name="AutoShape 45"/>
            <p:cNvSpPr>
              <a:spLocks noChangeArrowheads="1"/>
            </p:cNvSpPr>
            <p:nvPr/>
          </p:nvSpPr>
          <p:spPr bwMode="auto">
            <a:xfrm>
              <a:off x="8042275" y="2269331"/>
              <a:ext cx="532607" cy="124620"/>
            </a:xfrm>
            <a:prstGeom prst="roundRect">
              <a:avLst>
                <a:gd name="adj" fmla="val 384"/>
              </a:avLst>
            </a:prstGeom>
            <a:solidFill>
              <a:srgbClr val="99CCFF"/>
            </a:solidFill>
            <a:ln w="9525">
              <a:solidFill>
                <a:schemeClr val="bg1"/>
              </a:solidFill>
              <a:round/>
              <a:headEnd/>
              <a:tailEnd/>
            </a:ln>
          </p:spPr>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800" dirty="0">
                  <a:solidFill>
                    <a:srgbClr val="000000"/>
                  </a:solidFill>
                  <a:ea typeface="Arial Unicode MS" pitchFamily="34" charset="-122"/>
                  <a:cs typeface="Arial Unicode MS" pitchFamily="34" charset="-122"/>
                </a:rPr>
                <a:t>Legacy</a:t>
              </a:r>
            </a:p>
          </p:txBody>
        </p:sp>
        <p:sp>
          <p:nvSpPr>
            <p:cNvPr id="53" name="TextBox 52"/>
            <p:cNvSpPr txBox="1"/>
            <p:nvPr/>
          </p:nvSpPr>
          <p:spPr>
            <a:xfrm>
              <a:off x="5105400" y="1783632"/>
              <a:ext cx="762000" cy="321306"/>
            </a:xfrm>
            <a:prstGeom prst="rect">
              <a:avLst/>
            </a:prstGeom>
            <a:noFill/>
          </p:spPr>
          <p:txBody>
            <a:bodyPr>
              <a:spAutoFit/>
            </a:bodyPr>
            <a:lstStyle/>
            <a:p>
              <a:pPr hangingPunct="0">
                <a:lnSpc>
                  <a:spcPct val="93000"/>
                </a:lnSpc>
                <a:buClr>
                  <a:srgbClr val="000000"/>
                </a:buClr>
                <a:buSzPct val="100000"/>
                <a:buFont typeface="Times New Roman" pitchFamily="18" charset="0"/>
                <a:buNone/>
                <a:defRPr/>
              </a:pPr>
              <a:r>
                <a:rPr lang="en-US" altLang="zh-CN" sz="1600" dirty="0">
                  <a:ea typeface="Arial Unicode MS" pitchFamily="34" charset="-122"/>
                  <a:cs typeface="Arial Unicode MS" pitchFamily="34" charset="-122"/>
                </a:rPr>
                <a:t>Apps</a:t>
              </a:r>
              <a:endParaRPr lang="zh-CN" altLang="en-US" sz="1600" dirty="0">
                <a:ea typeface="Arial Unicode MS" pitchFamily="34" charset="-122"/>
                <a:cs typeface="Arial Unicode MS" pitchFamily="34" charset="-122"/>
              </a:endParaRPr>
            </a:p>
          </p:txBody>
        </p:sp>
      </p:grpSp>
      <p:sp>
        <p:nvSpPr>
          <p:cNvPr id="61" name="Can 60"/>
          <p:cNvSpPr/>
          <p:nvPr/>
        </p:nvSpPr>
        <p:spPr bwMode="auto">
          <a:xfrm>
            <a:off x="6353175" y="3552825"/>
            <a:ext cx="1600200" cy="533400"/>
          </a:xfrm>
          <a:prstGeom prst="can">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hangingPunct="0">
              <a:lnSpc>
                <a:spcPct val="93000"/>
              </a:lnSpc>
              <a:buClr>
                <a:srgbClr val="000000"/>
              </a:buClr>
              <a:buSzPct val="100000"/>
              <a:buFont typeface="Times New Roman" pitchFamily="18" charset="0"/>
              <a:buNone/>
              <a:defRPr/>
            </a:pPr>
            <a:r>
              <a:rPr lang="en-US" altLang="zh-CN" sz="1400">
                <a:solidFill>
                  <a:schemeClr val="tx1"/>
                </a:solidFill>
                <a:ea typeface="Arial Unicode MS" pitchFamily="34" charset="-128"/>
              </a:rPr>
              <a:t>Other data stores</a:t>
            </a:r>
            <a:endParaRPr lang="zh-CN" altLang="en-US" sz="1400">
              <a:solidFill>
                <a:schemeClr val="tx1"/>
              </a:solidFill>
              <a:ea typeface="Arial Unicode MS" pitchFamily="34" charset="-128"/>
            </a:endParaRPr>
          </a:p>
        </p:txBody>
      </p:sp>
      <p:cxnSp>
        <p:nvCxnSpPr>
          <p:cNvPr id="68" name="Straight Connector 67"/>
          <p:cNvCxnSpPr/>
          <p:nvPr/>
        </p:nvCxnSpPr>
        <p:spPr bwMode="auto">
          <a:xfrm flipH="1" flipV="1">
            <a:off x="3352800" y="2133600"/>
            <a:ext cx="609600" cy="685800"/>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cxnSp>
        <p:nvCxnSpPr>
          <p:cNvPr id="71" name="Straight Connector 70"/>
          <p:cNvCxnSpPr>
            <a:endCxn id="83984" idx="2"/>
          </p:cNvCxnSpPr>
          <p:nvPr/>
        </p:nvCxnSpPr>
        <p:spPr bwMode="auto">
          <a:xfrm flipH="1" flipV="1">
            <a:off x="4224338" y="2222500"/>
            <a:ext cx="80962" cy="596900"/>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cxnSp>
        <p:nvCxnSpPr>
          <p:cNvPr id="74" name="Straight Connector 73"/>
          <p:cNvCxnSpPr/>
          <p:nvPr/>
        </p:nvCxnSpPr>
        <p:spPr bwMode="auto">
          <a:xfrm flipV="1">
            <a:off x="4648200" y="2247900"/>
            <a:ext cx="500063" cy="571500"/>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cxnSp>
        <p:nvCxnSpPr>
          <p:cNvPr id="77" name="Straight Connector 76"/>
          <p:cNvCxnSpPr>
            <a:endCxn id="84003" idx="3"/>
          </p:cNvCxnSpPr>
          <p:nvPr/>
        </p:nvCxnSpPr>
        <p:spPr bwMode="auto">
          <a:xfrm flipH="1" flipV="1">
            <a:off x="2446338" y="2536825"/>
            <a:ext cx="677862" cy="422275"/>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cxnSp>
        <p:nvCxnSpPr>
          <p:cNvPr id="80" name="Straight Connector 79"/>
          <p:cNvCxnSpPr>
            <a:endCxn id="84002" idx="3"/>
          </p:cNvCxnSpPr>
          <p:nvPr/>
        </p:nvCxnSpPr>
        <p:spPr bwMode="auto">
          <a:xfrm flipH="1" flipV="1">
            <a:off x="2444750" y="3235325"/>
            <a:ext cx="679450" cy="41275"/>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cxnSp>
        <p:nvCxnSpPr>
          <p:cNvPr id="83" name="Straight Connector 82"/>
          <p:cNvCxnSpPr>
            <a:stCxn id="83987" idx="1"/>
          </p:cNvCxnSpPr>
          <p:nvPr/>
        </p:nvCxnSpPr>
        <p:spPr bwMode="auto">
          <a:xfrm flipH="1">
            <a:off x="5486400" y="2535238"/>
            <a:ext cx="762000" cy="403225"/>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cxnSp>
        <p:nvCxnSpPr>
          <p:cNvPr id="86" name="Straight Connector 85"/>
          <p:cNvCxnSpPr>
            <a:stCxn id="83972" idx="1"/>
          </p:cNvCxnSpPr>
          <p:nvPr/>
        </p:nvCxnSpPr>
        <p:spPr bwMode="auto">
          <a:xfrm flipH="1">
            <a:off x="5486400" y="3117850"/>
            <a:ext cx="762000" cy="158750"/>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cxnSp>
        <p:nvCxnSpPr>
          <p:cNvPr id="89" name="Straight Connector 88"/>
          <p:cNvCxnSpPr>
            <a:stCxn id="61" idx="2"/>
          </p:cNvCxnSpPr>
          <p:nvPr/>
        </p:nvCxnSpPr>
        <p:spPr bwMode="auto">
          <a:xfrm flipH="1" flipV="1">
            <a:off x="5486400" y="3629025"/>
            <a:ext cx="866775" cy="190500"/>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cxnSp>
        <p:nvCxnSpPr>
          <p:cNvPr id="117" name="Straight Connector 116"/>
          <p:cNvCxnSpPr>
            <a:endCxn id="67" idx="0"/>
          </p:cNvCxnSpPr>
          <p:nvPr/>
        </p:nvCxnSpPr>
        <p:spPr bwMode="auto">
          <a:xfrm>
            <a:off x="4305300" y="3733800"/>
            <a:ext cx="0" cy="457200"/>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sp>
        <p:nvSpPr>
          <p:cNvPr id="133" name="TextBox 132"/>
          <p:cNvSpPr txBox="1"/>
          <p:nvPr/>
        </p:nvSpPr>
        <p:spPr>
          <a:xfrm rot="16200000">
            <a:off x="-637013" y="2439616"/>
            <a:ext cx="2819401" cy="378565"/>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hangingPunct="0">
              <a:lnSpc>
                <a:spcPct val="93000"/>
              </a:lnSpc>
              <a:buClr>
                <a:srgbClr val="000000"/>
              </a:buClr>
              <a:buSzPct val="100000"/>
              <a:buFont typeface="Times New Roman" pitchFamily="18" charset="0"/>
              <a:buNone/>
              <a:defRPr/>
            </a:pPr>
            <a:r>
              <a:rPr lang="en-US" altLang="zh-CN"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a typeface="Arial Unicode MS" pitchFamily="34" charset="-122"/>
                <a:cs typeface="Arial Unicode MS" pitchFamily="34" charset="-122"/>
              </a:rPr>
              <a:t>Components</a:t>
            </a:r>
            <a:endParaRPr lang="zh-CN" altLang="en-US"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a typeface="Arial Unicode MS" pitchFamily="34" charset="-122"/>
              <a:cs typeface="Arial Unicode MS" pitchFamily="34" charset="-122"/>
            </a:endParaRPr>
          </a:p>
        </p:txBody>
      </p:sp>
      <p:grpSp>
        <p:nvGrpSpPr>
          <p:cNvPr id="3" name="Group 234"/>
          <p:cNvGrpSpPr>
            <a:grpSpLocks/>
          </p:cNvGrpSpPr>
          <p:nvPr/>
        </p:nvGrpSpPr>
        <p:grpSpPr bwMode="auto">
          <a:xfrm>
            <a:off x="584200" y="4038600"/>
            <a:ext cx="7416800" cy="2286000"/>
            <a:chOff x="584200" y="4038600"/>
            <a:chExt cx="7416800" cy="2286000"/>
          </a:xfrm>
        </p:grpSpPr>
        <p:sp>
          <p:nvSpPr>
            <p:cNvPr id="227" name="Oval 26"/>
            <p:cNvSpPr>
              <a:spLocks noChangeArrowheads="1"/>
            </p:cNvSpPr>
            <p:nvPr/>
          </p:nvSpPr>
          <p:spPr bwMode="auto">
            <a:xfrm>
              <a:off x="1066800" y="5791200"/>
              <a:ext cx="1524000" cy="4572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400" dirty="0">
                  <a:solidFill>
                    <a:srgbClr val="000000"/>
                  </a:solidFill>
                </a:rPr>
                <a:t>End User</a:t>
              </a:r>
            </a:p>
          </p:txBody>
        </p:sp>
        <p:sp>
          <p:nvSpPr>
            <p:cNvPr id="83995" name="Oval 26"/>
            <p:cNvSpPr>
              <a:spLocks noChangeArrowheads="1"/>
            </p:cNvSpPr>
            <p:nvPr/>
          </p:nvSpPr>
          <p:spPr bwMode="auto">
            <a:xfrm>
              <a:off x="1066800" y="5257800"/>
              <a:ext cx="1524000" cy="4572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400" dirty="0">
                  <a:solidFill>
                    <a:srgbClr val="000000"/>
                  </a:solidFill>
                </a:rPr>
                <a:t>Mobile</a:t>
              </a:r>
            </a:p>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400" dirty="0">
                  <a:solidFill>
                    <a:srgbClr val="000000"/>
                  </a:solidFill>
                </a:rPr>
                <a:t>Merchants</a:t>
              </a:r>
            </a:p>
          </p:txBody>
        </p:sp>
        <p:sp>
          <p:nvSpPr>
            <p:cNvPr id="83999" name="Oval 30"/>
            <p:cNvSpPr>
              <a:spLocks noChangeArrowheads="1"/>
            </p:cNvSpPr>
            <p:nvPr/>
          </p:nvSpPr>
          <p:spPr bwMode="auto">
            <a:xfrm>
              <a:off x="1071563" y="4745038"/>
              <a:ext cx="1519237" cy="43656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400" dirty="0">
                  <a:solidFill>
                    <a:srgbClr val="000000"/>
                  </a:solidFill>
                </a:rPr>
                <a:t>Mobile</a:t>
              </a:r>
            </a:p>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400" dirty="0">
                  <a:solidFill>
                    <a:srgbClr val="000000"/>
                  </a:solidFill>
                </a:rPr>
                <a:t>Advertisers</a:t>
              </a:r>
            </a:p>
          </p:txBody>
        </p:sp>
        <p:sp>
          <p:nvSpPr>
            <p:cNvPr id="84000" name="Oval 31"/>
            <p:cNvSpPr>
              <a:spLocks noChangeArrowheads="1"/>
            </p:cNvSpPr>
            <p:nvPr/>
          </p:nvSpPr>
          <p:spPr bwMode="auto">
            <a:xfrm>
              <a:off x="1066800" y="4229100"/>
              <a:ext cx="1524000" cy="4572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400" dirty="0">
                  <a:solidFill>
                    <a:srgbClr val="000000"/>
                  </a:solidFill>
                </a:rPr>
                <a:t>App</a:t>
              </a:r>
            </a:p>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400" dirty="0">
                  <a:solidFill>
                    <a:srgbClr val="000000"/>
                  </a:solidFill>
                </a:rPr>
                <a:t>Developers</a:t>
              </a:r>
            </a:p>
          </p:txBody>
        </p:sp>
        <p:cxnSp>
          <p:nvCxnSpPr>
            <p:cNvPr id="93" name="Straight Connector 92"/>
            <p:cNvCxnSpPr>
              <a:stCxn id="67" idx="2"/>
              <a:endCxn id="84000" idx="6"/>
            </p:cNvCxnSpPr>
            <p:nvPr/>
          </p:nvCxnSpPr>
          <p:spPr bwMode="auto">
            <a:xfrm flipH="1">
              <a:off x="2590800" y="4457700"/>
              <a:ext cx="952500" cy="0"/>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cxnSp>
          <p:nvCxnSpPr>
            <p:cNvPr id="94" name="Straight Connector 93"/>
            <p:cNvCxnSpPr>
              <a:stCxn id="67" idx="2"/>
              <a:endCxn id="83999" idx="6"/>
            </p:cNvCxnSpPr>
            <p:nvPr/>
          </p:nvCxnSpPr>
          <p:spPr bwMode="auto">
            <a:xfrm flipH="1">
              <a:off x="2590800" y="4457700"/>
              <a:ext cx="952500" cy="504825"/>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cxnSp>
          <p:nvCxnSpPr>
            <p:cNvPr id="97" name="Straight Connector 96"/>
            <p:cNvCxnSpPr>
              <a:stCxn id="67" idx="2"/>
              <a:endCxn id="83995" idx="6"/>
            </p:cNvCxnSpPr>
            <p:nvPr/>
          </p:nvCxnSpPr>
          <p:spPr bwMode="auto">
            <a:xfrm flipH="1">
              <a:off x="2590800" y="4457700"/>
              <a:ext cx="952500" cy="1028700"/>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cxnSp>
          <p:nvCxnSpPr>
            <p:cNvPr id="100" name="Straight Connector 99"/>
            <p:cNvCxnSpPr>
              <a:stCxn id="67" idx="4"/>
              <a:endCxn id="69" idx="0"/>
            </p:cNvCxnSpPr>
            <p:nvPr/>
          </p:nvCxnSpPr>
          <p:spPr bwMode="auto">
            <a:xfrm>
              <a:off x="4305300" y="4724400"/>
              <a:ext cx="0" cy="990600"/>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cxnSp>
          <p:nvCxnSpPr>
            <p:cNvPr id="104" name="Straight Connector 103"/>
            <p:cNvCxnSpPr>
              <a:stCxn id="67" idx="6"/>
              <a:endCxn id="70" idx="2"/>
            </p:cNvCxnSpPr>
            <p:nvPr/>
          </p:nvCxnSpPr>
          <p:spPr bwMode="auto">
            <a:xfrm>
              <a:off x="5067300" y="4457700"/>
              <a:ext cx="800100" cy="0"/>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cxnSp>
          <p:nvCxnSpPr>
            <p:cNvPr id="109" name="Straight Connector 108"/>
            <p:cNvCxnSpPr>
              <a:stCxn id="69" idx="0"/>
              <a:endCxn id="70" idx="2"/>
            </p:cNvCxnSpPr>
            <p:nvPr/>
          </p:nvCxnSpPr>
          <p:spPr bwMode="auto">
            <a:xfrm flipV="1">
              <a:off x="4305300" y="4457700"/>
              <a:ext cx="1562100" cy="1257300"/>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sp>
          <p:nvSpPr>
            <p:cNvPr id="134" name="TextBox 133"/>
            <p:cNvSpPr txBox="1"/>
            <p:nvPr/>
          </p:nvSpPr>
          <p:spPr bwMode="auto">
            <a:xfrm rot="16200000">
              <a:off x="-369536" y="4992336"/>
              <a:ext cx="2286000" cy="378527"/>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hangingPunct="0">
                <a:lnSpc>
                  <a:spcPct val="93000"/>
                </a:lnSpc>
                <a:buClr>
                  <a:srgbClr val="000000"/>
                </a:buClr>
                <a:buSzPct val="100000"/>
                <a:buFont typeface="Times New Roman" pitchFamily="18" charset="0"/>
                <a:buNone/>
                <a:defRPr/>
              </a:pPr>
              <a:r>
                <a:rPr lang="en-US" altLang="zh-CN"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a typeface="Arial Unicode MS" pitchFamily="34" charset="-122"/>
                  <a:cs typeface="Arial Unicode MS" pitchFamily="34" charset="-122"/>
                </a:rPr>
                <a:t>Participants</a:t>
              </a:r>
              <a:endParaRPr lang="zh-CN" altLang="en-US"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a typeface="Arial Unicode MS" pitchFamily="34" charset="-122"/>
                <a:cs typeface="Arial Unicode MS" pitchFamily="34" charset="-122"/>
              </a:endParaRPr>
            </a:p>
          </p:txBody>
        </p:sp>
        <p:cxnSp>
          <p:nvCxnSpPr>
            <p:cNvPr id="56" name="Straight Connector 55"/>
            <p:cNvCxnSpPr>
              <a:stCxn id="95" idx="2"/>
              <a:endCxn id="67" idx="4"/>
            </p:cNvCxnSpPr>
            <p:nvPr/>
          </p:nvCxnSpPr>
          <p:spPr bwMode="auto">
            <a:xfrm flipH="1" flipV="1">
              <a:off x="4305300" y="4724400"/>
              <a:ext cx="1790700" cy="723900"/>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cxnSp>
          <p:nvCxnSpPr>
            <p:cNvPr id="63" name="Straight Connector 62"/>
            <p:cNvCxnSpPr>
              <a:stCxn id="95" idx="0"/>
              <a:endCxn id="70" idx="4"/>
            </p:cNvCxnSpPr>
            <p:nvPr/>
          </p:nvCxnSpPr>
          <p:spPr bwMode="auto">
            <a:xfrm flipV="1">
              <a:off x="6934200" y="4724400"/>
              <a:ext cx="0" cy="533400"/>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sp>
          <p:nvSpPr>
            <p:cNvPr id="67" name="Oval 31"/>
            <p:cNvSpPr>
              <a:spLocks noChangeArrowheads="1"/>
            </p:cNvSpPr>
            <p:nvPr/>
          </p:nvSpPr>
          <p:spPr bwMode="auto">
            <a:xfrm>
              <a:off x="3543300" y="4191000"/>
              <a:ext cx="1524000" cy="533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400" dirty="0">
                  <a:solidFill>
                    <a:srgbClr val="000000"/>
                  </a:solidFill>
                </a:rPr>
                <a:t>Operators</a:t>
              </a:r>
            </a:p>
          </p:txBody>
        </p:sp>
        <p:sp>
          <p:nvSpPr>
            <p:cNvPr id="69" name="Oval 31"/>
            <p:cNvSpPr>
              <a:spLocks noChangeArrowheads="1"/>
            </p:cNvSpPr>
            <p:nvPr/>
          </p:nvSpPr>
          <p:spPr bwMode="auto">
            <a:xfrm>
              <a:off x="3543300" y="5715000"/>
              <a:ext cx="1524000" cy="533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400" dirty="0">
                  <a:solidFill>
                    <a:srgbClr val="000000"/>
                  </a:solidFill>
                </a:rPr>
                <a:t>Mobile Vendors</a:t>
              </a:r>
            </a:p>
          </p:txBody>
        </p:sp>
        <p:sp>
          <p:nvSpPr>
            <p:cNvPr id="70" name="Oval 31"/>
            <p:cNvSpPr>
              <a:spLocks noChangeArrowheads="1"/>
            </p:cNvSpPr>
            <p:nvPr/>
          </p:nvSpPr>
          <p:spPr bwMode="auto">
            <a:xfrm>
              <a:off x="5867400" y="4191000"/>
              <a:ext cx="2133600" cy="533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400" dirty="0">
                  <a:solidFill>
                    <a:srgbClr val="000000"/>
                  </a:solidFill>
                </a:rPr>
                <a:t>SPUG / Industry Forums</a:t>
              </a:r>
            </a:p>
          </p:txBody>
        </p:sp>
        <p:sp>
          <p:nvSpPr>
            <p:cNvPr id="95" name="Oval 31"/>
            <p:cNvSpPr>
              <a:spLocks noChangeArrowheads="1"/>
            </p:cNvSpPr>
            <p:nvPr/>
          </p:nvSpPr>
          <p:spPr bwMode="auto">
            <a:xfrm>
              <a:off x="6096000" y="5257800"/>
              <a:ext cx="1676400" cy="3810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400" dirty="0">
                  <a:solidFill>
                    <a:srgbClr val="000000"/>
                  </a:solidFill>
                </a:rPr>
                <a:t>Developers</a:t>
              </a:r>
            </a:p>
          </p:txBody>
        </p:sp>
        <p:sp>
          <p:nvSpPr>
            <p:cNvPr id="96" name="Oval 31"/>
            <p:cNvSpPr>
              <a:spLocks noChangeArrowheads="1"/>
            </p:cNvSpPr>
            <p:nvPr/>
          </p:nvSpPr>
          <p:spPr bwMode="auto">
            <a:xfrm>
              <a:off x="6096000" y="5562600"/>
              <a:ext cx="1676400" cy="3810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400" dirty="0">
                  <a:solidFill>
                    <a:srgbClr val="000000"/>
                  </a:solidFill>
                </a:rPr>
                <a:t>Universities</a:t>
              </a:r>
            </a:p>
          </p:txBody>
        </p:sp>
        <p:sp>
          <p:nvSpPr>
            <p:cNvPr id="98" name="Oval 31"/>
            <p:cNvSpPr>
              <a:spLocks noChangeArrowheads="1"/>
            </p:cNvSpPr>
            <p:nvPr/>
          </p:nvSpPr>
          <p:spPr bwMode="auto">
            <a:xfrm>
              <a:off x="6096000" y="5867400"/>
              <a:ext cx="1676400" cy="3810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90000" tIns="45000" rIns="90000" bIns="45000" anchor="ctr" anchorCtr="1"/>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1400" dirty="0">
                  <a:solidFill>
                    <a:srgbClr val="000000"/>
                  </a:solidFill>
                </a:rPr>
                <a:t>Government</a:t>
              </a:r>
            </a:p>
          </p:txBody>
        </p:sp>
        <p:cxnSp>
          <p:nvCxnSpPr>
            <p:cNvPr id="228" name="Straight Connector 227"/>
            <p:cNvCxnSpPr>
              <a:stCxn id="67" idx="2"/>
              <a:endCxn id="227" idx="6"/>
            </p:cNvCxnSpPr>
            <p:nvPr/>
          </p:nvCxnSpPr>
          <p:spPr bwMode="auto">
            <a:xfrm flipH="1">
              <a:off x="2590800" y="4457700"/>
              <a:ext cx="952500" cy="1562100"/>
            </a:xfrm>
            <a:prstGeom prst="line">
              <a:avLst/>
            </a:prstGeom>
            <a:solidFill>
              <a:srgbClr val="00B8FF"/>
            </a:solidFill>
            <a:ln w="9525" cap="flat" cmpd="sng" algn="ctr">
              <a:solidFill>
                <a:schemeClr val="bg1">
                  <a:lumMod val="50000"/>
                </a:schemeClr>
              </a:solidFill>
              <a:prstDash val="solid"/>
              <a:round/>
              <a:headEnd type="triangle" w="med" len="med"/>
              <a:tailEnd type="triangle" w="med" len="med"/>
            </a:ln>
            <a:effectLst/>
          </p:spPr>
        </p:cxnSp>
      </p:grpSp>
      <p:sp>
        <p:nvSpPr>
          <p:cNvPr id="246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78FB5138-816C-4548-9612-5FBF76346B99}" type="slidenum">
              <a:rPr lang="en-US" altLang="zh-CN" smtClean="0"/>
              <a:pPr/>
              <a:t>11</a:t>
            </a:fld>
            <a:endParaRPr lang="en-US" altLang="zh-CN" smtClean="0"/>
          </a:p>
        </p:txBody>
      </p:sp>
    </p:spTree>
    <p:extLst>
      <p:ext uri="{BB962C8B-B14F-4D97-AF65-F5344CB8AC3E}">
        <p14:creationId xmlns:p14="http://schemas.microsoft.com/office/powerpoint/2010/main" val="144200199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p:cNvPicPr>
            <a:picLocks noChangeAspect="1" noChangeArrowheads="1"/>
          </p:cNvPicPr>
          <p:nvPr/>
        </p:nvPicPr>
        <p:blipFill>
          <a:blip r:embed="rId2" cstate="print"/>
          <a:stretch>
            <a:fillRect/>
          </a:stretch>
        </p:blipFill>
        <p:spPr bwMode="auto">
          <a:xfrm>
            <a:off x="-2286000" y="-228600"/>
            <a:ext cx="14230350" cy="6858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7" name="Picture 11"/>
          <p:cNvPicPr>
            <a:picLocks noChangeAspect="1" noChangeArrowheads="1"/>
          </p:cNvPicPr>
          <p:nvPr/>
        </p:nvPicPr>
        <p:blipFill>
          <a:blip r:embed="rId3" cstate="print"/>
          <a:stretch>
            <a:fillRect/>
          </a:stretch>
        </p:blipFill>
        <p:spPr bwMode="auto">
          <a:xfrm>
            <a:off x="5486400" y="4441825"/>
            <a:ext cx="587375" cy="587375"/>
          </a:xfrm>
          <a:prstGeom prst="rect">
            <a:avLst/>
          </a:prstGeom>
          <a:ln>
            <a:noFill/>
          </a:ln>
          <a:effectLst>
            <a:outerShdw blurRad="190500" algn="tl" rotWithShape="0">
              <a:srgbClr val="000000">
                <a:alpha val="70000"/>
              </a:srgbClr>
            </a:outerShdw>
          </a:effectLst>
        </p:spPr>
      </p:pic>
      <p:pic>
        <p:nvPicPr>
          <p:cNvPr id="28" name="Picture 13"/>
          <p:cNvPicPr>
            <a:picLocks noChangeAspect="1" noChangeArrowheads="1"/>
          </p:cNvPicPr>
          <p:nvPr/>
        </p:nvPicPr>
        <p:blipFill>
          <a:blip r:embed="rId4" cstate="print"/>
          <a:srcRect/>
          <a:stretch>
            <a:fillRect/>
          </a:stretch>
        </p:blipFill>
        <p:spPr bwMode="auto">
          <a:xfrm>
            <a:off x="5638800" y="3962400"/>
            <a:ext cx="762000" cy="317500"/>
          </a:xfrm>
          <a:prstGeom prst="rect">
            <a:avLst/>
          </a:prstGeom>
          <a:ln>
            <a:noFill/>
          </a:ln>
          <a:effectLst>
            <a:outerShdw blurRad="190500" algn="tl" rotWithShape="0">
              <a:srgbClr val="000000">
                <a:alpha val="70000"/>
              </a:srgbClr>
            </a:outerShdw>
          </a:effectLst>
        </p:spPr>
      </p:pic>
      <p:pic>
        <p:nvPicPr>
          <p:cNvPr id="25605"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5257800"/>
            <a:ext cx="7350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a:spLocks/>
          </p:cNvSpPr>
          <p:nvPr/>
        </p:nvSpPr>
        <p:spPr bwMode="auto">
          <a:xfrm>
            <a:off x="3673475" y="1247775"/>
            <a:ext cx="1308100" cy="3998913"/>
          </a:xfrm>
          <a:custGeom>
            <a:avLst/>
            <a:gdLst>
              <a:gd name="T0" fmla="*/ 1303226 w 1309077"/>
              <a:gd name="T1" fmla="*/ 4005641 h 3997569"/>
              <a:gd name="T2" fmla="*/ 667174 w 1309077"/>
              <a:gd name="T3" fmla="*/ 3330206 h 3997569"/>
              <a:gd name="T4" fmla="*/ 241194 w 1309077"/>
              <a:gd name="T5" fmla="*/ 2748743 h 3997569"/>
              <a:gd name="T6" fmla="*/ 287877 w 1309077"/>
              <a:gd name="T7" fmla="*/ 1444853 h 3997569"/>
              <a:gd name="T8" fmla="*/ 171170 w 1309077"/>
              <a:gd name="T9" fmla="*/ 927995 h 3997569"/>
              <a:gd name="T10" fmla="*/ 19448 w 1309077"/>
              <a:gd name="T11" fmla="*/ 610831 h 3997569"/>
              <a:gd name="T12" fmla="*/ 54461 w 1309077"/>
              <a:gd name="T13" fmla="*/ 0 h 3997569"/>
              <a:gd name="T14" fmla="*/ 0 60000 65536"/>
              <a:gd name="T15" fmla="*/ 0 60000 65536"/>
              <a:gd name="T16" fmla="*/ 0 60000 65536"/>
              <a:gd name="T17" fmla="*/ 0 60000 65536"/>
              <a:gd name="T18" fmla="*/ 0 60000 65536"/>
              <a:gd name="T19" fmla="*/ 0 60000 65536"/>
              <a:gd name="T20" fmla="*/ 0 60000 65536"/>
              <a:gd name="T21" fmla="*/ 0 w 1309077"/>
              <a:gd name="T22" fmla="*/ 0 h 3997569"/>
              <a:gd name="T23" fmla="*/ 1309077 w 1309077"/>
              <a:gd name="T24" fmla="*/ 3997569 h 39975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9077" h="3997569">
                <a:moveTo>
                  <a:pt x="1309077" y="3997569"/>
                </a:moveTo>
                <a:cubicBezTo>
                  <a:pt x="999392" y="3785576"/>
                  <a:pt x="847969" y="3532553"/>
                  <a:pt x="670169" y="3323492"/>
                </a:cubicBezTo>
                <a:cubicBezTo>
                  <a:pt x="492369" y="3114431"/>
                  <a:pt x="305777" y="3056792"/>
                  <a:pt x="242277" y="2743200"/>
                </a:cubicBezTo>
                <a:cubicBezTo>
                  <a:pt x="178777" y="2429608"/>
                  <a:pt x="300892" y="1744784"/>
                  <a:pt x="289169" y="1441938"/>
                </a:cubicBezTo>
                <a:cubicBezTo>
                  <a:pt x="277446" y="1139092"/>
                  <a:pt x="216876" y="1064846"/>
                  <a:pt x="171938" y="926123"/>
                </a:cubicBezTo>
                <a:cubicBezTo>
                  <a:pt x="127000" y="787400"/>
                  <a:pt x="39076" y="763954"/>
                  <a:pt x="19538" y="609600"/>
                </a:cubicBezTo>
                <a:cubicBezTo>
                  <a:pt x="0" y="455246"/>
                  <a:pt x="54707" y="99646"/>
                  <a:pt x="54707"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5"/>
          <p:cNvGrpSpPr>
            <a:grpSpLocks/>
          </p:cNvGrpSpPr>
          <p:nvPr/>
        </p:nvGrpSpPr>
        <p:grpSpPr bwMode="auto">
          <a:xfrm>
            <a:off x="152400" y="1295400"/>
            <a:ext cx="3352800" cy="3124200"/>
            <a:chOff x="152400" y="1524000"/>
            <a:chExt cx="3352800" cy="3124200"/>
          </a:xfrm>
        </p:grpSpPr>
        <p:sp>
          <p:nvSpPr>
            <p:cNvPr id="11" name="Rectangular Callout 10"/>
            <p:cNvSpPr/>
            <p:nvPr/>
          </p:nvSpPr>
          <p:spPr bwMode="auto">
            <a:xfrm>
              <a:off x="152400" y="1524000"/>
              <a:ext cx="3352800" cy="3124200"/>
            </a:xfrm>
            <a:prstGeom prst="wedgeRectCallout">
              <a:avLst>
                <a:gd name="adj1" fmla="val 63963"/>
                <a:gd name="adj2" fmla="val 40501"/>
              </a:avLst>
            </a:prstGeom>
            <a:solidFill>
              <a:schemeClr val="bg1"/>
            </a:solidFill>
            <a:ln w="9525" cap="flat" cmpd="sng" algn="ctr">
              <a:solidFill>
                <a:schemeClr val="accent6">
                  <a:lumMod val="60000"/>
                  <a:lumOff val="40000"/>
                </a:schemeClr>
              </a:solid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pPr hangingPunct="0">
                <a:lnSpc>
                  <a:spcPct val="93000"/>
                </a:lnSpc>
                <a:buClr>
                  <a:srgbClr val="000000"/>
                </a:buClr>
                <a:buSzPct val="100000"/>
                <a:buFont typeface="Times New Roman" pitchFamily="18" charset="0"/>
                <a:buNone/>
                <a:defRPr/>
              </a:pPr>
              <a:endParaRPr lang="zh-CN" altLang="en-US"/>
            </a:p>
          </p:txBody>
        </p:sp>
        <p:pic>
          <p:nvPicPr>
            <p:cNvPr id="4" name="Picture 2"/>
            <p:cNvPicPr>
              <a:picLocks noChangeAspect="1" noChangeArrowheads="1"/>
            </p:cNvPicPr>
            <p:nvPr/>
          </p:nvPicPr>
          <p:blipFill>
            <a:blip r:embed="rId6" cstate="print"/>
            <a:srcRect/>
            <a:stretch>
              <a:fillRect/>
            </a:stretch>
          </p:blipFill>
          <p:spPr bwMode="auto">
            <a:xfrm>
              <a:off x="228600" y="1600200"/>
              <a:ext cx="3197225" cy="301783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3" name="Group 17"/>
          <p:cNvGrpSpPr/>
          <p:nvPr/>
        </p:nvGrpSpPr>
        <p:grpSpPr>
          <a:xfrm>
            <a:off x="6778871" y="3733800"/>
            <a:ext cx="1768985" cy="1223962"/>
            <a:chOff x="5638800" y="3962400"/>
            <a:chExt cx="1839744" cy="1223962"/>
          </a:xfrm>
          <a:effectLst>
            <a:outerShdw blurRad="76200" dir="18900000" sy="23000" kx="-1200000" algn="bl" rotWithShape="0">
              <a:prstClr val="black">
                <a:alpha val="20000"/>
              </a:prstClr>
            </a:outerShdw>
          </a:effectLst>
        </p:grpSpPr>
        <p:sp>
          <p:nvSpPr>
            <p:cNvPr id="17" name="Rectangular Callout 16"/>
            <p:cNvSpPr/>
            <p:nvPr/>
          </p:nvSpPr>
          <p:spPr bwMode="auto">
            <a:xfrm>
              <a:off x="5641846" y="3962400"/>
              <a:ext cx="1822704" cy="1219200"/>
            </a:xfrm>
            <a:prstGeom prst="wedgeRectCallout">
              <a:avLst>
                <a:gd name="adj1" fmla="val -142099"/>
                <a:gd name="adj2" fmla="val 92580"/>
              </a:avLst>
            </a:prstGeom>
            <a:solidFill>
              <a:schemeClr val="bg1"/>
            </a:solidFill>
            <a:ln w="9525" cap="flat" cmpd="sng" algn="ctr">
              <a:solidFill>
                <a:srgbClr val="0070C0"/>
              </a:solidFill>
              <a:prstDash val="solid"/>
              <a:round/>
              <a:headEnd type="none" w="med" len="med"/>
              <a:tailEnd type="none" w="med" len="med"/>
            </a:ln>
            <a:effectLst/>
          </p:spPr>
          <p:txBody>
            <a:bodyPr/>
            <a:lstStyle/>
            <a:p>
              <a:pPr hangingPunct="0">
                <a:lnSpc>
                  <a:spcPct val="93000"/>
                </a:lnSpc>
                <a:buClr>
                  <a:srgbClr val="000000"/>
                </a:buClr>
                <a:buSzPct val="100000"/>
                <a:buFont typeface="Times New Roman" pitchFamily="16" charset="0"/>
                <a:buNone/>
                <a:defRPr/>
              </a:pPr>
              <a:endParaRPr lang="zh-CN" altLang="en-US">
                <a:latin typeface="Arial" charset="0"/>
                <a:ea typeface="Arial Unicode MS" pitchFamily="34" charset="-122"/>
                <a:cs typeface="Arial Unicode MS" charset="0"/>
              </a:endParaRPr>
            </a:p>
          </p:txBody>
        </p:sp>
        <p:grpSp>
          <p:nvGrpSpPr>
            <p:cNvPr id="5" name="Group 4"/>
            <p:cNvGrpSpPr>
              <a:grpSpLocks/>
            </p:cNvGrpSpPr>
            <p:nvPr/>
          </p:nvGrpSpPr>
          <p:grpSpPr bwMode="auto">
            <a:xfrm>
              <a:off x="5638800" y="3962400"/>
              <a:ext cx="1839744" cy="1223962"/>
              <a:chOff x="2723" y="2921"/>
              <a:chExt cx="1452" cy="966"/>
            </a:xfrm>
          </p:grpSpPr>
          <p:pic>
            <p:nvPicPr>
              <p:cNvPr id="13" name="Picture 5"/>
              <p:cNvPicPr>
                <a:picLocks noChangeAspect="1" noChangeArrowheads="1"/>
              </p:cNvPicPr>
              <p:nvPr/>
            </p:nvPicPr>
            <p:blipFill>
              <a:blip r:embed="rId7" cstate="print"/>
              <a:srcRect/>
              <a:stretch>
                <a:fillRect/>
              </a:stretch>
            </p:blipFill>
            <p:spPr bwMode="auto">
              <a:xfrm>
                <a:off x="2723" y="2921"/>
                <a:ext cx="1452" cy="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6"/>
              <p:cNvPicPr>
                <a:picLocks noChangeAspect="1" noChangeArrowheads="1"/>
              </p:cNvPicPr>
              <p:nvPr/>
            </p:nvPicPr>
            <p:blipFill>
              <a:blip r:embed="rId8" cstate="print"/>
              <a:srcRect/>
              <a:stretch>
                <a:fillRect/>
              </a:stretch>
            </p:blipFill>
            <p:spPr bwMode="auto">
              <a:xfrm>
                <a:off x="3683" y="2924"/>
                <a:ext cx="492" cy="240"/>
              </a:xfrm>
              <a:prstGeom prst="rect">
                <a:avLst/>
              </a:prstGeom>
              <a:noFill/>
              <a:ln w="9525">
                <a:noFill/>
                <a:round/>
                <a:headEnd/>
                <a:tailEnd/>
              </a:ln>
            </p:spPr>
          </p:pic>
        </p:grpSp>
      </p:grpSp>
      <p:grpSp>
        <p:nvGrpSpPr>
          <p:cNvPr id="6" name="Group 23"/>
          <p:cNvGrpSpPr>
            <a:grpSpLocks/>
          </p:cNvGrpSpPr>
          <p:nvPr/>
        </p:nvGrpSpPr>
        <p:grpSpPr bwMode="auto">
          <a:xfrm>
            <a:off x="6477000" y="1209675"/>
            <a:ext cx="2514600" cy="4962525"/>
            <a:chOff x="5334000" y="1437772"/>
            <a:chExt cx="2514600" cy="4963028"/>
          </a:xfrm>
        </p:grpSpPr>
        <p:pic>
          <p:nvPicPr>
            <p:cNvPr id="25616" name="Picture 10" descr="http://www.linkphone.cn/uploadfile/2011/0407/20110407032827234.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1437772"/>
              <a:ext cx="2514600" cy="496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7" name="Rectangle 20"/>
            <p:cNvSpPr>
              <a:spLocks noChangeArrowheads="1"/>
            </p:cNvSpPr>
            <p:nvPr/>
          </p:nvSpPr>
          <p:spPr bwMode="auto">
            <a:xfrm>
              <a:off x="5555192" y="2482850"/>
              <a:ext cx="2083858" cy="29924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hangingPunct="0">
                <a:lnSpc>
                  <a:spcPct val="93000"/>
                </a:lnSpc>
                <a:buClr>
                  <a:srgbClr val="000000"/>
                </a:buClr>
                <a:buSzPct val="100000"/>
                <a:buFont typeface="Times New Roman" pitchFamily="18" charset="0"/>
                <a:buNone/>
              </a:pPr>
              <a:endParaRPr lang="zh-CN" altLang="en-US"/>
            </a:p>
          </p:txBody>
        </p:sp>
      </p:grpSp>
      <p:sp>
        <p:nvSpPr>
          <p:cNvPr id="25" name="Rounded Rectangle 24"/>
          <p:cNvSpPr/>
          <p:nvPr/>
        </p:nvSpPr>
        <p:spPr bwMode="auto">
          <a:xfrm>
            <a:off x="6781800" y="4800600"/>
            <a:ext cx="838200" cy="381000"/>
          </a:xfrm>
          <a:prstGeom prst="roundRect">
            <a:avLst/>
          </a:prstGeom>
          <a:gradFill>
            <a:gsLst>
              <a:gs pos="0">
                <a:schemeClr val="accent1">
                  <a:lumMod val="60000"/>
                  <a:lumOff val="40000"/>
                </a:schemeClr>
              </a:gs>
              <a:gs pos="80000">
                <a:schemeClr val="accent1">
                  <a:shade val="93000"/>
                  <a:satMod val="130000"/>
                </a:schemeClr>
              </a:gs>
              <a:gs pos="100000">
                <a:schemeClr val="accent1">
                  <a:lumMod val="40000"/>
                  <a:lumOff val="60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hangingPunct="0">
              <a:lnSpc>
                <a:spcPct val="93000"/>
              </a:lnSpc>
              <a:buClr>
                <a:srgbClr val="000000"/>
              </a:buClr>
              <a:buSzPct val="100000"/>
              <a:buFont typeface="Times New Roman" pitchFamily="18" charset="0"/>
              <a:buNone/>
              <a:defRPr/>
            </a:pPr>
            <a:r>
              <a:rPr lang="en-US" altLang="zh-CN" sz="1400">
                <a:solidFill>
                  <a:schemeClr val="bg1"/>
                </a:solidFill>
                <a:ea typeface="Arial Unicode MS" pitchFamily="34" charset="-128"/>
              </a:rPr>
              <a:t>Accept</a:t>
            </a:r>
            <a:endParaRPr lang="zh-CN" altLang="en-US" sz="1400">
              <a:solidFill>
                <a:schemeClr val="bg1"/>
              </a:solidFill>
              <a:ea typeface="Arial Unicode MS" pitchFamily="34" charset="-128"/>
            </a:endParaRPr>
          </a:p>
        </p:txBody>
      </p:sp>
      <p:sp>
        <p:nvSpPr>
          <p:cNvPr id="26" name="Rounded Rectangle 25"/>
          <p:cNvSpPr/>
          <p:nvPr/>
        </p:nvSpPr>
        <p:spPr bwMode="auto">
          <a:xfrm>
            <a:off x="7848600" y="4800600"/>
            <a:ext cx="838200" cy="381000"/>
          </a:xfrm>
          <a:prstGeom prst="roundRect">
            <a:avLst/>
          </a:prstGeom>
          <a:gradFill>
            <a:gsLst>
              <a:gs pos="0">
                <a:schemeClr val="bg2">
                  <a:lumMod val="40000"/>
                  <a:lumOff val="60000"/>
                </a:schemeClr>
              </a:gs>
              <a:gs pos="50000">
                <a:schemeClr val="bg2">
                  <a:lumMod val="60000"/>
                  <a:lumOff val="40000"/>
                </a:schemeClr>
              </a:gs>
              <a:gs pos="100000">
                <a:schemeClr val="bg2">
                  <a:lumMod val="20000"/>
                  <a:lumOff val="80000"/>
                </a:schemeClr>
              </a:gs>
            </a:gsLst>
            <a:lin ang="5400000" scaled="0"/>
          </a:gradFill>
          <a:ln>
            <a:solidFill>
              <a:schemeClr val="accent3">
                <a:lumMod val="6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hangingPunct="0">
              <a:lnSpc>
                <a:spcPct val="93000"/>
              </a:lnSpc>
              <a:buClr>
                <a:srgbClr val="000000"/>
              </a:buClr>
              <a:buSzPct val="100000"/>
              <a:buFont typeface="Times New Roman" pitchFamily="18" charset="0"/>
              <a:buNone/>
              <a:defRPr/>
            </a:pPr>
            <a:r>
              <a:rPr lang="en-US" altLang="zh-CN" sz="1400">
                <a:solidFill>
                  <a:schemeClr val="bg1"/>
                </a:solidFill>
                <a:ea typeface="Arial Unicode MS" pitchFamily="34" charset="-128"/>
              </a:rPr>
              <a:t>Decline</a:t>
            </a:r>
            <a:endParaRPr lang="zh-CN" altLang="en-US" sz="1400">
              <a:solidFill>
                <a:schemeClr val="bg1"/>
              </a:solidFill>
              <a:ea typeface="Arial Unicode MS" pitchFamily="34" charset="-128"/>
            </a:endParaRPr>
          </a:p>
        </p:txBody>
      </p:sp>
      <p:sp>
        <p:nvSpPr>
          <p:cNvPr id="65549" name="Rectangle 1"/>
          <p:cNvSpPr>
            <a:spLocks noChangeArrowheads="1"/>
          </p:cNvSpPr>
          <p:nvPr/>
        </p:nvSpPr>
        <p:spPr bwMode="auto">
          <a:xfrm>
            <a:off x="457200" y="304800"/>
            <a:ext cx="8229600" cy="914400"/>
          </a:xfrm>
          <a:prstGeom prst="rect">
            <a:avLst/>
          </a:prstGeom>
          <a:noFill/>
          <a:ln w="9525">
            <a:noFill/>
            <a:round/>
            <a:headEnd/>
            <a:tailEnd/>
          </a:ln>
        </p:spPr>
        <p:txBody>
          <a:bodyPr lIns="90000" tIns="45000" rIns="90000" bIns="45000" anchor="ctr"/>
          <a:lstStyle/>
          <a:p>
            <a:pPr algn="ct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4000" b="1" dirty="0">
                <a:solidFill>
                  <a:srgbClr val="C00000"/>
                </a:solidFill>
                <a:latin typeface="+mj-lt"/>
                <a:ea typeface="+mj-ea"/>
                <a:cs typeface="+mj-cs"/>
              </a:rPr>
              <a:t>Demo Story Board</a:t>
            </a:r>
          </a:p>
        </p:txBody>
      </p:sp>
      <p:pic>
        <p:nvPicPr>
          <p:cNvPr id="318480" name="Picture 16" descr="http://www.web07.cn/uploads/Photo/c100723/12OT9EW40-42520.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9801561">
            <a:off x="7034213" y="4495800"/>
            <a:ext cx="1455737" cy="2092325"/>
          </a:xfrm>
          <a:prstGeom prst="rect">
            <a:avLst/>
          </a:prstGeom>
          <a:noFill/>
          <a:effectLst>
            <a:outerShdw blurRad="63500" sx="102000" sy="102000" algn="ctr" rotWithShape="0">
              <a:prstClr val="black">
                <a:alpha val="40000"/>
              </a:prstClr>
            </a:outerShdw>
          </a:effectLst>
        </p:spPr>
      </p:pic>
      <p:sp>
        <p:nvSpPr>
          <p:cNvPr id="23" name="TextBox 22"/>
          <p:cNvSpPr txBox="1">
            <a:spLocks noChangeArrowheads="1"/>
          </p:cNvSpPr>
          <p:nvPr/>
        </p:nvSpPr>
        <p:spPr bwMode="auto">
          <a:xfrm>
            <a:off x="6705600" y="2262188"/>
            <a:ext cx="21336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lnSpc>
                <a:spcPct val="100000"/>
              </a:lnSpc>
              <a:buClrTx/>
              <a:buFontTx/>
              <a:buNone/>
            </a:pPr>
            <a:r>
              <a:rPr lang="en-US" altLang="zh-CN" sz="1100">
                <a:solidFill>
                  <a:srgbClr val="000000"/>
                </a:solidFill>
              </a:rPr>
              <a:t>Hello, Ray.  You are currently experiencing traffic that will continue for another hour.  If you want to avoid the traffic, you can </a:t>
            </a:r>
            <a:r>
              <a:rPr lang="en-US" altLang="zh-CN" sz="1100" b="1" u="sng">
                <a:solidFill>
                  <a:srgbClr val="000000"/>
                </a:solidFill>
              </a:rPr>
              <a:t>take the next exit</a:t>
            </a:r>
            <a:r>
              <a:rPr lang="en-US" altLang="zh-CN" sz="1100">
                <a:solidFill>
                  <a:srgbClr val="000000"/>
                </a:solidFill>
              </a:rPr>
              <a:t>. Stores at the next  exit include </a:t>
            </a:r>
            <a:r>
              <a:rPr lang="en-US" altLang="zh-CN" sz="1100" b="1" u="sng">
                <a:solidFill>
                  <a:srgbClr val="000000"/>
                </a:solidFill>
              </a:rPr>
              <a:t>Borders</a:t>
            </a:r>
            <a:r>
              <a:rPr lang="en-US" altLang="zh-CN" sz="1100">
                <a:solidFill>
                  <a:srgbClr val="000000"/>
                </a:solidFill>
              </a:rPr>
              <a:t> and </a:t>
            </a:r>
            <a:r>
              <a:rPr lang="en-US" altLang="zh-CN" sz="1100" b="1" u="sng">
                <a:solidFill>
                  <a:srgbClr val="000000"/>
                </a:solidFill>
              </a:rPr>
              <a:t>Starbucks</a:t>
            </a:r>
            <a:r>
              <a:rPr lang="en-US" altLang="zh-CN" sz="1100">
                <a:solidFill>
                  <a:srgbClr val="000000"/>
                </a:solidFill>
              </a:rPr>
              <a:t>, where you can meet friends who are also in the area.  If you wish to go to Starbucks, you can order your drink now, by clicking the accept button below, and it will be </a:t>
            </a:r>
            <a:r>
              <a:rPr lang="en-US" altLang="zh-CN" sz="1100" u="sng">
                <a:solidFill>
                  <a:srgbClr val="000000"/>
                </a:solidFill>
              </a:rPr>
              <a:t>charged to your bill</a:t>
            </a:r>
            <a:r>
              <a:rPr lang="en-US" altLang="zh-CN" sz="1100">
                <a:solidFill>
                  <a:srgbClr val="000000"/>
                </a:solidFill>
              </a:rPr>
              <a:t>.</a:t>
            </a:r>
          </a:p>
        </p:txBody>
      </p:sp>
      <p:sp>
        <p:nvSpPr>
          <p:cNvPr id="2561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22896C47-874A-46E8-AC89-A4E881A83D8C}" type="slidenum">
              <a:rPr lang="en-US" altLang="zh-CN" smtClean="0"/>
              <a:pPr/>
              <a:t>12</a:t>
            </a:fld>
            <a:endParaRPr lang="en-US" altLang="zh-CN" smtClean="0"/>
          </a:p>
        </p:txBody>
      </p:sp>
    </p:spTree>
    <p:extLst>
      <p:ext uri="{BB962C8B-B14F-4D97-AF65-F5344CB8AC3E}">
        <p14:creationId xmlns:p14="http://schemas.microsoft.com/office/powerpoint/2010/main" val="229984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anim calcmode="lin" valueType="num">
                                      <p:cBhvr>
                                        <p:cTn id="8" dur="700" fill="hold"/>
                                        <p:tgtEl>
                                          <p:spTgt spid="2"/>
                                        </p:tgtEl>
                                        <p:attrNameLst>
                                          <p:attrName>ppt_x</p:attrName>
                                        </p:attrNameLst>
                                      </p:cBhvr>
                                      <p:tavLst>
                                        <p:tav tm="0">
                                          <p:val>
                                            <p:strVal val="#ppt_x"/>
                                          </p:val>
                                        </p:tav>
                                        <p:tav tm="100000">
                                          <p:val>
                                            <p:strVal val="#ppt_x"/>
                                          </p:val>
                                        </p:tav>
                                      </p:tavLst>
                                    </p:anim>
                                    <p:anim calcmode="lin" valueType="num">
                                      <p:cBhvr>
                                        <p:cTn id="9" dur="630" decel="100000" fill="hold"/>
                                        <p:tgtEl>
                                          <p:spTgt spid="2"/>
                                        </p:tgtEl>
                                        <p:attrNameLst>
                                          <p:attrName>ppt_y</p:attrName>
                                        </p:attrNameLst>
                                      </p:cBhvr>
                                      <p:tavLst>
                                        <p:tav tm="0">
                                          <p:val>
                                            <p:strVal val="#ppt_y+1"/>
                                          </p:val>
                                        </p:tav>
                                        <p:tav tm="100000">
                                          <p:val>
                                            <p:strVal val="#ppt_y-.03"/>
                                          </p:val>
                                        </p:tav>
                                      </p:tavLst>
                                    </p:anim>
                                    <p:anim calcmode="lin" valueType="num">
                                      <p:cBhvr>
                                        <p:cTn id="10" dur="70" accel="100000" fill="hold">
                                          <p:stCondLst>
                                            <p:cond delay="63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7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3" fill="hold" nodeType="afterGroup">
                            <p:stCondLst>
                              <p:cond delay="1000"/>
                            </p:stCondLst>
                            <p:childTnLst>
                              <p:par>
                                <p:cTn id="24" presetID="53" presetClass="entr" presetSubtype="0" fill="hold" nodeType="afterEffect">
                                  <p:stCondLst>
                                    <p:cond delay="10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nodeType="afterGroup">
                            <p:stCondLst>
                              <p:cond delay="2500"/>
                            </p:stCondLst>
                            <p:childTnLst>
                              <p:par>
                                <p:cTn id="30" presetID="22" presetClass="entr" presetSubtype="1" fill="hold" grpId="0" nodeType="afterEffect">
                                  <p:stCondLst>
                                    <p:cond delay="50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nodeType="afterGroup">
                            <p:stCondLst>
                              <p:cond delay="3500"/>
                            </p:stCondLst>
                            <p:childTnLst>
                              <p:par>
                                <p:cTn id="34" presetID="10" presetClass="entr" presetSubtype="0" fill="hold" grpId="0" nodeType="afterEffect">
                                  <p:stCondLst>
                                    <p:cond delay="0"/>
                                  </p:stCondLst>
                                  <p:iterate type="lt">
                                    <p:tmPct val="0"/>
                                  </p:iterate>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par>
                          <p:cTn id="45" fill="hold" nodeType="afterGroup">
                            <p:stCondLst>
                              <p:cond delay="500"/>
                            </p:stCondLst>
                            <p:childTnLst>
                              <p:par>
                                <p:cTn id="46" presetID="10" presetClass="entr" presetSubtype="0"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4" fill="hold" nodeType="clickEffect">
                                  <p:stCondLst>
                                    <p:cond delay="0"/>
                                  </p:stCondLst>
                                  <p:childTnLst>
                                    <p:set>
                                      <p:cBhvr>
                                        <p:cTn id="52" dur="1" fill="hold">
                                          <p:stCondLst>
                                            <p:cond delay="0"/>
                                          </p:stCondLst>
                                        </p:cTn>
                                        <p:tgtEl>
                                          <p:spTgt spid="318480"/>
                                        </p:tgtEl>
                                        <p:attrNameLst>
                                          <p:attrName>style.visibility</p:attrName>
                                        </p:attrNameLst>
                                      </p:cBhvr>
                                      <p:to>
                                        <p:strVal val="visible"/>
                                      </p:to>
                                    </p:set>
                                    <p:animEffect transition="in" filter="slide(fromBottom)">
                                      <p:cBhvr>
                                        <p:cTn id="53" dur="500"/>
                                        <p:tgtEl>
                                          <p:spTgt spid="318480"/>
                                        </p:tgtEl>
                                      </p:cBhvr>
                                    </p:animEffect>
                                  </p:childTnLst>
                                </p:cTn>
                              </p:par>
                            </p:childTnLst>
                          </p:cTn>
                        </p:par>
                        <p:par>
                          <p:cTn id="54" fill="hold" nodeType="afterGroup">
                            <p:stCondLst>
                              <p:cond delay="500"/>
                            </p:stCondLst>
                            <p:childTnLst>
                              <p:par>
                                <p:cTn id="55" presetID="27" presetClass="emph" presetSubtype="0" fill="hold" grpId="1" nodeType="afterEffect">
                                  <p:stCondLst>
                                    <p:cond delay="0"/>
                                  </p:stCondLst>
                                  <p:iterate type="lt">
                                    <p:tmPct val="0"/>
                                  </p:iterate>
                                  <p:childTnLst>
                                    <p:animClr clrSpc="rgb" dir="cw">
                                      <p:cBhvr override="childStyle">
                                        <p:cTn id="56" dur="250" autoRev="1" fill="hold"/>
                                        <p:tgtEl>
                                          <p:spTgt spid="25"/>
                                        </p:tgtEl>
                                        <p:attrNameLst>
                                          <p:attrName>style.color</p:attrName>
                                        </p:attrNameLst>
                                      </p:cBhvr>
                                      <p:to>
                                        <a:schemeClr val="bg1"/>
                                      </p:to>
                                    </p:animClr>
                                    <p:animClr clrSpc="rgb" dir="cw">
                                      <p:cBhvr>
                                        <p:cTn id="57" dur="250" autoRev="1" fill="hold"/>
                                        <p:tgtEl>
                                          <p:spTgt spid="25"/>
                                        </p:tgtEl>
                                        <p:attrNameLst>
                                          <p:attrName>fillcolor</p:attrName>
                                        </p:attrNameLst>
                                      </p:cBhvr>
                                      <p:to>
                                        <a:schemeClr val="bg1"/>
                                      </p:to>
                                    </p:animClr>
                                    <p:set>
                                      <p:cBhvr>
                                        <p:cTn id="58" dur="250" autoRev="1" fill="hold"/>
                                        <p:tgtEl>
                                          <p:spTgt spid="25"/>
                                        </p:tgtEl>
                                        <p:attrNameLst>
                                          <p:attrName>fill.type</p:attrName>
                                        </p:attrNameLst>
                                      </p:cBhvr>
                                      <p:to>
                                        <p:strVal val="solid"/>
                                      </p:to>
                                    </p:set>
                                    <p:set>
                                      <p:cBhvr>
                                        <p:cTn id="59" dur="250" autoRev="1" fill="hold"/>
                                        <p:tgtEl>
                                          <p:spTgt spid="25"/>
                                        </p:tgtEl>
                                        <p:attrNameLst>
                                          <p:attrName>fill.on</p:attrName>
                                        </p:attrNameLst>
                                      </p:cBhvr>
                                      <p:to>
                                        <p:strVal val="true"/>
                                      </p:to>
                                    </p:set>
                                  </p:childTnLst>
                                </p:cTn>
                              </p:par>
                            </p:childTnLst>
                          </p:cTn>
                        </p:par>
                        <p:par>
                          <p:cTn id="60" fill="hold" nodeType="afterGroup">
                            <p:stCondLst>
                              <p:cond delay="1000"/>
                            </p:stCondLst>
                            <p:childTnLst>
                              <p:par>
                                <p:cTn id="61" presetID="12" presetClass="exit" presetSubtype="4" fill="hold" nodeType="afterEffect">
                                  <p:stCondLst>
                                    <p:cond delay="0"/>
                                  </p:stCondLst>
                                  <p:childTnLst>
                                    <p:animEffect transition="out" filter="slide(fromBottom)">
                                      <p:cBhvr>
                                        <p:cTn id="62" dur="500"/>
                                        <p:tgtEl>
                                          <p:spTgt spid="318480"/>
                                        </p:tgtEl>
                                      </p:cBhvr>
                                    </p:animEffect>
                                    <p:set>
                                      <p:cBhvr>
                                        <p:cTn id="63" dur="1" fill="hold">
                                          <p:stCondLst>
                                            <p:cond delay="499"/>
                                          </p:stCondLst>
                                        </p:cTn>
                                        <p:tgtEl>
                                          <p:spTgt spid="3184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5" grpId="1" animBg="1"/>
      <p:bldP spid="26"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8334" r="8333" b="50000"/>
          <a:stretch>
            <a:fillRect/>
          </a:stretch>
        </p:blipFill>
        <p:spPr bwMode="auto">
          <a:xfrm>
            <a:off x="0" y="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8334" t="50002" r="8333" b="-2"/>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DBCB6602-A4EA-425C-A2C0-1708D772D759}" type="slidenum">
              <a:rPr lang="en-US" altLang="zh-CN" smtClean="0"/>
              <a:pPr/>
              <a:t>13</a:t>
            </a:fld>
            <a:endParaRPr lang="en-US" altLang="zh-CN" smtClean="0"/>
          </a:p>
        </p:txBody>
      </p:sp>
    </p:spTree>
    <p:extLst>
      <p:ext uri="{BB962C8B-B14F-4D97-AF65-F5344CB8AC3E}">
        <p14:creationId xmlns:p14="http://schemas.microsoft.com/office/powerpoint/2010/main" val="3997700173"/>
      </p:ext>
    </p:extLst>
  </p:cSld>
  <p:clrMapOvr>
    <a:masterClrMapping/>
  </p:clrMapOvr>
  <p:transition xmlns:p14="http://schemas.microsoft.com/office/powerpoint/2010/main" advClick="0" advTm="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xit" presetSubtype="1" fill="hold" nodeType="afterEffect">
                                  <p:stCondLst>
                                    <p:cond delay="0"/>
                                  </p:stCondLst>
                                  <p:childTnLst>
                                    <p:animEffect transition="out" filter="slide(fromTop)">
                                      <p:cBhvr>
                                        <p:cTn id="6" dur="500"/>
                                        <p:tgtEl>
                                          <p:spTgt spid="420866"/>
                                        </p:tgtEl>
                                      </p:cBhvr>
                                    </p:animEffect>
                                    <p:set>
                                      <p:cBhvr>
                                        <p:cTn id="7" dur="1" fill="hold">
                                          <p:stCondLst>
                                            <p:cond delay="499"/>
                                          </p:stCondLst>
                                        </p:cTn>
                                        <p:tgtEl>
                                          <p:spTgt spid="420866"/>
                                        </p:tgtEl>
                                        <p:attrNameLst>
                                          <p:attrName>style.visibility</p:attrName>
                                        </p:attrNameLst>
                                      </p:cBhvr>
                                      <p:to>
                                        <p:strVal val="hidden"/>
                                      </p:to>
                                    </p:set>
                                  </p:childTnLst>
                                </p:cTn>
                              </p:par>
                              <p:par>
                                <p:cTn id="8" presetID="12" presetClass="exit" presetSubtype="4" fill="hold" nodeType="withEffect">
                                  <p:stCondLst>
                                    <p:cond delay="0"/>
                                  </p:stCondLst>
                                  <p:childTnLst>
                                    <p:animEffect transition="out" filter="slide(fromBottom)">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838200" y="2362200"/>
            <a:ext cx="1246188" cy="1612900"/>
            <a:chOff x="838200" y="2438400"/>
            <a:chExt cx="1246188" cy="1612900"/>
          </a:xfrm>
        </p:grpSpPr>
        <p:pic>
          <p:nvPicPr>
            <p:cNvPr id="27661" name="Picture 65" descr="楼顶接收器"/>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2895600"/>
              <a:ext cx="12461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412" y="2438400"/>
              <a:ext cx="10826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4"/>
          <p:cNvGrpSpPr>
            <a:grpSpLocks/>
          </p:cNvGrpSpPr>
          <p:nvPr/>
        </p:nvGrpSpPr>
        <p:grpSpPr bwMode="auto">
          <a:xfrm>
            <a:off x="6172200" y="2514600"/>
            <a:ext cx="2286000" cy="1903413"/>
            <a:chOff x="6172200" y="2590800"/>
            <a:chExt cx="2286000" cy="1903412"/>
          </a:xfrm>
        </p:grpSpPr>
        <p:pic>
          <p:nvPicPr>
            <p:cNvPr id="27659" name="Picture 8" descr="房子"/>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2590800"/>
              <a:ext cx="2286000"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1"/>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70254" y="2590800"/>
              <a:ext cx="587746" cy="58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ight Arrow 19"/>
          <p:cNvSpPr/>
          <p:nvPr/>
        </p:nvSpPr>
        <p:spPr>
          <a:xfrm>
            <a:off x="2438400" y="3657600"/>
            <a:ext cx="3505200" cy="152400"/>
          </a:xfrm>
          <a:prstGeom prst="rightArrow">
            <a:avLst>
              <a:gd name="adj1" fmla="val 50000"/>
              <a:gd name="adj2" fmla="val 17187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lnSpc>
                <a:spcPct val="93000"/>
              </a:lnSpc>
              <a:buClr>
                <a:srgbClr val="000000"/>
              </a:buClr>
              <a:buSzPct val="100000"/>
              <a:buFont typeface="Times New Roman" pitchFamily="18" charset="0"/>
              <a:buNone/>
              <a:defRPr/>
            </a:pPr>
            <a:endParaRPr lang="zh-CN" altLang="en-US">
              <a:solidFill>
                <a:srgbClr val="FFFFFF"/>
              </a:solidFill>
              <a:cs typeface="Arial Unicode MS" pitchFamily="34" charset="-128"/>
            </a:endParaRPr>
          </a:p>
        </p:txBody>
      </p:sp>
      <p:sp>
        <p:nvSpPr>
          <p:cNvPr id="22" name="Folded Corner 21"/>
          <p:cNvSpPr/>
          <p:nvPr/>
        </p:nvSpPr>
        <p:spPr>
          <a:xfrm>
            <a:off x="1600200" y="2667000"/>
            <a:ext cx="344488" cy="533400"/>
          </a:xfrm>
          <a:prstGeom prst="foldedCorner">
            <a:avLst/>
          </a:prstGeom>
          <a:solidFill>
            <a:schemeClr val="bg2">
              <a:lumMod val="9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lnSpc>
                <a:spcPct val="93000"/>
              </a:lnSpc>
              <a:buClr>
                <a:srgbClr val="000000"/>
              </a:buClr>
              <a:buSzPct val="100000"/>
              <a:buFont typeface="Times New Roman" pitchFamily="18" charset="0"/>
              <a:buNone/>
              <a:defRPr/>
            </a:pPr>
            <a:endParaRPr lang="zh-CN" altLang="en-US" sz="1400">
              <a:solidFill>
                <a:srgbClr val="FFFFFF"/>
              </a:solidFill>
              <a:cs typeface="Arial Unicode MS" pitchFamily="34" charset="-128"/>
            </a:endParaRPr>
          </a:p>
        </p:txBody>
      </p:sp>
      <p:sp>
        <p:nvSpPr>
          <p:cNvPr id="23" name="Line Callout 1 (Accent Bar) 22"/>
          <p:cNvSpPr/>
          <p:nvPr/>
        </p:nvSpPr>
        <p:spPr>
          <a:xfrm>
            <a:off x="3733800" y="2590800"/>
            <a:ext cx="2438400" cy="990600"/>
          </a:xfrm>
          <a:prstGeom prst="accentCallout1">
            <a:avLst>
              <a:gd name="adj1" fmla="val 19890"/>
              <a:gd name="adj2" fmla="val -3240"/>
              <a:gd name="adj3" fmla="val 20193"/>
              <a:gd name="adj4" fmla="val -1092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indent="-90488" hangingPunct="0">
              <a:lnSpc>
                <a:spcPct val="93000"/>
              </a:lnSpc>
              <a:buClr>
                <a:srgbClr val="000000"/>
              </a:buClr>
              <a:buSzPct val="100000"/>
              <a:buFont typeface="Arial" pitchFamily="34" charset="0"/>
              <a:buChar char="•"/>
              <a:defRPr/>
            </a:pPr>
            <a:r>
              <a:rPr lang="en-US" altLang="zh-CN" sz="1400">
                <a:solidFill>
                  <a:schemeClr val="tx1"/>
                </a:solidFill>
                <a:cs typeface="Arial Unicode MS" pitchFamily="34" charset="-128"/>
              </a:rPr>
              <a:t>User identity</a:t>
            </a:r>
          </a:p>
          <a:p>
            <a:pPr marL="90488" indent="-90488" hangingPunct="0">
              <a:lnSpc>
                <a:spcPct val="93000"/>
              </a:lnSpc>
              <a:buClr>
                <a:srgbClr val="000000"/>
              </a:buClr>
              <a:buSzPct val="100000"/>
              <a:buFont typeface="Arial" pitchFamily="34" charset="0"/>
              <a:buChar char="•"/>
              <a:defRPr/>
            </a:pPr>
            <a:r>
              <a:rPr lang="en-US" altLang="zh-CN" sz="1400">
                <a:solidFill>
                  <a:schemeClr val="tx1"/>
                </a:solidFill>
                <a:cs typeface="Arial Unicode MS" pitchFamily="34" charset="-128"/>
              </a:rPr>
              <a:t>Confirmation code</a:t>
            </a:r>
          </a:p>
          <a:p>
            <a:pPr marL="90488" indent="-90488" hangingPunct="0">
              <a:lnSpc>
                <a:spcPct val="93000"/>
              </a:lnSpc>
              <a:buClr>
                <a:srgbClr val="000000"/>
              </a:buClr>
              <a:buSzPct val="100000"/>
              <a:buFont typeface="Arial" pitchFamily="34" charset="0"/>
              <a:buChar char="•"/>
              <a:defRPr/>
            </a:pPr>
            <a:r>
              <a:rPr lang="en-US" altLang="zh-CN" sz="1400">
                <a:solidFill>
                  <a:schemeClr val="tx1"/>
                </a:solidFill>
                <a:cs typeface="Arial Unicode MS" pitchFamily="34" charset="-128"/>
              </a:rPr>
              <a:t>Booking order</a:t>
            </a:r>
          </a:p>
          <a:p>
            <a:pPr marL="90488" indent="-90488" hangingPunct="0">
              <a:lnSpc>
                <a:spcPct val="93000"/>
              </a:lnSpc>
              <a:buClr>
                <a:srgbClr val="000000"/>
              </a:buClr>
              <a:buSzPct val="100000"/>
              <a:buFont typeface="Arial" pitchFamily="34" charset="0"/>
              <a:buChar char="•"/>
              <a:defRPr/>
            </a:pPr>
            <a:r>
              <a:rPr lang="en-US" altLang="zh-CN" sz="1400">
                <a:solidFill>
                  <a:schemeClr val="tx1"/>
                </a:solidFill>
                <a:cs typeface="Arial Unicode MS" pitchFamily="34" charset="-128"/>
              </a:rPr>
              <a:t>Suggested coupon</a:t>
            </a:r>
          </a:p>
          <a:p>
            <a:pPr marL="90488" indent="-90488" hangingPunct="0">
              <a:lnSpc>
                <a:spcPct val="93000"/>
              </a:lnSpc>
              <a:buClr>
                <a:srgbClr val="000000"/>
              </a:buClr>
              <a:buSzPct val="100000"/>
              <a:buFont typeface="Arial" pitchFamily="34" charset="0"/>
              <a:buChar char="•"/>
              <a:defRPr/>
            </a:pPr>
            <a:r>
              <a:rPr lang="en-US" altLang="zh-CN" sz="1400">
                <a:solidFill>
                  <a:schemeClr val="tx1"/>
                </a:solidFill>
                <a:cs typeface="Arial Unicode MS" pitchFamily="34" charset="-128"/>
              </a:rPr>
              <a:t>……</a:t>
            </a:r>
          </a:p>
        </p:txBody>
      </p:sp>
      <p:sp>
        <p:nvSpPr>
          <p:cNvPr id="28" name="Right Arrow 27"/>
          <p:cNvSpPr/>
          <p:nvPr/>
        </p:nvSpPr>
        <p:spPr>
          <a:xfrm rot="10800000">
            <a:off x="2362200" y="3962400"/>
            <a:ext cx="3505200" cy="152400"/>
          </a:xfrm>
          <a:prstGeom prst="rightArrow">
            <a:avLst>
              <a:gd name="adj1" fmla="val 50000"/>
              <a:gd name="adj2" fmla="val 17187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lnSpc>
                <a:spcPct val="93000"/>
              </a:lnSpc>
              <a:buClr>
                <a:srgbClr val="000000"/>
              </a:buClr>
              <a:buSzPct val="100000"/>
              <a:buFont typeface="Times New Roman" pitchFamily="18" charset="0"/>
              <a:buNone/>
              <a:defRPr/>
            </a:pPr>
            <a:endParaRPr lang="zh-CN" altLang="en-US">
              <a:solidFill>
                <a:srgbClr val="FFFFFF"/>
              </a:solidFill>
              <a:cs typeface="Arial Unicode MS" pitchFamily="34" charset="-128"/>
            </a:endParaRPr>
          </a:p>
        </p:txBody>
      </p:sp>
      <p:sp>
        <p:nvSpPr>
          <p:cNvPr id="29" name="Folded Corner 28"/>
          <p:cNvSpPr/>
          <p:nvPr/>
        </p:nvSpPr>
        <p:spPr>
          <a:xfrm>
            <a:off x="6477000" y="4343400"/>
            <a:ext cx="344488" cy="533400"/>
          </a:xfrm>
          <a:prstGeom prst="foldedCorner">
            <a:avLst/>
          </a:prstGeom>
          <a:solidFill>
            <a:schemeClr val="bg2">
              <a:lumMod val="9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lnSpc>
                <a:spcPct val="93000"/>
              </a:lnSpc>
              <a:buClr>
                <a:srgbClr val="000000"/>
              </a:buClr>
              <a:buSzPct val="100000"/>
              <a:buFont typeface="Times New Roman" pitchFamily="18" charset="0"/>
              <a:buNone/>
              <a:defRPr/>
            </a:pPr>
            <a:endParaRPr lang="zh-CN" altLang="en-US" sz="1400">
              <a:solidFill>
                <a:srgbClr val="FFFFFF"/>
              </a:solidFill>
              <a:cs typeface="Arial Unicode MS" pitchFamily="34" charset="-128"/>
            </a:endParaRPr>
          </a:p>
        </p:txBody>
      </p:sp>
      <p:sp>
        <p:nvSpPr>
          <p:cNvPr id="30" name="Line Callout 1 (Accent Bar) 29"/>
          <p:cNvSpPr/>
          <p:nvPr/>
        </p:nvSpPr>
        <p:spPr>
          <a:xfrm>
            <a:off x="4343400" y="4267200"/>
            <a:ext cx="2438400" cy="914400"/>
          </a:xfrm>
          <a:prstGeom prst="accentCallout1">
            <a:avLst>
              <a:gd name="adj1" fmla="val 19890"/>
              <a:gd name="adj2" fmla="val -3240"/>
              <a:gd name="adj3" fmla="val 20193"/>
              <a:gd name="adj4" fmla="val -1092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indent="-90488" hangingPunct="0">
              <a:lnSpc>
                <a:spcPct val="93000"/>
              </a:lnSpc>
              <a:buClr>
                <a:srgbClr val="000000"/>
              </a:buClr>
              <a:buSzPct val="100000"/>
              <a:buFont typeface="Arial" pitchFamily="34" charset="0"/>
              <a:buChar char="•"/>
              <a:defRPr/>
            </a:pPr>
            <a:r>
              <a:rPr lang="en-US" altLang="zh-CN" sz="1400">
                <a:solidFill>
                  <a:schemeClr val="tx1"/>
                </a:solidFill>
                <a:cs typeface="Arial Unicode MS" pitchFamily="34" charset="-128"/>
              </a:rPr>
              <a:t>User identity</a:t>
            </a:r>
          </a:p>
          <a:p>
            <a:pPr marL="90488" indent="-90488" hangingPunct="0">
              <a:lnSpc>
                <a:spcPct val="93000"/>
              </a:lnSpc>
              <a:buClr>
                <a:srgbClr val="000000"/>
              </a:buClr>
              <a:buSzPct val="100000"/>
              <a:buFont typeface="Arial" pitchFamily="34" charset="0"/>
              <a:buChar char="•"/>
              <a:defRPr/>
            </a:pPr>
            <a:r>
              <a:rPr lang="en-US" altLang="zh-CN" sz="1400">
                <a:solidFill>
                  <a:schemeClr val="tx1"/>
                </a:solidFill>
                <a:cs typeface="Arial Unicode MS" pitchFamily="34" charset="-128"/>
              </a:rPr>
              <a:t>Confirmed order</a:t>
            </a:r>
          </a:p>
          <a:p>
            <a:pPr marL="90488" indent="-90488" hangingPunct="0">
              <a:lnSpc>
                <a:spcPct val="93000"/>
              </a:lnSpc>
              <a:buClr>
                <a:srgbClr val="000000"/>
              </a:buClr>
              <a:buSzPct val="100000"/>
              <a:buFont typeface="Arial" pitchFamily="34" charset="0"/>
              <a:buChar char="•"/>
              <a:defRPr/>
            </a:pPr>
            <a:r>
              <a:rPr lang="en-US" altLang="zh-CN" sz="1400">
                <a:solidFill>
                  <a:schemeClr val="tx1"/>
                </a:solidFill>
                <a:cs typeface="Arial Unicode MS" pitchFamily="34" charset="-128"/>
              </a:rPr>
              <a:t>Confirmed coupon</a:t>
            </a:r>
          </a:p>
          <a:p>
            <a:pPr marL="90488" indent="-90488" hangingPunct="0">
              <a:lnSpc>
                <a:spcPct val="93000"/>
              </a:lnSpc>
              <a:buClr>
                <a:srgbClr val="000000"/>
              </a:buClr>
              <a:buSzPct val="100000"/>
              <a:buFont typeface="Arial" pitchFamily="34" charset="0"/>
              <a:buChar char="•"/>
              <a:defRPr/>
            </a:pPr>
            <a:r>
              <a:rPr lang="en-US" altLang="zh-CN" sz="1400">
                <a:solidFill>
                  <a:schemeClr val="tx1"/>
                </a:solidFill>
                <a:cs typeface="Arial Unicode MS" pitchFamily="34" charset="-128"/>
              </a:rPr>
              <a:t>……</a:t>
            </a:r>
          </a:p>
        </p:txBody>
      </p:sp>
      <p:sp>
        <p:nvSpPr>
          <p:cNvPr id="276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306B655-B091-455C-88F5-08DB485A00D0}" type="slidenum">
              <a:rPr lang="en-US" altLang="zh-CN"/>
              <a:pPr/>
              <a:t>14</a:t>
            </a:fld>
            <a:endParaRPr lang="en-US" altLang="zh-CN"/>
          </a:p>
        </p:txBody>
      </p:sp>
    </p:spTree>
    <p:extLst>
      <p:ext uri="{BB962C8B-B14F-4D97-AF65-F5344CB8AC3E}">
        <p14:creationId xmlns:p14="http://schemas.microsoft.com/office/powerpoint/2010/main" val="956117500"/>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nodeType="afterGroup">
                            <p:stCondLst>
                              <p:cond delay="1500"/>
                            </p:stCondLst>
                            <p:childTnLst>
                              <p:par>
                                <p:cTn id="20" presetID="63" presetClass="path" presetSubtype="0" accel="50000" decel="50000" fill="hold" grpId="1" nodeType="afterEffect">
                                  <p:stCondLst>
                                    <p:cond delay="0"/>
                                  </p:stCondLst>
                                  <p:childTnLst>
                                    <p:animMotion origin="layout" path="M 2.77556E-17 -2.88622E-6 L 0.17292 -2.88622E-6 " pathEditMode="relative" rAng="0" ptsTypes="AA">
                                      <p:cBhvr>
                                        <p:cTn id="21" dur="1000" fill="hold"/>
                                        <p:tgtEl>
                                          <p:spTgt spid="22"/>
                                        </p:tgtEl>
                                        <p:attrNameLst>
                                          <p:attrName>ppt_x</p:attrName>
                                          <p:attrName>ppt_y</p:attrName>
                                        </p:attrNameLst>
                                      </p:cBhvr>
                                      <p:rCtr x="864600" y="0"/>
                                    </p:animMotion>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xit" presetSubtype="2" fill="hold" grpId="1" nodeType="clickEffect">
                                  <p:stCondLst>
                                    <p:cond delay="0"/>
                                  </p:stCondLst>
                                  <p:childTnLst>
                                    <p:animEffect transition="out" filter="wipe(right)">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par>
                          <p:cTn id="31" fill="hold" nodeType="afterGroup">
                            <p:stCondLst>
                              <p:cond delay="500"/>
                            </p:stCondLst>
                            <p:childTnLst>
                              <p:par>
                                <p:cTn id="32" presetID="63" presetClass="path" presetSubtype="0" accel="50000" decel="50000" fill="hold" grpId="2" nodeType="afterEffect">
                                  <p:stCondLst>
                                    <p:cond delay="0"/>
                                  </p:stCondLst>
                                  <p:childTnLst>
                                    <p:animMotion origin="layout" path="M 0.17292 -2.88622E-6 L 0.58125 -2.88622E-6 " pathEditMode="relative" rAng="0" ptsTypes="AA">
                                      <p:cBhvr>
                                        <p:cTn id="33" dur="1000" fill="hold"/>
                                        <p:tgtEl>
                                          <p:spTgt spid="22"/>
                                        </p:tgtEl>
                                        <p:attrNameLst>
                                          <p:attrName>ppt_x</p:attrName>
                                          <p:attrName>ppt_y</p:attrName>
                                        </p:attrNameLst>
                                      </p:cBhvr>
                                      <p:rCtr x="2041700" y="0"/>
                                    </p:animMotion>
                                  </p:childTnLst>
                                </p:cTn>
                              </p:par>
                            </p:childTnLst>
                          </p:cTn>
                        </p:par>
                        <p:par>
                          <p:cTn id="34" fill="hold" nodeType="afterGroup">
                            <p:stCondLst>
                              <p:cond delay="1500"/>
                            </p:stCondLst>
                            <p:childTnLst>
                              <p:par>
                                <p:cTn id="35" presetID="10" presetClass="exit" presetSubtype="0" fill="hold" grpId="3" nodeType="after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par>
                                <p:cTn id="38" presetID="22" presetClass="exit" presetSubtype="8" fill="hold" grpId="1" nodeType="withEffect">
                                  <p:stCondLst>
                                    <p:cond delay="0"/>
                                  </p:stCondLst>
                                  <p:childTnLst>
                                    <p:animEffect transition="out" filter="wipe(left)">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right)">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par>
                          <p:cTn id="49" fill="hold" nodeType="afterGroup">
                            <p:stCondLst>
                              <p:cond delay="500"/>
                            </p:stCondLst>
                            <p:childTnLst>
                              <p:par>
                                <p:cTn id="50" presetID="35" presetClass="path" presetSubtype="0" accel="50000" decel="50000" fill="hold" grpId="1" nodeType="afterEffect">
                                  <p:stCondLst>
                                    <p:cond delay="0"/>
                                  </p:stCondLst>
                                  <p:childTnLst>
                                    <p:animMotion origin="layout" path="M -3.33333E-6 -1.20259E-6 L -0.28541 -1.20259E-6 " pathEditMode="relative" rAng="0" ptsTypes="AA">
                                      <p:cBhvr>
                                        <p:cTn id="51" dur="1000" fill="hold"/>
                                        <p:tgtEl>
                                          <p:spTgt spid="29"/>
                                        </p:tgtEl>
                                        <p:attrNameLst>
                                          <p:attrName>ppt_x</p:attrName>
                                          <p:attrName>ppt_y</p:attrName>
                                        </p:attrNameLst>
                                      </p:cBhvr>
                                      <p:rCtr x="-1427100" y="0"/>
                                    </p:animMotion>
                                  </p:childTnLst>
                                </p:cTn>
                              </p:par>
                            </p:childTnLst>
                          </p:cTn>
                        </p:par>
                        <p:par>
                          <p:cTn id="52" fill="hold" nodeType="afterGroup">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xit" presetSubtype="2" fill="hold" grpId="1" nodeType="clickEffect">
                                  <p:stCondLst>
                                    <p:cond delay="0"/>
                                  </p:stCondLst>
                                  <p:childTnLst>
                                    <p:animEffect transition="out" filter="wipe(right)">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childTnLst>
                          </p:cTn>
                        </p:par>
                        <p:par>
                          <p:cTn id="61" fill="hold" nodeType="afterGroup">
                            <p:stCondLst>
                              <p:cond delay="500"/>
                            </p:stCondLst>
                            <p:childTnLst>
                              <p:par>
                                <p:cTn id="62" presetID="35" presetClass="path" presetSubtype="0" accel="50000" decel="50000" fill="hold" grpId="2" nodeType="afterEffect">
                                  <p:stCondLst>
                                    <p:cond delay="0"/>
                                  </p:stCondLst>
                                  <p:childTnLst>
                                    <p:animMotion origin="layout" path="M -0.28542 -1.61887E-6 L -0.53542 -1.61887E-6 " pathEditMode="relative" rAng="0" ptsTypes="AA">
                                      <p:cBhvr>
                                        <p:cTn id="63" dur="1000" fill="hold"/>
                                        <p:tgtEl>
                                          <p:spTgt spid="29"/>
                                        </p:tgtEl>
                                        <p:attrNameLst>
                                          <p:attrName>ppt_x</p:attrName>
                                          <p:attrName>ppt_y</p:attrName>
                                        </p:attrNameLst>
                                      </p:cBhvr>
                                      <p:rCtr x="-1250000" y="0"/>
                                    </p:animMotion>
                                  </p:childTnLst>
                                </p:cTn>
                              </p:par>
                            </p:childTnLst>
                          </p:cTn>
                        </p:par>
                        <p:par>
                          <p:cTn id="64" fill="hold" nodeType="afterGroup">
                            <p:stCondLst>
                              <p:cond delay="1500"/>
                            </p:stCondLst>
                            <p:childTnLst>
                              <p:par>
                                <p:cTn id="65" presetID="10" presetClass="exit" presetSubtype="0" fill="hold" grpId="3" nodeType="afterEffect">
                                  <p:stCondLst>
                                    <p:cond delay="0"/>
                                  </p:stCondLst>
                                  <p:childTnLst>
                                    <p:animEffect transition="out" filter="fade">
                                      <p:cBhvr>
                                        <p:cTn id="66" dur="500"/>
                                        <p:tgtEl>
                                          <p:spTgt spid="29"/>
                                        </p:tgtEl>
                                      </p:cBhvr>
                                    </p:animEffect>
                                    <p:set>
                                      <p:cBhvr>
                                        <p:cTn id="67" dur="1" fill="hold">
                                          <p:stCondLst>
                                            <p:cond delay="499"/>
                                          </p:stCondLst>
                                        </p:cTn>
                                        <p:tgtEl>
                                          <p:spTgt spid="29"/>
                                        </p:tgtEl>
                                        <p:attrNameLst>
                                          <p:attrName>style.visibility</p:attrName>
                                        </p:attrNameLst>
                                      </p:cBhvr>
                                      <p:to>
                                        <p:strVal val="hidden"/>
                                      </p:to>
                                    </p:set>
                                  </p:childTnLst>
                                </p:cTn>
                              </p:par>
                              <p:par>
                                <p:cTn id="68" presetID="22" presetClass="exit" presetSubtype="2" fill="hold" grpId="1" nodeType="withEffect">
                                  <p:stCondLst>
                                    <p:cond delay="0"/>
                                  </p:stCondLst>
                                  <p:childTnLst>
                                    <p:animEffect transition="out" filter="wipe(right)">
                                      <p:cBhvr>
                                        <p:cTn id="69" dur="500"/>
                                        <p:tgtEl>
                                          <p:spTgt spid="28"/>
                                        </p:tgtEl>
                                      </p:cBhvr>
                                    </p:animEffect>
                                    <p:set>
                                      <p:cBhvr>
                                        <p:cTn id="70"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animBg="1"/>
      <p:bldP spid="22" grpId="1" animBg="1"/>
      <p:bldP spid="22" grpId="2" animBg="1"/>
      <p:bldP spid="22" grpId="3" animBg="1"/>
      <p:bldP spid="23" grpId="0" animBg="1"/>
      <p:bldP spid="23" grpId="1" animBg="1"/>
      <p:bldP spid="28" grpId="0" animBg="1"/>
      <p:bldP spid="28" grpId="1" animBg="1"/>
      <p:bldP spid="29" grpId="0" animBg="1"/>
      <p:bldP spid="29" grpId="1" animBg="1"/>
      <p:bldP spid="29" grpId="2" animBg="1"/>
      <p:bldP spid="29" grpId="3" animBg="1"/>
      <p:bldP spid="30" grpId="0" animBg="1"/>
      <p:bldP spid="3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8334" r="8333" b="50000"/>
          <a:stretch>
            <a:fillRect/>
          </a:stretch>
        </p:blipFill>
        <p:spPr bwMode="auto">
          <a:xfrm>
            <a:off x="0" y="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8334" t="50002" r="8333" b="-2"/>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Slide Number Placeholder 1"/>
          <p:cNvSpPr>
            <a:spLocks noGrp="1"/>
          </p:cNvSpPr>
          <p:nvPr>
            <p:ph type="sldNum" sz="quarter" idx="12"/>
          </p:nvPr>
        </p:nvSpPr>
        <p:spPr>
          <a:xfrm>
            <a:off x="381000" y="6324600"/>
            <a:ext cx="1752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81B90F7D-3DD7-4E14-99F1-1BC1CFBD2210}" type="slidenum">
              <a:rPr lang="en-US" altLang="zh-CN" smtClean="0"/>
              <a:pPr/>
              <a:t>15</a:t>
            </a:fld>
            <a:endParaRPr lang="en-US" altLang="zh-CN" dirty="0" smtClean="0"/>
          </a:p>
        </p:txBody>
      </p:sp>
    </p:spTree>
    <p:extLst>
      <p:ext uri="{BB962C8B-B14F-4D97-AF65-F5344CB8AC3E}">
        <p14:creationId xmlns:p14="http://schemas.microsoft.com/office/powerpoint/2010/main" val="3893468772"/>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420866"/>
                                        </p:tgtEl>
                                        <p:attrNameLst>
                                          <p:attrName>style.visibility</p:attrName>
                                        </p:attrNameLst>
                                      </p:cBhvr>
                                      <p:to>
                                        <p:strVal val="visible"/>
                                      </p:to>
                                    </p:set>
                                    <p:animEffect transition="in" filter="slide(fromTop)">
                                      <p:cBhvr>
                                        <p:cTn id="7" dur="500"/>
                                        <p:tgtEl>
                                          <p:spTgt spid="420866"/>
                                        </p:tgtEl>
                                      </p:cBhvr>
                                    </p:animEffect>
                                  </p:childTnLst>
                                </p:cTn>
                              </p:par>
                              <p:par>
                                <p:cTn id="8" presetID="1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p:cNvPicPr>
            <a:picLocks noChangeAspect="1" noChangeArrowheads="1"/>
          </p:cNvPicPr>
          <p:nvPr/>
        </p:nvPicPr>
        <p:blipFill>
          <a:blip r:embed="rId2" cstate="print"/>
          <a:stretch>
            <a:fillRect/>
          </a:stretch>
        </p:blipFill>
        <p:spPr bwMode="auto">
          <a:xfrm>
            <a:off x="-2286000" y="-228600"/>
            <a:ext cx="14230350" cy="6858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7" name="Picture 11"/>
          <p:cNvPicPr>
            <a:picLocks noChangeAspect="1" noChangeArrowheads="1"/>
          </p:cNvPicPr>
          <p:nvPr/>
        </p:nvPicPr>
        <p:blipFill>
          <a:blip r:embed="rId3" cstate="print"/>
          <a:stretch>
            <a:fillRect/>
          </a:stretch>
        </p:blipFill>
        <p:spPr bwMode="auto">
          <a:xfrm>
            <a:off x="5486400" y="4441825"/>
            <a:ext cx="587375" cy="587375"/>
          </a:xfrm>
          <a:prstGeom prst="rect">
            <a:avLst/>
          </a:prstGeom>
          <a:ln>
            <a:noFill/>
          </a:ln>
          <a:effectLst>
            <a:outerShdw blurRad="190500" algn="tl" rotWithShape="0">
              <a:srgbClr val="000000">
                <a:alpha val="70000"/>
              </a:srgbClr>
            </a:outerShdw>
          </a:effectLst>
        </p:spPr>
      </p:pic>
      <p:pic>
        <p:nvPicPr>
          <p:cNvPr id="28" name="Picture 13"/>
          <p:cNvPicPr>
            <a:picLocks noChangeAspect="1" noChangeArrowheads="1"/>
          </p:cNvPicPr>
          <p:nvPr/>
        </p:nvPicPr>
        <p:blipFill>
          <a:blip r:embed="rId4" cstate="print"/>
          <a:srcRect/>
          <a:stretch>
            <a:fillRect/>
          </a:stretch>
        </p:blipFill>
        <p:spPr bwMode="auto">
          <a:xfrm>
            <a:off x="5638800" y="3962400"/>
            <a:ext cx="762000" cy="317500"/>
          </a:xfrm>
          <a:prstGeom prst="rect">
            <a:avLst/>
          </a:prstGeom>
          <a:ln>
            <a:noFill/>
          </a:ln>
          <a:effectLst>
            <a:outerShdw blurRad="190500" algn="tl" rotWithShape="0">
              <a:srgbClr val="000000">
                <a:alpha val="70000"/>
              </a:srgbClr>
            </a:outerShdw>
          </a:effectLst>
        </p:spPr>
      </p:pic>
      <p:pic>
        <p:nvPicPr>
          <p:cNvPr id="29701"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5257800"/>
            <a:ext cx="7350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Freeform 14"/>
          <p:cNvSpPr>
            <a:spLocks/>
          </p:cNvSpPr>
          <p:nvPr/>
        </p:nvSpPr>
        <p:spPr bwMode="auto">
          <a:xfrm>
            <a:off x="3673475" y="1247775"/>
            <a:ext cx="1308100" cy="3998913"/>
          </a:xfrm>
          <a:custGeom>
            <a:avLst/>
            <a:gdLst>
              <a:gd name="T0" fmla="*/ 1303226 w 1309077"/>
              <a:gd name="T1" fmla="*/ 4005641 h 3997569"/>
              <a:gd name="T2" fmla="*/ 667174 w 1309077"/>
              <a:gd name="T3" fmla="*/ 3330206 h 3997569"/>
              <a:gd name="T4" fmla="*/ 241194 w 1309077"/>
              <a:gd name="T5" fmla="*/ 2748743 h 3997569"/>
              <a:gd name="T6" fmla="*/ 287877 w 1309077"/>
              <a:gd name="T7" fmla="*/ 1444853 h 3997569"/>
              <a:gd name="T8" fmla="*/ 171170 w 1309077"/>
              <a:gd name="T9" fmla="*/ 927995 h 3997569"/>
              <a:gd name="T10" fmla="*/ 19448 w 1309077"/>
              <a:gd name="T11" fmla="*/ 610831 h 3997569"/>
              <a:gd name="T12" fmla="*/ 54461 w 1309077"/>
              <a:gd name="T13" fmla="*/ 0 h 3997569"/>
              <a:gd name="T14" fmla="*/ 0 60000 65536"/>
              <a:gd name="T15" fmla="*/ 0 60000 65536"/>
              <a:gd name="T16" fmla="*/ 0 60000 65536"/>
              <a:gd name="T17" fmla="*/ 0 60000 65536"/>
              <a:gd name="T18" fmla="*/ 0 60000 65536"/>
              <a:gd name="T19" fmla="*/ 0 60000 65536"/>
              <a:gd name="T20" fmla="*/ 0 60000 65536"/>
              <a:gd name="T21" fmla="*/ 0 w 1309077"/>
              <a:gd name="T22" fmla="*/ 0 h 3997569"/>
              <a:gd name="T23" fmla="*/ 1309077 w 1309077"/>
              <a:gd name="T24" fmla="*/ 3997569 h 39975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9077" h="3997569">
                <a:moveTo>
                  <a:pt x="1309077" y="3997569"/>
                </a:moveTo>
                <a:cubicBezTo>
                  <a:pt x="999392" y="3785576"/>
                  <a:pt x="847969" y="3532553"/>
                  <a:pt x="670169" y="3323492"/>
                </a:cubicBezTo>
                <a:cubicBezTo>
                  <a:pt x="492369" y="3114431"/>
                  <a:pt x="305777" y="3056792"/>
                  <a:pt x="242277" y="2743200"/>
                </a:cubicBezTo>
                <a:cubicBezTo>
                  <a:pt x="178777" y="2429608"/>
                  <a:pt x="300892" y="1744784"/>
                  <a:pt x="289169" y="1441938"/>
                </a:cubicBezTo>
                <a:cubicBezTo>
                  <a:pt x="277446" y="1139092"/>
                  <a:pt x="216876" y="1064846"/>
                  <a:pt x="171938" y="926123"/>
                </a:cubicBezTo>
                <a:cubicBezTo>
                  <a:pt x="127000" y="787400"/>
                  <a:pt x="39076" y="763954"/>
                  <a:pt x="19538" y="609600"/>
                </a:cubicBezTo>
                <a:cubicBezTo>
                  <a:pt x="0" y="455246"/>
                  <a:pt x="54707" y="99646"/>
                  <a:pt x="54707"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5"/>
          <p:cNvGrpSpPr>
            <a:grpSpLocks/>
          </p:cNvGrpSpPr>
          <p:nvPr/>
        </p:nvGrpSpPr>
        <p:grpSpPr bwMode="auto">
          <a:xfrm>
            <a:off x="152400" y="1295400"/>
            <a:ext cx="3352800" cy="3124200"/>
            <a:chOff x="152400" y="1524000"/>
            <a:chExt cx="3352800" cy="3124200"/>
          </a:xfrm>
        </p:grpSpPr>
        <p:sp>
          <p:nvSpPr>
            <p:cNvPr id="11" name="Rectangular Callout 10"/>
            <p:cNvSpPr/>
            <p:nvPr/>
          </p:nvSpPr>
          <p:spPr bwMode="auto">
            <a:xfrm>
              <a:off x="152400" y="1524000"/>
              <a:ext cx="3352800" cy="3124200"/>
            </a:xfrm>
            <a:prstGeom prst="wedgeRectCallout">
              <a:avLst>
                <a:gd name="adj1" fmla="val 82664"/>
                <a:gd name="adj2" fmla="val 64751"/>
              </a:avLst>
            </a:prstGeom>
            <a:solidFill>
              <a:schemeClr val="bg1"/>
            </a:solidFill>
            <a:ln w="9525" cap="flat" cmpd="sng" algn="ctr">
              <a:solidFill>
                <a:schemeClr val="accent6">
                  <a:lumMod val="60000"/>
                  <a:lumOff val="40000"/>
                </a:schemeClr>
              </a:solid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pPr hangingPunct="0">
                <a:lnSpc>
                  <a:spcPct val="93000"/>
                </a:lnSpc>
                <a:buClr>
                  <a:srgbClr val="000000"/>
                </a:buClr>
                <a:buSzPct val="100000"/>
                <a:buFont typeface="Times New Roman" pitchFamily="18" charset="0"/>
                <a:buNone/>
                <a:defRPr/>
              </a:pPr>
              <a:endParaRPr lang="zh-CN" altLang="en-US">
                <a:solidFill>
                  <a:srgbClr val="FFFFFF"/>
                </a:solidFill>
              </a:endParaRPr>
            </a:p>
          </p:txBody>
        </p:sp>
        <p:pic>
          <p:nvPicPr>
            <p:cNvPr id="4" name="Picture 2"/>
            <p:cNvPicPr>
              <a:picLocks noChangeAspect="1" noChangeArrowheads="1"/>
            </p:cNvPicPr>
            <p:nvPr/>
          </p:nvPicPr>
          <p:blipFill>
            <a:blip r:embed="rId6" cstate="print"/>
            <a:srcRect/>
            <a:stretch>
              <a:fillRect/>
            </a:stretch>
          </p:blipFill>
          <p:spPr bwMode="auto">
            <a:xfrm>
              <a:off x="228600" y="1600200"/>
              <a:ext cx="3197225" cy="301783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3" name="Group 17"/>
          <p:cNvGrpSpPr/>
          <p:nvPr/>
        </p:nvGrpSpPr>
        <p:grpSpPr>
          <a:xfrm>
            <a:off x="6778871" y="3733800"/>
            <a:ext cx="1768985" cy="1223962"/>
            <a:chOff x="5638800" y="3962400"/>
            <a:chExt cx="1839744" cy="1223962"/>
          </a:xfrm>
          <a:effectLst>
            <a:outerShdw blurRad="76200" dir="18900000" sy="23000" kx="-1200000" algn="bl" rotWithShape="0">
              <a:prstClr val="black">
                <a:alpha val="20000"/>
              </a:prstClr>
            </a:outerShdw>
          </a:effectLst>
        </p:grpSpPr>
        <p:sp>
          <p:nvSpPr>
            <p:cNvPr id="17" name="Rectangular Callout 16"/>
            <p:cNvSpPr/>
            <p:nvPr/>
          </p:nvSpPr>
          <p:spPr bwMode="auto">
            <a:xfrm>
              <a:off x="5641846" y="3962400"/>
              <a:ext cx="1822704" cy="1219200"/>
            </a:xfrm>
            <a:prstGeom prst="wedgeRectCallout">
              <a:avLst>
                <a:gd name="adj1" fmla="val -142099"/>
                <a:gd name="adj2" fmla="val 92580"/>
              </a:avLst>
            </a:prstGeom>
            <a:solidFill>
              <a:schemeClr val="bg1"/>
            </a:solidFill>
            <a:ln w="9525" cap="flat" cmpd="sng" algn="ctr">
              <a:solidFill>
                <a:srgbClr val="0070C0"/>
              </a:solidFill>
              <a:prstDash val="solid"/>
              <a:round/>
              <a:headEnd type="none" w="med" len="med"/>
              <a:tailEnd type="none" w="med" len="med"/>
            </a:ln>
            <a:effectLst/>
          </p:spPr>
          <p:txBody>
            <a:bodyPr/>
            <a:lstStyle/>
            <a:p>
              <a:pPr hangingPunct="0">
                <a:lnSpc>
                  <a:spcPct val="93000"/>
                </a:lnSpc>
                <a:buClr>
                  <a:srgbClr val="000000"/>
                </a:buClr>
                <a:buSzPct val="100000"/>
                <a:buFont typeface="Times New Roman" pitchFamily="16" charset="0"/>
                <a:buNone/>
                <a:defRPr/>
              </a:pPr>
              <a:endParaRPr lang="zh-CN" altLang="en-US">
                <a:solidFill>
                  <a:srgbClr val="FFFFFF"/>
                </a:solidFill>
                <a:latin typeface="Arial" charset="0"/>
                <a:ea typeface="Arial Unicode MS" pitchFamily="34" charset="-122"/>
                <a:cs typeface="Arial Unicode MS" charset="0"/>
              </a:endParaRPr>
            </a:p>
          </p:txBody>
        </p:sp>
        <p:grpSp>
          <p:nvGrpSpPr>
            <p:cNvPr id="5" name="Group 4"/>
            <p:cNvGrpSpPr>
              <a:grpSpLocks/>
            </p:cNvGrpSpPr>
            <p:nvPr/>
          </p:nvGrpSpPr>
          <p:grpSpPr bwMode="auto">
            <a:xfrm>
              <a:off x="5638800" y="3962400"/>
              <a:ext cx="1839744" cy="1223962"/>
              <a:chOff x="2723" y="2921"/>
              <a:chExt cx="1452" cy="966"/>
            </a:xfrm>
          </p:grpSpPr>
          <p:pic>
            <p:nvPicPr>
              <p:cNvPr id="13" name="Picture 5"/>
              <p:cNvPicPr>
                <a:picLocks noChangeAspect="1" noChangeArrowheads="1"/>
              </p:cNvPicPr>
              <p:nvPr/>
            </p:nvPicPr>
            <p:blipFill>
              <a:blip r:embed="rId7" cstate="print"/>
              <a:srcRect/>
              <a:stretch>
                <a:fillRect/>
              </a:stretch>
            </p:blipFill>
            <p:spPr bwMode="auto">
              <a:xfrm>
                <a:off x="2723" y="2921"/>
                <a:ext cx="1452" cy="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6"/>
              <p:cNvPicPr>
                <a:picLocks noChangeAspect="1" noChangeArrowheads="1"/>
              </p:cNvPicPr>
              <p:nvPr/>
            </p:nvPicPr>
            <p:blipFill>
              <a:blip r:embed="rId8" cstate="print"/>
              <a:srcRect/>
              <a:stretch>
                <a:fillRect/>
              </a:stretch>
            </p:blipFill>
            <p:spPr bwMode="auto">
              <a:xfrm>
                <a:off x="3683" y="2924"/>
                <a:ext cx="492" cy="240"/>
              </a:xfrm>
              <a:prstGeom prst="rect">
                <a:avLst/>
              </a:prstGeom>
              <a:noFill/>
              <a:ln w="9525">
                <a:noFill/>
                <a:round/>
                <a:headEnd/>
                <a:tailEnd/>
              </a:ln>
            </p:spPr>
          </p:pic>
        </p:grpSp>
      </p:grpSp>
      <p:grpSp>
        <p:nvGrpSpPr>
          <p:cNvPr id="6" name="Group 23"/>
          <p:cNvGrpSpPr>
            <a:grpSpLocks/>
          </p:cNvGrpSpPr>
          <p:nvPr/>
        </p:nvGrpSpPr>
        <p:grpSpPr bwMode="auto">
          <a:xfrm>
            <a:off x="6477000" y="1209675"/>
            <a:ext cx="2514600" cy="4962525"/>
            <a:chOff x="6477000" y="1361572"/>
            <a:chExt cx="2514600" cy="4963028"/>
          </a:xfrm>
        </p:grpSpPr>
        <p:grpSp>
          <p:nvGrpSpPr>
            <p:cNvPr id="29710" name="Group 23"/>
            <p:cNvGrpSpPr>
              <a:grpSpLocks/>
            </p:cNvGrpSpPr>
            <p:nvPr/>
          </p:nvGrpSpPr>
          <p:grpSpPr bwMode="auto">
            <a:xfrm>
              <a:off x="6477000" y="1361572"/>
              <a:ext cx="2514600" cy="4963028"/>
              <a:chOff x="5334000" y="1437772"/>
              <a:chExt cx="2514600" cy="4963028"/>
            </a:xfrm>
          </p:grpSpPr>
          <p:pic>
            <p:nvPicPr>
              <p:cNvPr id="29714" name="Picture 10" descr="http://www.linkphone.cn/uploadfile/2011/0407/20110407032827234.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1437772"/>
                <a:ext cx="2514600" cy="496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5" name="Rectangle 20"/>
              <p:cNvSpPr>
                <a:spLocks noChangeArrowheads="1"/>
              </p:cNvSpPr>
              <p:nvPr/>
            </p:nvSpPr>
            <p:spPr bwMode="auto">
              <a:xfrm>
                <a:off x="5555192" y="2482850"/>
                <a:ext cx="2083858" cy="29924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hangingPunct="0">
                  <a:lnSpc>
                    <a:spcPct val="93000"/>
                  </a:lnSpc>
                  <a:buClr>
                    <a:srgbClr val="000000"/>
                  </a:buClr>
                  <a:buSzPct val="100000"/>
                  <a:buFont typeface="Times New Roman" pitchFamily="18" charset="0"/>
                  <a:buNone/>
                </a:pPr>
                <a:endParaRPr lang="zh-CN" altLang="en-US">
                  <a:solidFill>
                    <a:srgbClr val="FFFFFF"/>
                  </a:solidFill>
                </a:endParaRPr>
              </a:p>
            </p:txBody>
          </p:sp>
        </p:grpSp>
        <p:sp>
          <p:nvSpPr>
            <p:cNvPr id="29711" name="TextBox 21"/>
            <p:cNvSpPr txBox="1">
              <a:spLocks noChangeArrowheads="1"/>
            </p:cNvSpPr>
            <p:nvPr/>
          </p:nvSpPr>
          <p:spPr bwMode="auto">
            <a:xfrm>
              <a:off x="6705600" y="2438400"/>
              <a:ext cx="2133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lnSpc>
                  <a:spcPct val="100000"/>
                </a:lnSpc>
                <a:buClrTx/>
                <a:buFontTx/>
                <a:buNone/>
              </a:pPr>
              <a:r>
                <a:rPr lang="en-US" altLang="zh-CN" sz="1100">
                  <a:solidFill>
                    <a:srgbClr val="000000"/>
                  </a:solidFill>
                </a:rPr>
                <a:t>Hello, Ray.  You are currently experiencing traffic that will continue for another hour.  If you want to avoid the traffic, you can </a:t>
              </a:r>
              <a:r>
                <a:rPr lang="en-US" altLang="zh-CN" sz="1100" b="1" u="sng">
                  <a:solidFill>
                    <a:srgbClr val="000000"/>
                  </a:solidFill>
                </a:rPr>
                <a:t>take the next exit</a:t>
              </a:r>
              <a:r>
                <a:rPr lang="en-US" altLang="zh-CN" sz="1100">
                  <a:solidFill>
                    <a:srgbClr val="000000"/>
                  </a:solidFill>
                </a:rPr>
                <a:t>. Stores at the next  exit include </a:t>
              </a:r>
              <a:r>
                <a:rPr lang="en-US" altLang="zh-CN" sz="1100" b="1" u="sng">
                  <a:solidFill>
                    <a:srgbClr val="000000"/>
                  </a:solidFill>
                </a:rPr>
                <a:t>Borders</a:t>
              </a:r>
              <a:r>
                <a:rPr lang="en-US" altLang="zh-CN" sz="1100">
                  <a:solidFill>
                    <a:srgbClr val="000000"/>
                  </a:solidFill>
                </a:rPr>
                <a:t> and </a:t>
              </a:r>
              <a:r>
                <a:rPr lang="en-US" altLang="zh-CN" sz="1100" b="1" u="sng">
                  <a:solidFill>
                    <a:srgbClr val="000000"/>
                  </a:solidFill>
                </a:rPr>
                <a:t>Starbucks</a:t>
              </a:r>
              <a:r>
                <a:rPr lang="en-US" altLang="zh-CN" sz="1100">
                  <a:solidFill>
                    <a:srgbClr val="000000"/>
                  </a:solidFill>
                </a:rPr>
                <a:t>, where you can meet friends who are also in the area.  If you wish to go to Starbucks, you can order your drink now, by clicking the accept button below, and it will be </a:t>
              </a:r>
              <a:r>
                <a:rPr lang="en-US" altLang="zh-CN" sz="1100" u="sng">
                  <a:solidFill>
                    <a:srgbClr val="000000"/>
                  </a:solidFill>
                </a:rPr>
                <a:t>charged to your bill</a:t>
              </a:r>
              <a:r>
                <a:rPr lang="en-US" altLang="zh-CN" sz="1100">
                  <a:solidFill>
                    <a:srgbClr val="000000"/>
                  </a:solidFill>
                </a:rPr>
                <a:t>.</a:t>
              </a:r>
            </a:p>
          </p:txBody>
        </p:sp>
        <p:sp>
          <p:nvSpPr>
            <p:cNvPr id="25" name="Rounded Rectangle 24"/>
            <p:cNvSpPr/>
            <p:nvPr/>
          </p:nvSpPr>
          <p:spPr bwMode="auto">
            <a:xfrm>
              <a:off x="6781800" y="4952861"/>
              <a:ext cx="838200" cy="381039"/>
            </a:xfrm>
            <a:prstGeom prst="roundRect">
              <a:avLst/>
            </a:prstGeom>
            <a:gradFill>
              <a:gsLst>
                <a:gs pos="0">
                  <a:schemeClr val="accent1">
                    <a:lumMod val="60000"/>
                    <a:lumOff val="40000"/>
                  </a:schemeClr>
                </a:gs>
                <a:gs pos="80000">
                  <a:schemeClr val="accent1">
                    <a:shade val="93000"/>
                    <a:satMod val="130000"/>
                  </a:schemeClr>
                </a:gs>
                <a:gs pos="100000">
                  <a:schemeClr val="accent1">
                    <a:lumMod val="40000"/>
                    <a:lumOff val="60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hangingPunct="0">
                <a:lnSpc>
                  <a:spcPct val="93000"/>
                </a:lnSpc>
                <a:buClr>
                  <a:srgbClr val="000000"/>
                </a:buClr>
                <a:buSzPct val="100000"/>
                <a:buFont typeface="Times New Roman" pitchFamily="18" charset="0"/>
                <a:buNone/>
                <a:defRPr/>
              </a:pPr>
              <a:r>
                <a:rPr lang="en-US" altLang="zh-CN" sz="1400">
                  <a:solidFill>
                    <a:srgbClr val="FFFFFF"/>
                  </a:solidFill>
                  <a:ea typeface="Arial Unicode MS" pitchFamily="34" charset="-128"/>
                </a:rPr>
                <a:t>Accept</a:t>
              </a:r>
              <a:endParaRPr lang="zh-CN" altLang="en-US" sz="1400">
                <a:solidFill>
                  <a:srgbClr val="FFFFFF"/>
                </a:solidFill>
                <a:ea typeface="Arial Unicode MS" pitchFamily="34" charset="-128"/>
              </a:endParaRPr>
            </a:p>
          </p:txBody>
        </p:sp>
        <p:sp>
          <p:nvSpPr>
            <p:cNvPr id="26" name="Rounded Rectangle 25"/>
            <p:cNvSpPr/>
            <p:nvPr/>
          </p:nvSpPr>
          <p:spPr bwMode="auto">
            <a:xfrm>
              <a:off x="7848600" y="4952861"/>
              <a:ext cx="838200" cy="381039"/>
            </a:xfrm>
            <a:prstGeom prst="roundRect">
              <a:avLst/>
            </a:prstGeom>
            <a:gradFill>
              <a:gsLst>
                <a:gs pos="0">
                  <a:schemeClr val="bg2">
                    <a:lumMod val="40000"/>
                    <a:lumOff val="60000"/>
                  </a:schemeClr>
                </a:gs>
                <a:gs pos="50000">
                  <a:schemeClr val="bg2">
                    <a:lumMod val="60000"/>
                    <a:lumOff val="40000"/>
                  </a:schemeClr>
                </a:gs>
                <a:gs pos="100000">
                  <a:schemeClr val="bg2">
                    <a:lumMod val="20000"/>
                    <a:lumOff val="80000"/>
                  </a:schemeClr>
                </a:gs>
              </a:gsLst>
              <a:lin ang="5400000" scaled="0"/>
            </a:gradFill>
            <a:ln>
              <a:solidFill>
                <a:schemeClr val="accent3">
                  <a:lumMod val="6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hangingPunct="0">
                <a:lnSpc>
                  <a:spcPct val="93000"/>
                </a:lnSpc>
                <a:buClr>
                  <a:srgbClr val="000000"/>
                </a:buClr>
                <a:buSzPct val="100000"/>
                <a:buFont typeface="Times New Roman" pitchFamily="18" charset="0"/>
                <a:buNone/>
                <a:defRPr/>
              </a:pPr>
              <a:r>
                <a:rPr lang="en-US" altLang="zh-CN" sz="1400">
                  <a:solidFill>
                    <a:srgbClr val="FFFFFF"/>
                  </a:solidFill>
                  <a:ea typeface="Arial Unicode MS" pitchFamily="34" charset="-128"/>
                </a:rPr>
                <a:t>Decline</a:t>
              </a:r>
              <a:endParaRPr lang="zh-CN" altLang="en-US" sz="1400">
                <a:solidFill>
                  <a:srgbClr val="FFFFFF"/>
                </a:solidFill>
                <a:ea typeface="Arial Unicode MS" pitchFamily="34" charset="-128"/>
              </a:endParaRPr>
            </a:p>
          </p:txBody>
        </p:sp>
      </p:grpSp>
      <p:sp>
        <p:nvSpPr>
          <p:cNvPr id="69642" name="Rectangle 1"/>
          <p:cNvSpPr>
            <a:spLocks noChangeArrowheads="1"/>
          </p:cNvSpPr>
          <p:nvPr/>
        </p:nvSpPr>
        <p:spPr bwMode="auto">
          <a:xfrm>
            <a:off x="457200" y="304800"/>
            <a:ext cx="8229600" cy="914400"/>
          </a:xfrm>
          <a:prstGeom prst="rect">
            <a:avLst/>
          </a:prstGeom>
          <a:noFill/>
          <a:ln w="9525">
            <a:noFill/>
            <a:round/>
            <a:headEnd/>
            <a:tailEnd/>
          </a:ln>
        </p:spPr>
        <p:txBody>
          <a:bodyPr lIns="90000" tIns="45000" rIns="90000" bIns="45000" anchor="ctr"/>
          <a:lstStyle/>
          <a:p>
            <a:pPr algn="ct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4000" b="1" dirty="0">
                <a:solidFill>
                  <a:srgbClr val="C00000"/>
                </a:solidFill>
                <a:latin typeface="+mj-lt"/>
                <a:ea typeface="+mj-ea"/>
                <a:cs typeface="+mj-cs"/>
              </a:rPr>
              <a:t>Demo Story Board</a:t>
            </a:r>
          </a:p>
        </p:txBody>
      </p:sp>
      <p:sp>
        <p:nvSpPr>
          <p:cNvPr id="30" name="Rectangle 29"/>
          <p:cNvSpPr>
            <a:spLocks noChangeArrowheads="1"/>
          </p:cNvSpPr>
          <p:nvPr/>
        </p:nvSpPr>
        <p:spPr bwMode="auto">
          <a:xfrm>
            <a:off x="6700838" y="2251075"/>
            <a:ext cx="2084387" cy="299243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hangingPunct="0">
              <a:lnSpc>
                <a:spcPct val="93000"/>
              </a:lnSpc>
              <a:buClr>
                <a:srgbClr val="000000"/>
              </a:buClr>
              <a:buSzPct val="100000"/>
              <a:buFont typeface="Times New Roman" pitchFamily="18" charset="0"/>
              <a:buNone/>
            </a:pPr>
            <a:endParaRPr lang="zh-CN" altLang="en-US">
              <a:solidFill>
                <a:srgbClr val="FFFFFF"/>
              </a:solidFill>
            </a:endParaRPr>
          </a:p>
        </p:txBody>
      </p:sp>
      <p:sp>
        <p:nvSpPr>
          <p:cNvPr id="29" name="TextBox 28"/>
          <p:cNvSpPr txBox="1">
            <a:spLocks noChangeArrowheads="1"/>
          </p:cNvSpPr>
          <p:nvPr/>
        </p:nvSpPr>
        <p:spPr bwMode="auto">
          <a:xfrm>
            <a:off x="6705600" y="2254250"/>
            <a:ext cx="21336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lnSpc>
                <a:spcPct val="100000"/>
              </a:lnSpc>
              <a:buClrTx/>
              <a:buFontTx/>
              <a:buNone/>
            </a:pPr>
            <a:r>
              <a:rPr lang="en-US" altLang="zh-CN" sz="1100">
                <a:solidFill>
                  <a:srgbClr val="000000"/>
                </a:solidFill>
              </a:rPr>
              <a:t>Hello, Ray.  Your order has  been confirmed. Order number: </a:t>
            </a:r>
            <a:r>
              <a:rPr lang="en-US" altLang="zh-CN" sz="1100" b="1" u="sng">
                <a:solidFill>
                  <a:srgbClr val="000000"/>
                </a:solidFill>
              </a:rPr>
              <a:t>10320403</a:t>
            </a:r>
            <a:r>
              <a:rPr lang="en-US" altLang="zh-CN" sz="1100">
                <a:solidFill>
                  <a:srgbClr val="000000"/>
                </a:solidFill>
              </a:rPr>
              <a:t>, confirmation code: </a:t>
            </a:r>
            <a:r>
              <a:rPr lang="en-US" altLang="zh-CN" sz="1100" b="1" u="sng">
                <a:solidFill>
                  <a:srgbClr val="000000"/>
                </a:solidFill>
              </a:rPr>
              <a:t>85886263</a:t>
            </a:r>
            <a:r>
              <a:rPr lang="en-US" altLang="zh-CN" sz="1100">
                <a:solidFill>
                  <a:srgbClr val="000000"/>
                </a:solidFill>
              </a:rPr>
              <a:t>. As a VIP of AT&amp;T,you’ve been granted a coupon of </a:t>
            </a:r>
            <a:r>
              <a:rPr lang="en-US" altLang="zh-CN" sz="1100" b="1" u="sng">
                <a:solidFill>
                  <a:srgbClr val="000000"/>
                </a:solidFill>
              </a:rPr>
              <a:t>$20.00</a:t>
            </a:r>
            <a:r>
              <a:rPr lang="en-US" altLang="zh-CN" sz="1100">
                <a:solidFill>
                  <a:srgbClr val="000000"/>
                </a:solidFill>
              </a:rPr>
              <a:t>.  Show this message and use the coupon upon your arrival at Starbucks.</a:t>
            </a:r>
          </a:p>
          <a:p>
            <a:pPr eaLnBrk="1">
              <a:lnSpc>
                <a:spcPct val="100000"/>
              </a:lnSpc>
              <a:buClrTx/>
              <a:buFontTx/>
              <a:buNone/>
            </a:pPr>
            <a:r>
              <a:rPr lang="en-US" altLang="zh-CN" sz="1100">
                <a:solidFill>
                  <a:srgbClr val="000000"/>
                </a:solidFill>
              </a:rPr>
              <a:t>Thank you for choosing AT&amp;T and Starbucks!</a:t>
            </a:r>
          </a:p>
        </p:txBody>
      </p:sp>
      <p:sp>
        <p:nvSpPr>
          <p:cNvPr id="2970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215B768B-8576-4240-AB83-419E3CCD9CA2}" type="slidenum">
              <a:rPr lang="en-US" altLang="zh-CN" smtClean="0"/>
              <a:pPr/>
              <a:t>16</a:t>
            </a:fld>
            <a:endParaRPr lang="en-US" altLang="zh-CN" smtClean="0"/>
          </a:p>
        </p:txBody>
      </p:sp>
    </p:spTree>
    <p:extLst>
      <p:ext uri="{BB962C8B-B14F-4D97-AF65-F5344CB8AC3E}">
        <p14:creationId xmlns:p14="http://schemas.microsoft.com/office/powerpoint/2010/main" val="37899681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xit" presetSubtype="0" fill="hold" nodeType="clickEffect">
                                  <p:stCondLst>
                                    <p:cond delay="0"/>
                                  </p:stCondLst>
                                  <p:childTnLst>
                                    <p:animEffect transition="out" filter="fade">
                                      <p:cBhvr>
                                        <p:cTn id="15" dur="1000"/>
                                        <p:tgtEl>
                                          <p:spTgt spid="3"/>
                                        </p:tgtEl>
                                      </p:cBhvr>
                                    </p:animEffect>
                                    <p:anim calcmode="lin" valueType="num">
                                      <p:cBhvr>
                                        <p:cTn id="16" dur="1000"/>
                                        <p:tgtEl>
                                          <p:spTgt spid="3"/>
                                        </p:tgtEl>
                                        <p:attrNameLst>
                                          <p:attrName>ppt_x</p:attrName>
                                        </p:attrNameLst>
                                      </p:cBhvr>
                                      <p:tavLst>
                                        <p:tav tm="0">
                                          <p:val>
                                            <p:strVal val="ppt_x"/>
                                          </p:val>
                                        </p:tav>
                                        <p:tav tm="100000">
                                          <p:val>
                                            <p:strVal val="ppt_x"/>
                                          </p:val>
                                        </p:tav>
                                      </p:tavLst>
                                    </p:anim>
                                    <p:anim calcmode="lin" valueType="num">
                                      <p:cBhvr>
                                        <p:cTn id="17" dur="1000"/>
                                        <p:tgtEl>
                                          <p:spTgt spid="3"/>
                                        </p:tgtEl>
                                        <p:attrNameLst>
                                          <p:attrName>ppt_y</p:attrName>
                                        </p:attrNameLst>
                                      </p:cBhvr>
                                      <p:tavLst>
                                        <p:tav tm="0">
                                          <p:val>
                                            <p:strVal val="ppt_y"/>
                                          </p:val>
                                        </p:tav>
                                        <p:tav tm="100000">
                                          <p:val>
                                            <p:strVal val="ppt_y+.1"/>
                                          </p:val>
                                        </p:tav>
                                      </p:tavLst>
                                    </p:anim>
                                    <p:set>
                                      <p:cBhvr>
                                        <p:cTn id="18" dur="1" fill="hold">
                                          <p:stCondLst>
                                            <p:cond delay="999"/>
                                          </p:stCondLst>
                                        </p:cTn>
                                        <p:tgtEl>
                                          <p:spTgt spid="3"/>
                                        </p:tgtEl>
                                        <p:attrNameLst>
                                          <p:attrName>style.visibility</p:attrName>
                                        </p:attrNameLst>
                                      </p:cBhvr>
                                      <p:to>
                                        <p:strVal val="hidden"/>
                                      </p:to>
                                    </p:set>
                                  </p:childTnLst>
                                </p:cTn>
                              </p:par>
                              <p:par>
                                <p:cTn id="19" presetID="42" presetClass="exit" presetSubtype="0" fill="hold" nodeType="withEffect">
                                  <p:stCondLst>
                                    <p:cond delay="0"/>
                                  </p:stCondLst>
                                  <p:childTnLst>
                                    <p:animEffect transition="out" filter="fade">
                                      <p:cBhvr>
                                        <p:cTn id="20" dur="1000"/>
                                        <p:tgtEl>
                                          <p:spTgt spid="6"/>
                                        </p:tgtEl>
                                      </p:cBhvr>
                                    </p:animEffect>
                                    <p:anim calcmode="lin" valueType="num">
                                      <p:cBhvr>
                                        <p:cTn id="21" dur="1000"/>
                                        <p:tgtEl>
                                          <p:spTgt spid="6"/>
                                        </p:tgtEl>
                                        <p:attrNameLst>
                                          <p:attrName>ppt_x</p:attrName>
                                        </p:attrNameLst>
                                      </p:cBhvr>
                                      <p:tavLst>
                                        <p:tav tm="0">
                                          <p:val>
                                            <p:strVal val="ppt_x"/>
                                          </p:val>
                                        </p:tav>
                                        <p:tav tm="100000">
                                          <p:val>
                                            <p:strVal val="ppt_x"/>
                                          </p:val>
                                        </p:tav>
                                      </p:tavLst>
                                    </p:anim>
                                    <p:anim calcmode="lin" valueType="num">
                                      <p:cBhvr>
                                        <p:cTn id="22" dur="1000"/>
                                        <p:tgtEl>
                                          <p:spTgt spid="6"/>
                                        </p:tgtEl>
                                        <p:attrNameLst>
                                          <p:attrName>ppt_y</p:attrName>
                                        </p:attrNameLst>
                                      </p:cBhvr>
                                      <p:tavLst>
                                        <p:tav tm="0">
                                          <p:val>
                                            <p:strVal val="ppt_y"/>
                                          </p:val>
                                        </p:tav>
                                        <p:tav tm="100000">
                                          <p:val>
                                            <p:strVal val="ppt_y+.1"/>
                                          </p:val>
                                        </p:tav>
                                      </p:tavLst>
                                    </p:anim>
                                    <p:set>
                                      <p:cBhvr>
                                        <p:cTn id="23" dur="1" fill="hold">
                                          <p:stCondLst>
                                            <p:cond delay="999"/>
                                          </p:stCondLst>
                                        </p:cTn>
                                        <p:tgtEl>
                                          <p:spTgt spid="6"/>
                                        </p:tgtEl>
                                        <p:attrNameLst>
                                          <p:attrName>style.visibility</p:attrName>
                                        </p:attrNameLst>
                                      </p:cBhvr>
                                      <p:to>
                                        <p:strVal val="hidden"/>
                                      </p:to>
                                    </p:set>
                                  </p:childTnLst>
                                </p:cTn>
                              </p:par>
                              <p:par>
                                <p:cTn id="24" presetID="42" presetClass="exit" presetSubtype="0" fill="hold" grpId="1" nodeType="withEffect">
                                  <p:stCondLst>
                                    <p:cond delay="0"/>
                                  </p:stCondLst>
                                  <p:iterate type="lt">
                                    <p:tmPct val="0"/>
                                  </p:iterate>
                                  <p:childTnLst>
                                    <p:animEffect transition="out" filter="fade">
                                      <p:cBhvr>
                                        <p:cTn id="25" dur="1000"/>
                                        <p:tgtEl>
                                          <p:spTgt spid="30"/>
                                        </p:tgtEl>
                                      </p:cBhvr>
                                    </p:animEffect>
                                    <p:anim calcmode="lin" valueType="num">
                                      <p:cBhvr>
                                        <p:cTn id="26" dur="1000"/>
                                        <p:tgtEl>
                                          <p:spTgt spid="30"/>
                                        </p:tgtEl>
                                        <p:attrNameLst>
                                          <p:attrName>ppt_x</p:attrName>
                                        </p:attrNameLst>
                                      </p:cBhvr>
                                      <p:tavLst>
                                        <p:tav tm="0">
                                          <p:val>
                                            <p:strVal val="ppt_x"/>
                                          </p:val>
                                        </p:tav>
                                        <p:tav tm="100000">
                                          <p:val>
                                            <p:strVal val="ppt_x"/>
                                          </p:val>
                                        </p:tav>
                                      </p:tavLst>
                                    </p:anim>
                                    <p:anim calcmode="lin" valueType="num">
                                      <p:cBhvr>
                                        <p:cTn id="27" dur="1000"/>
                                        <p:tgtEl>
                                          <p:spTgt spid="30"/>
                                        </p:tgtEl>
                                        <p:attrNameLst>
                                          <p:attrName>ppt_y</p:attrName>
                                        </p:attrNameLst>
                                      </p:cBhvr>
                                      <p:tavLst>
                                        <p:tav tm="0">
                                          <p:val>
                                            <p:strVal val="ppt_y"/>
                                          </p:val>
                                        </p:tav>
                                        <p:tav tm="100000">
                                          <p:val>
                                            <p:strVal val="ppt_y+.1"/>
                                          </p:val>
                                        </p:tav>
                                      </p:tavLst>
                                    </p:anim>
                                    <p:set>
                                      <p:cBhvr>
                                        <p:cTn id="28" dur="1" fill="hold">
                                          <p:stCondLst>
                                            <p:cond delay="999"/>
                                          </p:stCondLst>
                                        </p:cTn>
                                        <p:tgtEl>
                                          <p:spTgt spid="30"/>
                                        </p:tgtEl>
                                        <p:attrNameLst>
                                          <p:attrName>style.visibility</p:attrName>
                                        </p:attrNameLst>
                                      </p:cBhvr>
                                      <p:to>
                                        <p:strVal val="hidden"/>
                                      </p:to>
                                    </p:set>
                                  </p:childTnLst>
                                </p:cTn>
                              </p:par>
                              <p:par>
                                <p:cTn id="29" presetID="42" presetClass="exit" presetSubtype="0" fill="hold" grpId="1" nodeType="withEffect">
                                  <p:stCondLst>
                                    <p:cond delay="0"/>
                                  </p:stCondLst>
                                  <p:childTnLst>
                                    <p:animEffect transition="out" filter="fade">
                                      <p:cBhvr>
                                        <p:cTn id="30" dur="1000"/>
                                        <p:tgtEl>
                                          <p:spTgt spid="29"/>
                                        </p:tgtEl>
                                      </p:cBhvr>
                                    </p:animEffect>
                                    <p:anim calcmode="lin" valueType="num">
                                      <p:cBhvr>
                                        <p:cTn id="31" dur="1000"/>
                                        <p:tgtEl>
                                          <p:spTgt spid="29"/>
                                        </p:tgtEl>
                                        <p:attrNameLst>
                                          <p:attrName>ppt_x</p:attrName>
                                        </p:attrNameLst>
                                      </p:cBhvr>
                                      <p:tavLst>
                                        <p:tav tm="0">
                                          <p:val>
                                            <p:strVal val="ppt_x"/>
                                          </p:val>
                                        </p:tav>
                                        <p:tav tm="100000">
                                          <p:val>
                                            <p:strVal val="ppt_x"/>
                                          </p:val>
                                        </p:tav>
                                      </p:tavLst>
                                    </p:anim>
                                    <p:anim calcmode="lin" valueType="num">
                                      <p:cBhvr>
                                        <p:cTn id="32" dur="1000"/>
                                        <p:tgtEl>
                                          <p:spTgt spid="29"/>
                                        </p:tgtEl>
                                        <p:attrNameLst>
                                          <p:attrName>ppt_y</p:attrName>
                                        </p:attrNameLst>
                                      </p:cBhvr>
                                      <p:tavLst>
                                        <p:tav tm="0">
                                          <p:val>
                                            <p:strVal val="ppt_y"/>
                                          </p:val>
                                        </p:tav>
                                        <p:tav tm="100000">
                                          <p:val>
                                            <p:strVal val="ppt_y+.1"/>
                                          </p:val>
                                        </p:tav>
                                      </p:tavLst>
                                    </p:anim>
                                    <p:set>
                                      <p:cBhvr>
                                        <p:cTn id="33" dur="1" fill="hold">
                                          <p:stCondLst>
                                            <p:cond delay="999"/>
                                          </p:stCondLst>
                                        </p:cTn>
                                        <p:tgtEl>
                                          <p:spTgt spid="29"/>
                                        </p:tgtEl>
                                        <p:attrNameLst>
                                          <p:attrName>style.visibility</p:attrName>
                                        </p:attrNameLst>
                                      </p:cBhvr>
                                      <p:to>
                                        <p:strVal val="hidden"/>
                                      </p:to>
                                    </p:set>
                                  </p:childTnLst>
                                </p:cTn>
                              </p:par>
                              <p:par>
                                <p:cTn id="34" presetID="42" presetClass="exit" presetSubtype="0" fill="hold" nodeType="withEffect">
                                  <p:stCondLst>
                                    <p:cond delay="0"/>
                                  </p:stCondLst>
                                  <p:childTnLst>
                                    <p:animEffect transition="out" filter="fade">
                                      <p:cBhvr>
                                        <p:cTn id="35" dur="1000"/>
                                        <p:tgtEl>
                                          <p:spTgt spid="2"/>
                                        </p:tgtEl>
                                      </p:cBhvr>
                                    </p:animEffect>
                                    <p:anim calcmode="lin" valueType="num">
                                      <p:cBhvr>
                                        <p:cTn id="36" dur="1000"/>
                                        <p:tgtEl>
                                          <p:spTgt spid="2"/>
                                        </p:tgtEl>
                                        <p:attrNameLst>
                                          <p:attrName>ppt_x</p:attrName>
                                        </p:attrNameLst>
                                      </p:cBhvr>
                                      <p:tavLst>
                                        <p:tav tm="0">
                                          <p:val>
                                            <p:strVal val="ppt_x"/>
                                          </p:val>
                                        </p:tav>
                                        <p:tav tm="100000">
                                          <p:val>
                                            <p:strVal val="ppt_x"/>
                                          </p:val>
                                        </p:tav>
                                      </p:tavLst>
                                    </p:anim>
                                    <p:anim calcmode="lin" valueType="num">
                                      <p:cBhvr>
                                        <p:cTn id="37" dur="1000"/>
                                        <p:tgtEl>
                                          <p:spTgt spid="2"/>
                                        </p:tgtEl>
                                        <p:attrNameLst>
                                          <p:attrName>ppt_y</p:attrName>
                                        </p:attrNameLst>
                                      </p:cBhvr>
                                      <p:tavLst>
                                        <p:tav tm="0">
                                          <p:val>
                                            <p:strVal val="ppt_y"/>
                                          </p:val>
                                        </p:tav>
                                        <p:tav tm="100000">
                                          <p:val>
                                            <p:strVal val="ppt_y+.1"/>
                                          </p:val>
                                        </p:tav>
                                      </p:tavLst>
                                    </p:anim>
                                    <p:set>
                                      <p:cBhvr>
                                        <p:cTn id="38"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29" grpId="0"/>
      <p:bldP spid="2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p:cNvPicPr>
            <a:picLocks noChangeAspect="1" noChangeArrowheads="1"/>
          </p:cNvPicPr>
          <p:nvPr/>
        </p:nvPicPr>
        <p:blipFill>
          <a:blip r:embed="rId3" cstate="print"/>
          <a:stretch>
            <a:fillRect/>
          </a:stretch>
        </p:blipFill>
        <p:spPr bwMode="auto">
          <a:xfrm>
            <a:off x="-2286000" y="-228600"/>
            <a:ext cx="14230350" cy="6858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7" name="Picture 11"/>
          <p:cNvPicPr>
            <a:picLocks noChangeAspect="1" noChangeArrowheads="1"/>
          </p:cNvPicPr>
          <p:nvPr/>
        </p:nvPicPr>
        <p:blipFill>
          <a:blip r:embed="rId4" cstate="print"/>
          <a:stretch>
            <a:fillRect/>
          </a:stretch>
        </p:blipFill>
        <p:spPr bwMode="auto">
          <a:xfrm>
            <a:off x="5486400" y="4441825"/>
            <a:ext cx="587375" cy="587375"/>
          </a:xfrm>
          <a:prstGeom prst="rect">
            <a:avLst/>
          </a:prstGeom>
          <a:ln>
            <a:noFill/>
          </a:ln>
          <a:effectLst>
            <a:outerShdw blurRad="190500" algn="tl" rotWithShape="0">
              <a:srgbClr val="000000">
                <a:alpha val="70000"/>
              </a:srgbClr>
            </a:outerShdw>
          </a:effectLst>
        </p:spPr>
      </p:pic>
      <p:pic>
        <p:nvPicPr>
          <p:cNvPr id="28" name="Picture 13"/>
          <p:cNvPicPr>
            <a:picLocks noChangeAspect="1" noChangeArrowheads="1"/>
          </p:cNvPicPr>
          <p:nvPr/>
        </p:nvPicPr>
        <p:blipFill>
          <a:blip r:embed="rId5" cstate="print"/>
          <a:srcRect/>
          <a:stretch>
            <a:fillRect/>
          </a:stretch>
        </p:blipFill>
        <p:spPr bwMode="auto">
          <a:xfrm>
            <a:off x="5638800" y="3962400"/>
            <a:ext cx="762000" cy="317500"/>
          </a:xfrm>
          <a:prstGeom prst="rect">
            <a:avLst/>
          </a:prstGeom>
          <a:ln>
            <a:noFill/>
          </a:ln>
          <a:effectLst>
            <a:outerShdw blurRad="190500" algn="tl" rotWithShape="0">
              <a:srgbClr val="000000">
                <a:alpha val="70000"/>
              </a:srgbClr>
            </a:outerShdw>
          </a:effectLst>
        </p:spPr>
      </p:pic>
      <p:sp>
        <p:nvSpPr>
          <p:cNvPr id="30725" name="Freeform 14"/>
          <p:cNvSpPr>
            <a:spLocks/>
          </p:cNvSpPr>
          <p:nvPr/>
        </p:nvSpPr>
        <p:spPr bwMode="auto">
          <a:xfrm>
            <a:off x="3673475" y="1247775"/>
            <a:ext cx="1308100" cy="3998913"/>
          </a:xfrm>
          <a:custGeom>
            <a:avLst/>
            <a:gdLst>
              <a:gd name="T0" fmla="*/ 1303226 w 1309077"/>
              <a:gd name="T1" fmla="*/ 4005641 h 3997569"/>
              <a:gd name="T2" fmla="*/ 667174 w 1309077"/>
              <a:gd name="T3" fmla="*/ 3330206 h 3997569"/>
              <a:gd name="T4" fmla="*/ 241194 w 1309077"/>
              <a:gd name="T5" fmla="*/ 2748743 h 3997569"/>
              <a:gd name="T6" fmla="*/ 287877 w 1309077"/>
              <a:gd name="T7" fmla="*/ 1444853 h 3997569"/>
              <a:gd name="T8" fmla="*/ 171170 w 1309077"/>
              <a:gd name="T9" fmla="*/ 927995 h 3997569"/>
              <a:gd name="T10" fmla="*/ 19448 w 1309077"/>
              <a:gd name="T11" fmla="*/ 610831 h 3997569"/>
              <a:gd name="T12" fmla="*/ 54461 w 1309077"/>
              <a:gd name="T13" fmla="*/ 0 h 3997569"/>
              <a:gd name="T14" fmla="*/ 0 60000 65536"/>
              <a:gd name="T15" fmla="*/ 0 60000 65536"/>
              <a:gd name="T16" fmla="*/ 0 60000 65536"/>
              <a:gd name="T17" fmla="*/ 0 60000 65536"/>
              <a:gd name="T18" fmla="*/ 0 60000 65536"/>
              <a:gd name="T19" fmla="*/ 0 60000 65536"/>
              <a:gd name="T20" fmla="*/ 0 60000 65536"/>
              <a:gd name="T21" fmla="*/ 0 w 1309077"/>
              <a:gd name="T22" fmla="*/ 0 h 3997569"/>
              <a:gd name="T23" fmla="*/ 1309077 w 1309077"/>
              <a:gd name="T24" fmla="*/ 3997569 h 39975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9077" h="3997569">
                <a:moveTo>
                  <a:pt x="1309077" y="3997569"/>
                </a:moveTo>
                <a:cubicBezTo>
                  <a:pt x="999392" y="3785576"/>
                  <a:pt x="847969" y="3532553"/>
                  <a:pt x="670169" y="3323492"/>
                </a:cubicBezTo>
                <a:cubicBezTo>
                  <a:pt x="492369" y="3114431"/>
                  <a:pt x="305777" y="3056792"/>
                  <a:pt x="242277" y="2743200"/>
                </a:cubicBezTo>
                <a:cubicBezTo>
                  <a:pt x="178777" y="2429608"/>
                  <a:pt x="300892" y="1744784"/>
                  <a:pt x="289169" y="1441938"/>
                </a:cubicBezTo>
                <a:cubicBezTo>
                  <a:pt x="277446" y="1139092"/>
                  <a:pt x="216876" y="1064846"/>
                  <a:pt x="171938" y="926123"/>
                </a:cubicBezTo>
                <a:cubicBezTo>
                  <a:pt x="127000" y="787400"/>
                  <a:pt x="39076" y="763954"/>
                  <a:pt x="19538" y="609600"/>
                </a:cubicBezTo>
                <a:cubicBezTo>
                  <a:pt x="0" y="455246"/>
                  <a:pt x="54707" y="99646"/>
                  <a:pt x="54707"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62" name="Rectangle 1"/>
          <p:cNvSpPr>
            <a:spLocks noChangeArrowheads="1"/>
          </p:cNvSpPr>
          <p:nvPr/>
        </p:nvSpPr>
        <p:spPr bwMode="auto">
          <a:xfrm>
            <a:off x="457200" y="304800"/>
            <a:ext cx="8229600" cy="914400"/>
          </a:xfrm>
          <a:prstGeom prst="rect">
            <a:avLst/>
          </a:prstGeom>
          <a:noFill/>
          <a:ln w="9525">
            <a:noFill/>
            <a:round/>
            <a:headEnd/>
            <a:tailEnd/>
          </a:ln>
        </p:spPr>
        <p:txBody>
          <a:bodyPr lIns="90000" tIns="45000" rIns="90000" bIns="45000" anchor="ctr"/>
          <a:lstStyle/>
          <a:p>
            <a:pPr algn="ct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4000" b="1" dirty="0">
                <a:solidFill>
                  <a:srgbClr val="C00000"/>
                </a:solidFill>
                <a:latin typeface="+mj-lt"/>
                <a:ea typeface="+mj-ea"/>
                <a:cs typeface="+mj-cs"/>
              </a:rPr>
              <a:t>Demo Story Board</a:t>
            </a:r>
          </a:p>
        </p:txBody>
      </p:sp>
      <p:pic>
        <p:nvPicPr>
          <p:cNvPr id="318472"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5257800"/>
            <a:ext cx="7350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11"/>
          <p:cNvSpPr/>
          <p:nvPr/>
        </p:nvSpPr>
        <p:spPr bwMode="auto">
          <a:xfrm>
            <a:off x="5257800" y="2133600"/>
            <a:ext cx="3657600" cy="1219200"/>
          </a:xfrm>
          <a:custGeom>
            <a:avLst/>
            <a:gdLst>
              <a:gd name="connsiteX0" fmla="*/ 0 w 3704493"/>
              <a:gd name="connsiteY0" fmla="*/ 23446 h 1219200"/>
              <a:gd name="connsiteX1" fmla="*/ 140677 w 3704493"/>
              <a:gd name="connsiteY1" fmla="*/ 1219200 h 1219200"/>
              <a:gd name="connsiteX2" fmla="*/ 3704493 w 3704493"/>
              <a:gd name="connsiteY2" fmla="*/ 1219200 h 1219200"/>
              <a:gd name="connsiteX3" fmla="*/ 3259016 w 3704493"/>
              <a:gd name="connsiteY3" fmla="*/ 0 h 1219200"/>
              <a:gd name="connsiteX4" fmla="*/ 0 w 3704493"/>
              <a:gd name="connsiteY4" fmla="*/ 23446 h 1219200"/>
              <a:gd name="connsiteX0" fmla="*/ 0 w 3704493"/>
              <a:gd name="connsiteY0" fmla="*/ 23446 h 1219200"/>
              <a:gd name="connsiteX1" fmla="*/ 140677 w 3704493"/>
              <a:gd name="connsiteY1" fmla="*/ 1219200 h 1219200"/>
              <a:gd name="connsiteX2" fmla="*/ 3704493 w 3704493"/>
              <a:gd name="connsiteY2" fmla="*/ 1219200 h 1219200"/>
              <a:gd name="connsiteX3" fmla="*/ 3276600 w 3704493"/>
              <a:gd name="connsiteY3" fmla="*/ 0 h 1219200"/>
              <a:gd name="connsiteX4" fmla="*/ 0 w 3704493"/>
              <a:gd name="connsiteY4" fmla="*/ 23446 h 1219200"/>
              <a:gd name="connsiteX0" fmla="*/ 0 w 3704493"/>
              <a:gd name="connsiteY0" fmla="*/ 23446 h 1219200"/>
              <a:gd name="connsiteX1" fmla="*/ 76200 w 3704493"/>
              <a:gd name="connsiteY1" fmla="*/ 1219200 h 1219200"/>
              <a:gd name="connsiteX2" fmla="*/ 3704493 w 3704493"/>
              <a:gd name="connsiteY2" fmla="*/ 1219200 h 1219200"/>
              <a:gd name="connsiteX3" fmla="*/ 3276600 w 3704493"/>
              <a:gd name="connsiteY3" fmla="*/ 0 h 1219200"/>
              <a:gd name="connsiteX4" fmla="*/ 0 w 3704493"/>
              <a:gd name="connsiteY4" fmla="*/ 23446 h 1219200"/>
              <a:gd name="connsiteX0" fmla="*/ 0 w 3704493"/>
              <a:gd name="connsiteY0" fmla="*/ 23446 h 1219200"/>
              <a:gd name="connsiteX1" fmla="*/ 46893 w 3704493"/>
              <a:gd name="connsiteY1" fmla="*/ 1219200 h 1219200"/>
              <a:gd name="connsiteX2" fmla="*/ 3704493 w 3704493"/>
              <a:gd name="connsiteY2" fmla="*/ 1219200 h 1219200"/>
              <a:gd name="connsiteX3" fmla="*/ 3276600 w 3704493"/>
              <a:gd name="connsiteY3" fmla="*/ 0 h 1219200"/>
              <a:gd name="connsiteX4" fmla="*/ 0 w 3704493"/>
              <a:gd name="connsiteY4" fmla="*/ 23446 h 1219200"/>
              <a:gd name="connsiteX0" fmla="*/ 0 w 3704493"/>
              <a:gd name="connsiteY0" fmla="*/ 23446 h 1219200"/>
              <a:gd name="connsiteX1" fmla="*/ 46893 w 3704493"/>
              <a:gd name="connsiteY1" fmla="*/ 1219200 h 1219200"/>
              <a:gd name="connsiteX2" fmla="*/ 3704493 w 3704493"/>
              <a:gd name="connsiteY2" fmla="*/ 1219200 h 1219200"/>
              <a:gd name="connsiteX3" fmla="*/ 3323493 w 3704493"/>
              <a:gd name="connsiteY3" fmla="*/ 0 h 1219200"/>
              <a:gd name="connsiteX4" fmla="*/ 0 w 3704493"/>
              <a:gd name="connsiteY4" fmla="*/ 23446 h 1219200"/>
              <a:gd name="connsiteX0" fmla="*/ 0 w 3657600"/>
              <a:gd name="connsiteY0" fmla="*/ 0 h 1219200"/>
              <a:gd name="connsiteX1" fmla="*/ 0 w 3657600"/>
              <a:gd name="connsiteY1" fmla="*/ 1219200 h 1219200"/>
              <a:gd name="connsiteX2" fmla="*/ 3657600 w 3657600"/>
              <a:gd name="connsiteY2" fmla="*/ 1219200 h 1219200"/>
              <a:gd name="connsiteX3" fmla="*/ 3276600 w 3657600"/>
              <a:gd name="connsiteY3" fmla="*/ 0 h 1219200"/>
              <a:gd name="connsiteX4" fmla="*/ 0 w 3657600"/>
              <a:gd name="connsiteY4" fmla="*/ 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1219200">
                <a:moveTo>
                  <a:pt x="0" y="0"/>
                </a:moveTo>
                <a:lnTo>
                  <a:pt x="0" y="1219200"/>
                </a:lnTo>
                <a:lnTo>
                  <a:pt x="3657600" y="1219200"/>
                </a:lnTo>
                <a:lnTo>
                  <a:pt x="3276600" y="0"/>
                </a:lnTo>
                <a:lnTo>
                  <a:pt x="0" y="0"/>
                </a:lnTo>
                <a:close/>
              </a:path>
            </a:pathLst>
          </a:custGeom>
          <a:solidFill>
            <a:schemeClr val="bg1"/>
          </a:solidFill>
          <a:ln w="9525" cap="flat" cmpd="sng" algn="ctr">
            <a:solidFill>
              <a:schemeClr val="bg2">
                <a:lumMod val="60000"/>
                <a:lumOff val="40000"/>
              </a:schemeClr>
            </a:solidFill>
            <a:prstDash val="solid"/>
            <a:round/>
            <a:headEnd type="none" w="med" len="med"/>
            <a:tailEnd type="none" w="med" len="med"/>
          </a:ln>
          <a:effectLst>
            <a:glow rad="63500">
              <a:schemeClr val="accent4">
                <a:satMod val="175000"/>
                <a:alpha val="40000"/>
              </a:schemeClr>
            </a:glow>
            <a:outerShdw blurRad="50800" dist="203200" dir="2700000" algn="tl" rotWithShape="0">
              <a:prstClr val="black">
                <a:alpha val="40000"/>
              </a:prstClr>
            </a:outerShdw>
          </a:effectLst>
        </p:spPr>
        <p:txBody>
          <a:bodyPr/>
          <a:lstStyle/>
          <a:p>
            <a:pPr hangingPunct="0">
              <a:lnSpc>
                <a:spcPct val="93000"/>
              </a:lnSpc>
              <a:buClr>
                <a:srgbClr val="000000"/>
              </a:buClr>
              <a:buSzPct val="100000"/>
              <a:buFont typeface="Times New Roman" pitchFamily="18" charset="0"/>
              <a:buNone/>
              <a:defRPr/>
            </a:pPr>
            <a:endParaRPr lang="zh-CN" altLang="en-US"/>
          </a:p>
        </p:txBody>
      </p:sp>
      <p:sp>
        <p:nvSpPr>
          <p:cNvPr id="11" name="Trapezoid 10"/>
          <p:cNvSpPr/>
          <p:nvPr/>
        </p:nvSpPr>
        <p:spPr bwMode="auto">
          <a:xfrm>
            <a:off x="3352800" y="3048000"/>
            <a:ext cx="4129088" cy="1295400"/>
          </a:xfrm>
          <a:prstGeom prst="trapezoid">
            <a:avLst>
              <a:gd name="adj" fmla="val 16459"/>
            </a:avLst>
          </a:prstGeom>
          <a:solidFill>
            <a:schemeClr val="bg1"/>
          </a:solidFill>
          <a:ln w="9525" cap="flat" cmpd="sng" algn="ctr">
            <a:solidFill>
              <a:schemeClr val="bg2">
                <a:lumMod val="60000"/>
                <a:lumOff val="40000"/>
              </a:schemeClr>
            </a:solidFill>
            <a:prstDash val="solid"/>
            <a:round/>
            <a:headEnd type="none" w="med" len="med"/>
            <a:tailEnd type="none" w="med" len="med"/>
          </a:ln>
          <a:effectLst>
            <a:glow rad="63500">
              <a:schemeClr val="accent4">
                <a:satMod val="175000"/>
                <a:alpha val="40000"/>
              </a:schemeClr>
            </a:glow>
            <a:outerShdw blurRad="50800" dist="393700" dir="2700000" algn="tl" rotWithShape="0">
              <a:prstClr val="black">
                <a:alpha val="40000"/>
              </a:prstClr>
            </a:outerShdw>
          </a:effectLst>
        </p:spPr>
        <p:txBody>
          <a:bodyPr/>
          <a:lstStyle/>
          <a:p>
            <a:pPr hangingPunct="0">
              <a:lnSpc>
                <a:spcPct val="93000"/>
              </a:lnSpc>
              <a:buClr>
                <a:srgbClr val="000000"/>
              </a:buClr>
              <a:buSzPct val="100000"/>
              <a:buFont typeface="Times New Roman" pitchFamily="18" charset="0"/>
              <a:buNone/>
              <a:defRPr/>
            </a:pPr>
            <a:endParaRPr lang="zh-CN" altLang="en-US"/>
          </a:p>
        </p:txBody>
      </p:sp>
      <p:grpSp>
        <p:nvGrpSpPr>
          <p:cNvPr id="2" name="Group 21"/>
          <p:cNvGrpSpPr/>
          <p:nvPr/>
        </p:nvGrpSpPr>
        <p:grpSpPr>
          <a:xfrm>
            <a:off x="3962400" y="2649390"/>
            <a:ext cx="395042" cy="779610"/>
            <a:chOff x="9829800" y="1219200"/>
            <a:chExt cx="2514600" cy="4962525"/>
          </a:xfrm>
          <a:effectLst>
            <a:outerShdw blurRad="76200" dir="18900000" sy="23000" kx="-1200000" algn="bl" rotWithShape="0">
              <a:prstClr val="black">
                <a:alpha val="20000"/>
              </a:prstClr>
            </a:outerShdw>
          </a:effectLst>
        </p:grpSpPr>
        <p:pic>
          <p:nvPicPr>
            <p:cNvPr id="18" name="Picture 10" descr="http://www.linkphone.cn/uploadfile/2011/0407/20110407032827234.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829800" y="1219200"/>
              <a:ext cx="2514600" cy="4962525"/>
            </a:xfrm>
            <a:prstGeom prst="rect">
              <a:avLst/>
            </a:prstGeom>
            <a:noFill/>
            <a:ln w="9525">
              <a:noFill/>
              <a:miter lim="800000"/>
              <a:headEnd/>
              <a:tailEnd/>
            </a:ln>
          </p:spPr>
        </p:pic>
        <p:sp>
          <p:nvSpPr>
            <p:cNvPr id="20" name="Rectangle 19"/>
            <p:cNvSpPr>
              <a:spLocks noChangeArrowheads="1"/>
            </p:cNvSpPr>
            <p:nvPr/>
          </p:nvSpPr>
          <p:spPr bwMode="auto">
            <a:xfrm>
              <a:off x="10058400" y="2257425"/>
              <a:ext cx="2084387" cy="2992438"/>
            </a:xfrm>
            <a:prstGeom prst="rect">
              <a:avLst/>
            </a:prstGeom>
            <a:solidFill>
              <a:srgbClr val="99CCFF"/>
            </a:solidFill>
            <a:ln w="9525" algn="ctr">
              <a:noFill/>
              <a:round/>
              <a:headEnd/>
              <a:tailEnd/>
            </a:ln>
          </p:spPr>
          <p:txBody>
            <a:bodyPr/>
            <a:lstStyle/>
            <a:p>
              <a:pPr hangingPunct="0">
                <a:lnSpc>
                  <a:spcPct val="93000"/>
                </a:lnSpc>
                <a:buClr>
                  <a:srgbClr val="000000"/>
                </a:buClr>
                <a:buSzPct val="100000"/>
                <a:buFont typeface="Times New Roman" pitchFamily="18" charset="0"/>
                <a:buNone/>
                <a:defRPr/>
              </a:pPr>
              <a:endParaRPr lang="zh-CN" altLang="en-US" sz="1400">
                <a:solidFill>
                  <a:srgbClr val="FFFFFF"/>
                </a:solidFill>
                <a:ea typeface="Arial Unicode MS" pitchFamily="34" charset="-122"/>
                <a:cs typeface="Arial Unicode MS" pitchFamily="34" charset="-122"/>
              </a:endParaRPr>
            </a:p>
          </p:txBody>
        </p:sp>
        <p:sp>
          <p:nvSpPr>
            <p:cNvPr id="21" name="TextBox 20"/>
            <p:cNvSpPr txBox="1">
              <a:spLocks noChangeArrowheads="1"/>
            </p:cNvSpPr>
            <p:nvPr/>
          </p:nvSpPr>
          <p:spPr bwMode="auto">
            <a:xfrm>
              <a:off x="10058402" y="2271713"/>
              <a:ext cx="2133604" cy="297694"/>
            </a:xfrm>
            <a:prstGeom prst="rect">
              <a:avLst/>
            </a:prstGeom>
            <a:noFill/>
            <a:ln w="9525">
              <a:noFill/>
              <a:miter lim="800000"/>
              <a:headEnd/>
              <a:tailEnd/>
            </a:ln>
          </p:spPr>
          <p:txBody>
            <a:bodyPr>
              <a:spAutoFit/>
            </a:bodyPr>
            <a:lstStyle/>
            <a:p>
              <a:pPr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altLang="zh-CN" sz="1100" dirty="0">
                <a:solidFill>
                  <a:srgbClr val="000000"/>
                </a:solidFill>
                <a:ea typeface="Arial Unicode MS" pitchFamily="34" charset="-122"/>
                <a:cs typeface="Arial Unicode MS" pitchFamily="34" charset="-122"/>
              </a:endParaRPr>
            </a:p>
          </p:txBody>
        </p:sp>
      </p:grpSp>
      <p:grpSp>
        <p:nvGrpSpPr>
          <p:cNvPr id="3" name="Group 41"/>
          <p:cNvGrpSpPr>
            <a:grpSpLocks/>
          </p:cNvGrpSpPr>
          <p:nvPr/>
        </p:nvGrpSpPr>
        <p:grpSpPr bwMode="auto">
          <a:xfrm>
            <a:off x="4637088" y="3581400"/>
            <a:ext cx="849312" cy="762000"/>
            <a:chOff x="4636716" y="3733800"/>
            <a:chExt cx="849684" cy="762000"/>
          </a:xfrm>
        </p:grpSpPr>
        <p:pic>
          <p:nvPicPr>
            <p:cNvPr id="30758" name="Picture 11" descr="http://csor.net/press/wp-content/uploads/2010/03/starbucks-coffee-cup.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6716" y="3733800"/>
              <a:ext cx="468684" cy="61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http://www.grandvictoria.com/Starbucks-coffee.jpg"/>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5105233" y="3733800"/>
              <a:ext cx="381167" cy="538163"/>
            </a:xfrm>
            <a:prstGeom prst="rect">
              <a:avLst/>
            </a:prstGeom>
            <a:noFill/>
            <a:effectLst>
              <a:outerShdw blurRad="76200" dir="18900000" sy="23000" kx="-1200000" algn="bl" rotWithShape="0">
                <a:prstClr val="black">
                  <a:alpha val="20000"/>
                </a:prstClr>
              </a:outerShdw>
            </a:effectLst>
          </p:spPr>
        </p:pic>
        <p:pic>
          <p:nvPicPr>
            <p:cNvPr id="104457" name="Picture 9" descr="http://www.grandvictoria.com/Starbucks-coffee.jpg"/>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4952766" y="3957638"/>
              <a:ext cx="381167" cy="538162"/>
            </a:xfrm>
            <a:prstGeom prst="rect">
              <a:avLst/>
            </a:prstGeom>
            <a:noFill/>
            <a:effectLst>
              <a:outerShdw blurRad="76200" dir="18900000" sy="23000" kx="-1200000" algn="bl" rotWithShape="0">
                <a:prstClr val="black">
                  <a:alpha val="20000"/>
                </a:prstClr>
              </a:outerShdw>
            </a:effectLst>
          </p:spPr>
        </p:pic>
      </p:grpSp>
      <p:pic>
        <p:nvPicPr>
          <p:cNvPr id="104461" name="Picture 13" descr="http://t0.gstatic.com/images?q=tbn:ANd9GcSpva8SafzXX6gzZJ_KGp7L5m1xB7nvF6k1G24FI7l5LIr7vzRXHQ"/>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67400" y="2819400"/>
            <a:ext cx="1143000" cy="1068388"/>
          </a:xfrm>
          <a:prstGeom prst="rect">
            <a:avLst/>
          </a:prstGeom>
          <a:noFill/>
          <a:effectLst>
            <a:outerShdw blurRad="76200" dir="18900000" sy="23000" kx="-1200000" algn="bl" rotWithShape="0">
              <a:prstClr val="black">
                <a:alpha val="20000"/>
              </a:prstClr>
            </a:outerShdw>
          </a:effectLst>
        </p:spPr>
      </p:pic>
      <p:sp>
        <p:nvSpPr>
          <p:cNvPr id="29" name="Right Arrow 28"/>
          <p:cNvSpPr>
            <a:spLocks noChangeArrowheads="1"/>
          </p:cNvSpPr>
          <p:nvPr/>
        </p:nvSpPr>
        <p:spPr bwMode="auto">
          <a:xfrm>
            <a:off x="4876800" y="3200400"/>
            <a:ext cx="762000" cy="152400"/>
          </a:xfrm>
          <a:prstGeom prst="rightArrow">
            <a:avLst>
              <a:gd name="adj1" fmla="val 50000"/>
              <a:gd name="adj2" fmla="val 50000"/>
            </a:avLst>
          </a:prstGeom>
          <a:solidFill>
            <a:srgbClr val="00B8FF"/>
          </a:solidFill>
          <a:ln w="9525" algn="ctr">
            <a:noFill/>
            <a:round/>
            <a:headEnd/>
            <a:tailEnd/>
          </a:ln>
          <a:effectLst>
            <a:outerShdw blurRad="50800" dist="38100" dir="2700000" algn="tl" rotWithShape="0">
              <a:prstClr val="black">
                <a:alpha val="40000"/>
              </a:prstClr>
            </a:outerShdw>
          </a:effectLst>
        </p:spPr>
        <p:txBody>
          <a:bodyPr/>
          <a:lstStyle/>
          <a:p>
            <a:pPr hangingPunct="0">
              <a:lnSpc>
                <a:spcPct val="93000"/>
              </a:lnSpc>
              <a:buClr>
                <a:srgbClr val="000000"/>
              </a:buClr>
              <a:buSzPct val="100000"/>
              <a:buFont typeface="Times New Roman" pitchFamily="18" charset="0"/>
              <a:buNone/>
              <a:defRPr/>
            </a:pPr>
            <a:endParaRPr lang="zh-CN" altLang="en-US"/>
          </a:p>
        </p:txBody>
      </p:sp>
      <p:sp>
        <p:nvSpPr>
          <p:cNvPr id="30" name="Right Arrow 29"/>
          <p:cNvSpPr>
            <a:spLocks noChangeArrowheads="1"/>
          </p:cNvSpPr>
          <p:nvPr/>
        </p:nvSpPr>
        <p:spPr bwMode="auto">
          <a:xfrm rot="2467177">
            <a:off x="4341813" y="3506788"/>
            <a:ext cx="292100" cy="152400"/>
          </a:xfrm>
          <a:prstGeom prst="rightArrow">
            <a:avLst>
              <a:gd name="adj1" fmla="val 50000"/>
              <a:gd name="adj2" fmla="val 50091"/>
            </a:avLst>
          </a:prstGeom>
          <a:solidFill>
            <a:srgbClr val="00B8FF"/>
          </a:solidFill>
          <a:ln w="9525" algn="ctr">
            <a:noFill/>
            <a:round/>
            <a:headEnd/>
            <a:tailEnd/>
          </a:ln>
          <a:effectLst>
            <a:outerShdw blurRad="50800" dist="38100" dir="2700000" algn="tl" rotWithShape="0">
              <a:prstClr val="black">
                <a:alpha val="40000"/>
              </a:prstClr>
            </a:outerShdw>
          </a:effectLst>
        </p:spPr>
        <p:txBody>
          <a:bodyPr/>
          <a:lstStyle/>
          <a:p>
            <a:pPr hangingPunct="0">
              <a:lnSpc>
                <a:spcPct val="93000"/>
              </a:lnSpc>
              <a:buClr>
                <a:srgbClr val="000000"/>
              </a:buClr>
              <a:buSzPct val="100000"/>
              <a:buFont typeface="Times New Roman" pitchFamily="18" charset="0"/>
              <a:buNone/>
              <a:defRPr/>
            </a:pPr>
            <a:endParaRPr lang="zh-CN" altLang="en-US"/>
          </a:p>
        </p:txBody>
      </p:sp>
      <p:grpSp>
        <p:nvGrpSpPr>
          <p:cNvPr id="4" name="Group 23"/>
          <p:cNvGrpSpPr>
            <a:grpSpLocks/>
          </p:cNvGrpSpPr>
          <p:nvPr/>
        </p:nvGrpSpPr>
        <p:grpSpPr bwMode="auto">
          <a:xfrm>
            <a:off x="6019800" y="2286000"/>
            <a:ext cx="457200" cy="592138"/>
            <a:chOff x="838200" y="2438400"/>
            <a:chExt cx="1246188" cy="1612900"/>
          </a:xfrm>
        </p:grpSpPr>
        <p:pic>
          <p:nvPicPr>
            <p:cNvPr id="30756" name="Picture 65" descr="楼顶接收器"/>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2895600"/>
              <a:ext cx="12461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7"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87412" y="2438400"/>
              <a:ext cx="10826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4"/>
          <p:cNvGrpSpPr>
            <a:grpSpLocks/>
          </p:cNvGrpSpPr>
          <p:nvPr/>
        </p:nvGrpSpPr>
        <p:grpSpPr bwMode="auto">
          <a:xfrm>
            <a:off x="7781925" y="2363788"/>
            <a:ext cx="628650" cy="531812"/>
            <a:chOff x="6206291" y="2590800"/>
            <a:chExt cx="2251909" cy="1903412"/>
          </a:xfrm>
        </p:grpSpPr>
        <p:pic>
          <p:nvPicPr>
            <p:cNvPr id="30754" name="Picture 8" descr="房子"/>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6291" y="2627733"/>
              <a:ext cx="2251909" cy="186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5" name="Picture 11"/>
            <p:cNvPicPr>
              <a:picLocks noChangeAspect="1" noChangeArrowheads="1"/>
            </p:cNvPicPr>
            <p:nvPr/>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70254" y="2590800"/>
              <a:ext cx="587746" cy="58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72400" y="2255838"/>
            <a:ext cx="2286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ight Arrow 37"/>
          <p:cNvSpPr>
            <a:spLocks noChangeArrowheads="1"/>
          </p:cNvSpPr>
          <p:nvPr/>
        </p:nvSpPr>
        <p:spPr bwMode="auto">
          <a:xfrm rot="10800000">
            <a:off x="6629400" y="2667000"/>
            <a:ext cx="1066800" cy="76200"/>
          </a:xfrm>
          <a:prstGeom prst="rightArrow">
            <a:avLst>
              <a:gd name="adj1" fmla="val 50000"/>
              <a:gd name="adj2" fmla="val 134361"/>
            </a:avLst>
          </a:prstGeom>
          <a:solidFill>
            <a:srgbClr val="00B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hangingPunct="0">
              <a:lnSpc>
                <a:spcPct val="93000"/>
              </a:lnSpc>
              <a:buClr>
                <a:srgbClr val="000000"/>
              </a:buClr>
              <a:buSzPct val="100000"/>
              <a:buFont typeface="Times New Roman" pitchFamily="18" charset="0"/>
              <a:buNone/>
            </a:pPr>
            <a:endParaRPr lang="zh-CN" altLang="en-US"/>
          </a:p>
        </p:txBody>
      </p:sp>
      <p:sp>
        <p:nvSpPr>
          <p:cNvPr id="39" name="TextBox 38"/>
          <p:cNvSpPr txBox="1"/>
          <p:nvPr/>
        </p:nvSpPr>
        <p:spPr>
          <a:xfrm>
            <a:off x="6629400" y="2286000"/>
            <a:ext cx="914400" cy="377825"/>
          </a:xfrm>
          <a:prstGeom prst="rect">
            <a:avLst/>
          </a:prstGeom>
          <a:noFill/>
          <a:effectLst>
            <a:outerShdw blurRad="76200" dir="18900000" sy="23000" kx="-1200000" algn="bl" rotWithShape="0">
              <a:prstClr val="black">
                <a:alpha val="20000"/>
              </a:prstClr>
            </a:outerShdw>
          </a:effectLst>
        </p:spPr>
        <p:txBody>
          <a:bodyPr>
            <a:spAutoFit/>
          </a:bodyPr>
          <a:lstStyle/>
          <a:p>
            <a:pPr algn="ctr" hangingPunct="0">
              <a:lnSpc>
                <a:spcPct val="93000"/>
              </a:lnSpc>
              <a:buClr>
                <a:srgbClr val="000000"/>
              </a:buClr>
              <a:buSzPct val="100000"/>
              <a:buFont typeface="Times New Roman" pitchFamily="18" charset="0"/>
              <a:buNone/>
              <a:defRPr/>
            </a:pPr>
            <a:r>
              <a:rPr lang="en-US" altLang="zh-CN" sz="1000" b="1">
                <a:solidFill>
                  <a:schemeClr val="tx1"/>
                </a:solidFill>
              </a:rPr>
              <a:t>Transaction Complete</a:t>
            </a:r>
            <a:endParaRPr lang="zh-CN" altLang="en-US" sz="1000" b="1">
              <a:solidFill>
                <a:schemeClr val="tx1"/>
              </a:solidFill>
            </a:endParaRPr>
          </a:p>
        </p:txBody>
      </p:sp>
      <p:sp>
        <p:nvSpPr>
          <p:cNvPr id="40" name="Circular Arrow 39"/>
          <p:cNvSpPr/>
          <p:nvPr/>
        </p:nvSpPr>
        <p:spPr bwMode="auto">
          <a:xfrm>
            <a:off x="5715000" y="2514600"/>
            <a:ext cx="381000" cy="381000"/>
          </a:xfrm>
          <a:prstGeom prst="circularArrow">
            <a:avLst>
              <a:gd name="adj1" fmla="val 14903"/>
              <a:gd name="adj2" fmla="val 1250361"/>
              <a:gd name="adj3" fmla="val 20457694"/>
              <a:gd name="adj4" fmla="val 5400000"/>
              <a:gd name="adj5" fmla="val 12113"/>
            </a:avLst>
          </a:prstGeom>
          <a:solidFill>
            <a:srgbClr val="00B8FF"/>
          </a:solidFill>
          <a:ln w="9525" cap="flat" cmpd="sng" algn="ctr">
            <a:noFill/>
            <a:prstDash val="solid"/>
            <a:round/>
            <a:headEnd type="none" w="med" len="med"/>
            <a:tailEnd type="none" w="med" len="med"/>
          </a:ln>
          <a:effectLst/>
        </p:spPr>
        <p:txBody>
          <a:bodyPr/>
          <a:lstStyle/>
          <a:p>
            <a:pPr hangingPunct="0">
              <a:lnSpc>
                <a:spcPct val="93000"/>
              </a:lnSpc>
              <a:buClr>
                <a:srgbClr val="000000"/>
              </a:buClr>
              <a:buSzPct val="100000"/>
              <a:buFont typeface="Times New Roman" pitchFamily="16" charset="0"/>
              <a:buNone/>
              <a:defRPr/>
            </a:pPr>
            <a:endParaRPr lang="zh-CN" altLang="en-US">
              <a:latin typeface="Arial" charset="0"/>
              <a:ea typeface="Arial Unicode MS" pitchFamily="34" charset="-122"/>
              <a:cs typeface="Arial Unicode MS" charset="0"/>
            </a:endParaRPr>
          </a:p>
        </p:txBody>
      </p:sp>
      <p:sp>
        <p:nvSpPr>
          <p:cNvPr id="41" name="TextBox 40"/>
          <p:cNvSpPr txBox="1"/>
          <p:nvPr/>
        </p:nvSpPr>
        <p:spPr>
          <a:xfrm>
            <a:off x="5257800" y="2209800"/>
            <a:ext cx="762000" cy="377825"/>
          </a:xfrm>
          <a:prstGeom prst="rect">
            <a:avLst/>
          </a:prstGeom>
          <a:noFill/>
          <a:effectLst>
            <a:outerShdw blurRad="76200" dir="18900000" sy="23000" kx="-1200000" algn="bl" rotWithShape="0">
              <a:prstClr val="black">
                <a:alpha val="20000"/>
              </a:prstClr>
            </a:outerShdw>
          </a:effectLst>
        </p:spPr>
        <p:txBody>
          <a:bodyPr>
            <a:spAutoFit/>
          </a:bodyPr>
          <a:lstStyle/>
          <a:p>
            <a:pPr algn="ctr" hangingPunct="0">
              <a:lnSpc>
                <a:spcPct val="93000"/>
              </a:lnSpc>
              <a:buClr>
                <a:srgbClr val="000000"/>
              </a:buClr>
              <a:buSzPct val="100000"/>
              <a:buFont typeface="Times New Roman" pitchFamily="18" charset="0"/>
              <a:buNone/>
              <a:defRPr/>
            </a:pPr>
            <a:r>
              <a:rPr lang="en-US" altLang="zh-CN" sz="1000" b="1">
                <a:solidFill>
                  <a:schemeClr val="tx1"/>
                </a:solidFill>
              </a:rPr>
              <a:t>Payment Settled</a:t>
            </a:r>
            <a:endParaRPr lang="zh-CN" altLang="en-US" sz="1000" b="1">
              <a:solidFill>
                <a:schemeClr val="tx1"/>
              </a:solidFill>
            </a:endParaRPr>
          </a:p>
        </p:txBody>
      </p:sp>
      <p:grpSp>
        <p:nvGrpSpPr>
          <p:cNvPr id="6" name="Group 52"/>
          <p:cNvGrpSpPr>
            <a:grpSpLocks/>
          </p:cNvGrpSpPr>
          <p:nvPr/>
        </p:nvGrpSpPr>
        <p:grpSpPr bwMode="auto">
          <a:xfrm>
            <a:off x="762000" y="973138"/>
            <a:ext cx="2209800" cy="4360862"/>
            <a:chOff x="762000" y="1125393"/>
            <a:chExt cx="2209800" cy="4361007"/>
          </a:xfrm>
        </p:grpSpPr>
        <p:sp>
          <p:nvSpPr>
            <p:cNvPr id="50" name="Rectangular Callout 49"/>
            <p:cNvSpPr/>
            <p:nvPr/>
          </p:nvSpPr>
          <p:spPr bwMode="auto">
            <a:xfrm>
              <a:off x="963613" y="1327012"/>
              <a:ext cx="1806575" cy="3949831"/>
            </a:xfrm>
            <a:prstGeom prst="wedgeRectCallout">
              <a:avLst>
                <a:gd name="adj1" fmla="val 215821"/>
                <a:gd name="adj2" fmla="val 34612"/>
              </a:avLst>
            </a:prstGeom>
            <a:solidFill>
              <a:schemeClr val="bg1"/>
            </a:solidFill>
            <a:ln w="9525" cap="flat" cmpd="sng" algn="ctr">
              <a:solidFill>
                <a:schemeClr val="accent6">
                  <a:lumMod val="60000"/>
                  <a:lumOff val="40000"/>
                </a:schemeClr>
              </a:solid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pPr hangingPunct="0">
                <a:lnSpc>
                  <a:spcPct val="93000"/>
                </a:lnSpc>
                <a:buClr>
                  <a:srgbClr val="000000"/>
                </a:buClr>
                <a:buSzPct val="100000"/>
                <a:buFont typeface="Times New Roman" pitchFamily="18" charset="0"/>
                <a:buNone/>
                <a:defRPr/>
              </a:pPr>
              <a:endParaRPr lang="zh-CN" altLang="en-US">
                <a:solidFill>
                  <a:srgbClr val="FFFFFF"/>
                </a:solidFill>
              </a:endParaRPr>
            </a:p>
          </p:txBody>
        </p:sp>
        <p:grpSp>
          <p:nvGrpSpPr>
            <p:cNvPr id="30751" name="Group 23"/>
            <p:cNvGrpSpPr>
              <a:grpSpLocks/>
            </p:cNvGrpSpPr>
            <p:nvPr/>
          </p:nvGrpSpPr>
          <p:grpSpPr bwMode="auto">
            <a:xfrm>
              <a:off x="762000" y="1125393"/>
              <a:ext cx="2209800" cy="4361007"/>
              <a:chOff x="5334000" y="1437772"/>
              <a:chExt cx="2514600" cy="4963028"/>
            </a:xfrm>
          </p:grpSpPr>
          <p:pic>
            <p:nvPicPr>
              <p:cNvPr id="30752" name="Picture 10" descr="http://www.linkphone.cn/uploadfile/2011/0407/20110407032827234.jpg"/>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1437772"/>
                <a:ext cx="2514600" cy="496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3" name="Rectangle 20"/>
              <p:cNvSpPr>
                <a:spLocks noChangeArrowheads="1"/>
              </p:cNvSpPr>
              <p:nvPr/>
            </p:nvSpPr>
            <p:spPr bwMode="auto">
              <a:xfrm>
                <a:off x="5555192" y="2482850"/>
                <a:ext cx="2083858" cy="29924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hangingPunct="0">
                  <a:lnSpc>
                    <a:spcPct val="93000"/>
                  </a:lnSpc>
                  <a:buClr>
                    <a:srgbClr val="000000"/>
                  </a:buClr>
                  <a:buSzPct val="100000"/>
                  <a:buFont typeface="Times New Roman" pitchFamily="18" charset="0"/>
                  <a:buNone/>
                </a:pPr>
                <a:endParaRPr lang="zh-CN" altLang="en-US">
                  <a:solidFill>
                    <a:srgbClr val="FFFFFF"/>
                  </a:solidFill>
                </a:endParaRPr>
              </a:p>
            </p:txBody>
          </p:sp>
        </p:grpSp>
      </p:grpSp>
      <p:sp>
        <p:nvSpPr>
          <p:cNvPr id="45" name="TextBox 21"/>
          <p:cNvSpPr txBox="1">
            <a:spLocks noChangeArrowheads="1"/>
          </p:cNvSpPr>
          <p:nvPr/>
        </p:nvSpPr>
        <p:spPr bwMode="auto">
          <a:xfrm>
            <a:off x="963613" y="1919288"/>
            <a:ext cx="18748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lnSpc>
                <a:spcPct val="100000"/>
              </a:lnSpc>
              <a:buClrTx/>
              <a:buFontTx/>
              <a:buNone/>
            </a:pPr>
            <a:r>
              <a:rPr lang="en-US" altLang="zh-CN" sz="1100" dirty="0">
                <a:solidFill>
                  <a:srgbClr val="000000"/>
                </a:solidFill>
              </a:rPr>
              <a:t>Hello, Ray.  Traffic is now </a:t>
            </a:r>
            <a:r>
              <a:rPr lang="en-US" altLang="zh-CN" sz="1100" dirty="0" smtClean="0">
                <a:solidFill>
                  <a:srgbClr val="000000"/>
                </a:solidFill>
              </a:rPr>
              <a:t>cleared</a:t>
            </a:r>
            <a:r>
              <a:rPr lang="en-US" altLang="zh-CN" sz="1100" dirty="0">
                <a:solidFill>
                  <a:srgbClr val="000000"/>
                </a:solidFill>
              </a:rPr>
              <a:t>, you are free to go. Have a good journey!</a:t>
            </a:r>
          </a:p>
        </p:txBody>
      </p:sp>
      <p:sp>
        <p:nvSpPr>
          <p:cNvPr id="54" name="Rectangle 53"/>
          <p:cNvSpPr/>
          <p:nvPr/>
        </p:nvSpPr>
        <p:spPr bwMode="auto">
          <a:xfrm>
            <a:off x="4419600" y="2743200"/>
            <a:ext cx="1143000" cy="381000"/>
          </a:xfrm>
          <a:prstGeom prst="rect">
            <a:avLst/>
          </a:prstGeom>
          <a:ln>
            <a:solidFill>
              <a:schemeClr val="accent3">
                <a:lumMod val="50000"/>
              </a:schemeClr>
            </a:solidFill>
            <a:headEnd type="none" w="med" len="med"/>
            <a:tailEnd type="none" w="med" len="med"/>
          </a:ln>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lstStyle/>
          <a:p>
            <a:pPr hangingPunct="0">
              <a:lnSpc>
                <a:spcPct val="93000"/>
              </a:lnSpc>
              <a:buClr>
                <a:srgbClr val="000000"/>
              </a:buClr>
              <a:buSzPct val="100000"/>
              <a:buFont typeface="Times New Roman" pitchFamily="18" charset="0"/>
              <a:buNone/>
              <a:defRPr/>
            </a:pPr>
            <a:r>
              <a:rPr lang="en-US" altLang="zh-CN" sz="1000">
                <a:solidFill>
                  <a:srgbClr val="000000"/>
                </a:solidFill>
                <a:ea typeface="Arial Unicode MS" pitchFamily="34" charset="-128"/>
              </a:rPr>
              <a:t>confirmation code: </a:t>
            </a:r>
            <a:r>
              <a:rPr lang="en-US" altLang="zh-CN" sz="1000" b="1" u="sng">
                <a:solidFill>
                  <a:srgbClr val="000000"/>
                </a:solidFill>
                <a:ea typeface="Arial Unicode MS" pitchFamily="34" charset="-128"/>
              </a:rPr>
              <a:t>85886263</a:t>
            </a:r>
            <a:endParaRPr lang="zh-CN" altLang="en-US" sz="1000">
              <a:solidFill>
                <a:schemeClr val="bg1"/>
              </a:solidFill>
              <a:ea typeface="Arial Unicode MS" pitchFamily="34" charset="-128"/>
            </a:endParaRPr>
          </a:p>
        </p:txBody>
      </p:sp>
      <p:sp>
        <p:nvSpPr>
          <p:cNvPr id="3074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243D016A-A7F9-49DF-9BC1-63D0A0E91673}" type="slidenum">
              <a:rPr lang="en-US" altLang="zh-CN" smtClean="0"/>
              <a:pPr/>
              <a:t>17</a:t>
            </a:fld>
            <a:endParaRPr lang="en-US" altLang="zh-CN" smtClean="0"/>
          </a:p>
        </p:txBody>
      </p:sp>
      <p:sp>
        <p:nvSpPr>
          <p:cNvPr id="42" name="Freeform 14"/>
          <p:cNvSpPr>
            <a:spLocks/>
          </p:cNvSpPr>
          <p:nvPr/>
        </p:nvSpPr>
        <p:spPr bwMode="auto">
          <a:xfrm>
            <a:off x="3692041" y="1258661"/>
            <a:ext cx="1308100" cy="3998913"/>
          </a:xfrm>
          <a:custGeom>
            <a:avLst/>
            <a:gdLst>
              <a:gd name="T0" fmla="*/ 1303226 w 1309077"/>
              <a:gd name="T1" fmla="*/ 4005641 h 3997569"/>
              <a:gd name="T2" fmla="*/ 667174 w 1309077"/>
              <a:gd name="T3" fmla="*/ 3330206 h 3997569"/>
              <a:gd name="T4" fmla="*/ 241194 w 1309077"/>
              <a:gd name="T5" fmla="*/ 2748743 h 3997569"/>
              <a:gd name="T6" fmla="*/ 287877 w 1309077"/>
              <a:gd name="T7" fmla="*/ 1444853 h 3997569"/>
              <a:gd name="T8" fmla="*/ 171170 w 1309077"/>
              <a:gd name="T9" fmla="*/ 927995 h 3997569"/>
              <a:gd name="T10" fmla="*/ 19448 w 1309077"/>
              <a:gd name="T11" fmla="*/ 610831 h 3997569"/>
              <a:gd name="T12" fmla="*/ 54461 w 1309077"/>
              <a:gd name="T13" fmla="*/ 0 h 3997569"/>
              <a:gd name="T14" fmla="*/ 0 60000 65536"/>
              <a:gd name="T15" fmla="*/ 0 60000 65536"/>
              <a:gd name="T16" fmla="*/ 0 60000 65536"/>
              <a:gd name="T17" fmla="*/ 0 60000 65536"/>
              <a:gd name="T18" fmla="*/ 0 60000 65536"/>
              <a:gd name="T19" fmla="*/ 0 60000 65536"/>
              <a:gd name="T20" fmla="*/ 0 60000 65536"/>
              <a:gd name="T21" fmla="*/ 0 w 1309077"/>
              <a:gd name="T22" fmla="*/ 0 h 3997569"/>
              <a:gd name="T23" fmla="*/ 1309077 w 1309077"/>
              <a:gd name="T24" fmla="*/ 3997569 h 39975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9077" h="3997569">
                <a:moveTo>
                  <a:pt x="1309077" y="3997569"/>
                </a:moveTo>
                <a:cubicBezTo>
                  <a:pt x="999392" y="3785576"/>
                  <a:pt x="847969" y="3532553"/>
                  <a:pt x="670169" y="3323492"/>
                </a:cubicBezTo>
                <a:cubicBezTo>
                  <a:pt x="492369" y="3114431"/>
                  <a:pt x="305777" y="3056792"/>
                  <a:pt x="242277" y="2743200"/>
                </a:cubicBezTo>
                <a:cubicBezTo>
                  <a:pt x="178777" y="2429608"/>
                  <a:pt x="300892" y="1744784"/>
                  <a:pt x="289169" y="1441938"/>
                </a:cubicBezTo>
                <a:cubicBezTo>
                  <a:pt x="277446" y="1139092"/>
                  <a:pt x="216876" y="1064846"/>
                  <a:pt x="171938" y="926123"/>
                </a:cubicBezTo>
                <a:cubicBezTo>
                  <a:pt x="127000" y="787400"/>
                  <a:pt x="39076" y="763954"/>
                  <a:pt x="19538" y="609600"/>
                </a:cubicBezTo>
                <a:cubicBezTo>
                  <a:pt x="0" y="455246"/>
                  <a:pt x="54707" y="99646"/>
                  <a:pt x="54707" y="0"/>
                </a:cubicBezTo>
              </a:path>
            </a:pathLst>
          </a:custGeom>
          <a:noFill/>
          <a:ln w="38100" cap="flat" cmpd="sng" algn="ctr">
            <a:solidFill>
              <a:srgbClr val="00FF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5248712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4.16667E-6 4.44444E-6 C -0.0151 -0.03102 -0.0302 -0.06181 -0.02743 -0.0838 C -0.02465 -0.10579 -0.00295 -0.122 0.01632 -0.13195 C 0.03559 -0.1419 0.07657 -0.14121 0.08855 -0.14306 " pathEditMode="relative" rAng="0" ptsTypes="aaaa">
                                      <p:cBhvr>
                                        <p:cTn id="6" dur="2000" fill="hold"/>
                                        <p:tgtEl>
                                          <p:spTgt spid="318472"/>
                                        </p:tgtEl>
                                        <p:attrNameLst>
                                          <p:attrName>ppt_x</p:attrName>
                                          <p:attrName>ppt_y</p:attrName>
                                        </p:attrNameLst>
                                      </p:cBhvr>
                                      <p:rCtr x="290000" y="-7200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left)">
                                      <p:cBhvr>
                                        <p:cTn id="21" dur="500"/>
                                        <p:tgtEl>
                                          <p:spTgt spid="54"/>
                                        </p:tgtEl>
                                      </p:cBhvr>
                                    </p:animEffect>
                                  </p:child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nodeType="afterGroup">
                            <p:stCondLst>
                              <p:cond delay="2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childTnLst>
                          </p:cTn>
                        </p:par>
                        <p:par>
                          <p:cTn id="30" fill="hold" nodeType="afterGroup">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childTnLst>
                                </p:cTn>
                              </p:par>
                            </p:childTnLst>
                          </p:cTn>
                        </p:par>
                        <p:par>
                          <p:cTn id="34" fill="hold" nodeType="afterGroup">
                            <p:stCondLst>
                              <p:cond delay="4000"/>
                            </p:stCondLst>
                            <p:childTnLst>
                              <p:par>
                                <p:cTn id="35" presetID="10" presetClass="entr" presetSubtype="0" fill="hold" nodeType="afterEffect">
                                  <p:stCondLst>
                                    <p:cond delay="0"/>
                                  </p:stCondLst>
                                  <p:childTnLst>
                                    <p:set>
                                      <p:cBhvr>
                                        <p:cTn id="36" dur="1" fill="hold">
                                          <p:stCondLst>
                                            <p:cond delay="0"/>
                                          </p:stCondLst>
                                        </p:cTn>
                                        <p:tgtEl>
                                          <p:spTgt spid="104461"/>
                                        </p:tgtEl>
                                        <p:attrNameLst>
                                          <p:attrName>style.visibility</p:attrName>
                                        </p:attrNameLst>
                                      </p:cBhvr>
                                      <p:to>
                                        <p:strVal val="visible"/>
                                      </p:to>
                                    </p:set>
                                    <p:animEffect transition="in" filter="fade">
                                      <p:cBhvr>
                                        <p:cTn id="37" dur="1000"/>
                                        <p:tgtEl>
                                          <p:spTgt spid="10446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nodeType="afterGroup">
                            <p:stCondLst>
                              <p:cond delay="500"/>
                            </p:stCondLst>
                            <p:childTnLst>
                              <p:par>
                                <p:cTn id="46" presetID="10"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par>
                                <p:cTn id="49" presetID="10"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par>
                                <p:cTn id="52" presetID="10" presetClass="entr" presetSubtype="0"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par>
                          <p:cTn id="55" fill="hold" nodeType="afterGroup">
                            <p:stCondLst>
                              <p:cond delay="1000"/>
                            </p:stCondLst>
                            <p:childTnLst>
                              <p:par>
                                <p:cTn id="56" presetID="22" presetClass="entr" presetSubtype="2"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right)">
                                      <p:cBhvr>
                                        <p:cTn id="58" dur="500"/>
                                        <p:tgtEl>
                                          <p:spTgt spid="38"/>
                                        </p:tgtEl>
                                      </p:cBhvr>
                                    </p:animEffect>
                                  </p:childTnLst>
                                </p:cTn>
                              </p:par>
                            </p:childTnLst>
                          </p:cTn>
                        </p:par>
                        <p:par>
                          <p:cTn id="59" fill="hold" nodeType="afterGroup">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par>
                          <p:cTn id="63" fill="hold" nodeType="afterGroup">
                            <p:stCondLst>
                              <p:cond delay="2000"/>
                            </p:stCondLst>
                            <p:childTnLst>
                              <p:par>
                                <p:cTn id="64" presetID="10" presetClass="entr" presetSubtype="0" fill="hold"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childTnLst>
                          </p:cTn>
                        </p:par>
                        <p:par>
                          <p:cTn id="67" fill="hold" nodeType="afterGroup">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xit" presetSubtype="0" fill="hold" nodeType="clickEffect">
                                  <p:stCondLst>
                                    <p:cond delay="0"/>
                                  </p:stCondLst>
                                  <p:childTnLst>
                                    <p:animEffect transition="out" filter="fade">
                                      <p:cBhvr>
                                        <p:cTn id="74" dur="2000"/>
                                        <p:tgtEl>
                                          <p:spTgt spid="12"/>
                                        </p:tgtEl>
                                      </p:cBhvr>
                                    </p:animEffect>
                                    <p:set>
                                      <p:cBhvr>
                                        <p:cTn id="75" dur="1" fill="hold">
                                          <p:stCondLst>
                                            <p:cond delay="1999"/>
                                          </p:stCondLst>
                                        </p:cTn>
                                        <p:tgtEl>
                                          <p:spTgt spid="12"/>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2000"/>
                                        <p:tgtEl>
                                          <p:spTgt spid="11"/>
                                        </p:tgtEl>
                                      </p:cBhvr>
                                    </p:animEffect>
                                    <p:set>
                                      <p:cBhvr>
                                        <p:cTn id="78" dur="1" fill="hold">
                                          <p:stCondLst>
                                            <p:cond delay="1999"/>
                                          </p:stCondLst>
                                        </p:cTn>
                                        <p:tgtEl>
                                          <p:spTgt spid="1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2000"/>
                                        <p:tgtEl>
                                          <p:spTgt spid="2"/>
                                        </p:tgtEl>
                                      </p:cBhvr>
                                    </p:animEffect>
                                    <p:set>
                                      <p:cBhvr>
                                        <p:cTn id="81" dur="1" fill="hold">
                                          <p:stCondLst>
                                            <p:cond delay="1999"/>
                                          </p:stCondLst>
                                        </p:cTn>
                                        <p:tgtEl>
                                          <p:spTgt spid="2"/>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2000"/>
                                        <p:tgtEl>
                                          <p:spTgt spid="3"/>
                                        </p:tgtEl>
                                      </p:cBhvr>
                                    </p:animEffect>
                                    <p:set>
                                      <p:cBhvr>
                                        <p:cTn id="84" dur="1" fill="hold">
                                          <p:stCondLst>
                                            <p:cond delay="1999"/>
                                          </p:stCondLst>
                                        </p:cTn>
                                        <p:tgtEl>
                                          <p:spTgt spid="3"/>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2000"/>
                                        <p:tgtEl>
                                          <p:spTgt spid="104461"/>
                                        </p:tgtEl>
                                      </p:cBhvr>
                                    </p:animEffect>
                                    <p:set>
                                      <p:cBhvr>
                                        <p:cTn id="87" dur="1" fill="hold">
                                          <p:stCondLst>
                                            <p:cond delay="1999"/>
                                          </p:stCondLst>
                                        </p:cTn>
                                        <p:tgtEl>
                                          <p:spTgt spid="104461"/>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2000"/>
                                        <p:tgtEl>
                                          <p:spTgt spid="29"/>
                                        </p:tgtEl>
                                      </p:cBhvr>
                                    </p:animEffect>
                                    <p:set>
                                      <p:cBhvr>
                                        <p:cTn id="90" dur="1" fill="hold">
                                          <p:stCondLst>
                                            <p:cond delay="1999"/>
                                          </p:stCondLst>
                                        </p:cTn>
                                        <p:tgtEl>
                                          <p:spTgt spid="29"/>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2000"/>
                                        <p:tgtEl>
                                          <p:spTgt spid="30"/>
                                        </p:tgtEl>
                                      </p:cBhvr>
                                    </p:animEffect>
                                    <p:set>
                                      <p:cBhvr>
                                        <p:cTn id="93" dur="1" fill="hold">
                                          <p:stCondLst>
                                            <p:cond delay="1999"/>
                                          </p:stCondLst>
                                        </p:cTn>
                                        <p:tgtEl>
                                          <p:spTgt spid="30"/>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2000"/>
                                        <p:tgtEl>
                                          <p:spTgt spid="4"/>
                                        </p:tgtEl>
                                      </p:cBhvr>
                                    </p:animEffect>
                                    <p:set>
                                      <p:cBhvr>
                                        <p:cTn id="96" dur="1" fill="hold">
                                          <p:stCondLst>
                                            <p:cond delay="1999"/>
                                          </p:stCondLst>
                                        </p:cTn>
                                        <p:tgtEl>
                                          <p:spTgt spid="4"/>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000"/>
                                        <p:tgtEl>
                                          <p:spTgt spid="5"/>
                                        </p:tgtEl>
                                      </p:cBhvr>
                                    </p:animEffect>
                                    <p:set>
                                      <p:cBhvr>
                                        <p:cTn id="99" dur="1" fill="hold">
                                          <p:stCondLst>
                                            <p:cond delay="1999"/>
                                          </p:stCondLst>
                                        </p:cTn>
                                        <p:tgtEl>
                                          <p:spTgt spid="5"/>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2000"/>
                                        <p:tgtEl>
                                          <p:spTgt spid="37"/>
                                        </p:tgtEl>
                                      </p:cBhvr>
                                    </p:animEffect>
                                    <p:set>
                                      <p:cBhvr>
                                        <p:cTn id="102" dur="1" fill="hold">
                                          <p:stCondLst>
                                            <p:cond delay="1999"/>
                                          </p:stCondLst>
                                        </p:cTn>
                                        <p:tgtEl>
                                          <p:spTgt spid="37"/>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2000"/>
                                        <p:tgtEl>
                                          <p:spTgt spid="38"/>
                                        </p:tgtEl>
                                      </p:cBhvr>
                                    </p:animEffect>
                                    <p:set>
                                      <p:cBhvr>
                                        <p:cTn id="105" dur="1" fill="hold">
                                          <p:stCondLst>
                                            <p:cond delay="1999"/>
                                          </p:stCondLst>
                                        </p:cTn>
                                        <p:tgtEl>
                                          <p:spTgt spid="38"/>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2000"/>
                                        <p:tgtEl>
                                          <p:spTgt spid="39"/>
                                        </p:tgtEl>
                                      </p:cBhvr>
                                    </p:animEffect>
                                    <p:set>
                                      <p:cBhvr>
                                        <p:cTn id="108" dur="1" fill="hold">
                                          <p:stCondLst>
                                            <p:cond delay="1999"/>
                                          </p:stCondLst>
                                        </p:cTn>
                                        <p:tgtEl>
                                          <p:spTgt spid="39"/>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2000"/>
                                        <p:tgtEl>
                                          <p:spTgt spid="40"/>
                                        </p:tgtEl>
                                      </p:cBhvr>
                                    </p:animEffect>
                                    <p:set>
                                      <p:cBhvr>
                                        <p:cTn id="111" dur="1" fill="hold">
                                          <p:stCondLst>
                                            <p:cond delay="1999"/>
                                          </p:stCondLst>
                                        </p:cTn>
                                        <p:tgtEl>
                                          <p:spTgt spid="40"/>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2000"/>
                                        <p:tgtEl>
                                          <p:spTgt spid="41"/>
                                        </p:tgtEl>
                                      </p:cBhvr>
                                    </p:animEffect>
                                    <p:set>
                                      <p:cBhvr>
                                        <p:cTn id="114" dur="1" fill="hold">
                                          <p:stCondLst>
                                            <p:cond delay="1999"/>
                                          </p:stCondLst>
                                        </p:cTn>
                                        <p:tgtEl>
                                          <p:spTgt spid="41"/>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2000"/>
                                        <p:tgtEl>
                                          <p:spTgt spid="54"/>
                                        </p:tgtEl>
                                      </p:cBhvr>
                                    </p:animEffect>
                                    <p:set>
                                      <p:cBhvr>
                                        <p:cTn id="117" dur="1" fill="hold">
                                          <p:stCondLst>
                                            <p:cond delay="1999"/>
                                          </p:stCondLst>
                                        </p:cTn>
                                        <p:tgtEl>
                                          <p:spTgt spid="54"/>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7" presetClass="entr" presetSubtype="0" fill="hold" nodeType="clickEffect">
                                  <p:stCondLst>
                                    <p:cond delay="0"/>
                                  </p:stCondLst>
                                  <p:childTnLst>
                                    <p:set>
                                      <p:cBhvr>
                                        <p:cTn id="121" dur="1" fill="hold">
                                          <p:stCondLst>
                                            <p:cond delay="0"/>
                                          </p:stCondLst>
                                        </p:cTn>
                                        <p:tgtEl>
                                          <p:spTgt spid="6"/>
                                        </p:tgtEl>
                                        <p:attrNameLst>
                                          <p:attrName>style.visibility</p:attrName>
                                        </p:attrNameLst>
                                      </p:cBhvr>
                                      <p:to>
                                        <p:strVal val="visible"/>
                                      </p:to>
                                    </p:set>
                                    <p:animEffect transition="in" filter="fade">
                                      <p:cBhvr>
                                        <p:cTn id="122" dur="1000"/>
                                        <p:tgtEl>
                                          <p:spTgt spid="6"/>
                                        </p:tgtEl>
                                      </p:cBhvr>
                                    </p:animEffect>
                                    <p:anim calcmode="lin" valueType="num">
                                      <p:cBhvr>
                                        <p:cTn id="123" dur="1000" fill="hold"/>
                                        <p:tgtEl>
                                          <p:spTgt spid="6"/>
                                        </p:tgtEl>
                                        <p:attrNameLst>
                                          <p:attrName>ppt_x</p:attrName>
                                        </p:attrNameLst>
                                      </p:cBhvr>
                                      <p:tavLst>
                                        <p:tav tm="0">
                                          <p:val>
                                            <p:strVal val="#ppt_x"/>
                                          </p:val>
                                        </p:tav>
                                        <p:tav tm="100000">
                                          <p:val>
                                            <p:strVal val="#ppt_x"/>
                                          </p:val>
                                        </p:tav>
                                      </p:tavLst>
                                    </p:anim>
                                    <p:anim calcmode="lin" valueType="num">
                                      <p:cBhvr>
                                        <p:cTn id="124" dur="900" decel="100000" fill="hold"/>
                                        <p:tgtEl>
                                          <p:spTgt spid="6"/>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26" fill="hold" nodeType="afterGroup">
                            <p:stCondLst>
                              <p:cond delay="1000"/>
                            </p:stCondLst>
                            <p:childTnLst>
                              <p:par>
                                <p:cTn id="127" presetID="22" presetClass="entr" presetSubtype="1" fill="hold" grpId="0" nodeType="after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wipe(up)">
                                      <p:cBhvr>
                                        <p:cTn id="129" dur="500"/>
                                        <p:tgtEl>
                                          <p:spTgt spid="45"/>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0" presetClass="exit" presetSubtype="0" fill="hold" nodeType="clickEffect">
                                  <p:stCondLst>
                                    <p:cond delay="0"/>
                                  </p:stCondLst>
                                  <p:childTnLst>
                                    <p:animEffect transition="out" filter="fade">
                                      <p:cBhvr>
                                        <p:cTn id="133" dur="1000"/>
                                        <p:tgtEl>
                                          <p:spTgt spid="6"/>
                                        </p:tgtEl>
                                      </p:cBhvr>
                                    </p:animEffect>
                                    <p:set>
                                      <p:cBhvr>
                                        <p:cTn id="134" dur="1" fill="hold">
                                          <p:stCondLst>
                                            <p:cond delay="999"/>
                                          </p:stCondLst>
                                        </p:cTn>
                                        <p:tgtEl>
                                          <p:spTgt spid="6"/>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1000"/>
                                        <p:tgtEl>
                                          <p:spTgt spid="45"/>
                                        </p:tgtEl>
                                      </p:cBhvr>
                                    </p:animEffect>
                                    <p:set>
                                      <p:cBhvr>
                                        <p:cTn id="137" dur="1" fill="hold">
                                          <p:stCondLst>
                                            <p:cond delay="999"/>
                                          </p:stCondLst>
                                        </p:cTn>
                                        <p:tgtEl>
                                          <p:spTgt spid="45"/>
                                        </p:tgtEl>
                                        <p:attrNameLst>
                                          <p:attrName>style.visibility</p:attrName>
                                        </p:attrNameLst>
                                      </p:cBhvr>
                                      <p:to>
                                        <p:strVal val="hidden"/>
                                      </p:to>
                                    </p:set>
                                  </p:childTnLst>
                                </p:cTn>
                              </p:par>
                            </p:childTnLst>
                          </p:cTn>
                        </p:par>
                        <p:par>
                          <p:cTn id="138" fill="hold" nodeType="afterGroup">
                            <p:stCondLst>
                              <p:cond delay="1000"/>
                            </p:stCondLst>
                            <p:childTnLst>
                              <p:par>
                                <p:cTn id="139" presetID="0" presetClass="path" presetSubtype="0" accel="50000" decel="50000" fill="hold" nodeType="afterEffect">
                                  <p:stCondLst>
                                    <p:cond delay="0"/>
                                  </p:stCondLst>
                                  <p:childTnLst>
                                    <p:animMotion origin="layout" path="M 0.08855 -0.14306 C 0.02969 -0.14353 -0.02916 -0.14376 -0.06354 -0.16112 C -0.09791 -0.17848 -0.10711 -0.2007 -0.1177 -0.24723 C -0.12829 -0.29376 -0.12118 -0.39237 -0.12708 -0.44029 C -0.13298 -0.4882 -0.1493 -0.50163 -0.15312 -0.53473 C -0.15694 -0.56783 -0.15347 -0.60348 -0.14999 -0.6389 " pathEditMode="relative" ptsTypes="aaaaaA">
                                      <p:cBhvr>
                                        <p:cTn id="140" dur="3000" fill="hold"/>
                                        <p:tgtEl>
                                          <p:spTgt spid="318472"/>
                                        </p:tgtEl>
                                        <p:attrNameLst>
                                          <p:attrName>ppt_x</p:attrName>
                                          <p:attrName>ppt_y</p:attrName>
                                        </p:attrNameLst>
                                      </p:cBhvr>
                                    </p:animMotion>
                                  </p:childTnLst>
                                </p:cTn>
                              </p:par>
                              <p:par>
                                <p:cTn id="141" presetID="22" presetClass="entr" presetSubtype="4" fill="hold" grpId="0" nodeType="with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wipe(down)">
                                      <p:cBhvr>
                                        <p:cTn id="143" dur="500"/>
                                        <p:tgtEl>
                                          <p:spTgt spid="42"/>
                                        </p:tgtEl>
                                      </p:cBhvr>
                                    </p:animEffect>
                                  </p:childTnLst>
                                </p:cTn>
                              </p:par>
                              <p:par>
                                <p:cTn id="144" presetID="6" presetClass="emph" presetSubtype="0" fill="hold" nodeType="withEffect">
                                  <p:stCondLst>
                                    <p:cond delay="1000"/>
                                  </p:stCondLst>
                                  <p:childTnLst>
                                    <p:animScale>
                                      <p:cBhvr>
                                        <p:cTn id="145" dur="2000" fill="hold"/>
                                        <p:tgtEl>
                                          <p:spTgt spid="318472"/>
                                        </p:tgtEl>
                                      </p:cBhvr>
                                      <p:by x="50000" y="50000"/>
                                    </p:animScale>
                                  </p:childTnLst>
                                </p:cTn>
                              </p:par>
                            </p:childTnLst>
                          </p:cTn>
                        </p:par>
                        <p:par>
                          <p:cTn id="146" fill="hold">
                            <p:stCondLst>
                              <p:cond delay="4000"/>
                            </p:stCondLst>
                            <p:childTnLst>
                              <p:par>
                                <p:cTn id="147" presetID="10" presetClass="exit" presetSubtype="0" fill="hold" nodeType="afterEffect">
                                  <p:stCondLst>
                                    <p:cond delay="0"/>
                                  </p:stCondLst>
                                  <p:childTnLst>
                                    <p:animEffect transition="out" filter="fade">
                                      <p:cBhvr>
                                        <p:cTn id="148" dur="500"/>
                                        <p:tgtEl>
                                          <p:spTgt spid="318472"/>
                                        </p:tgtEl>
                                      </p:cBhvr>
                                    </p:animEffect>
                                    <p:set>
                                      <p:cBhvr>
                                        <p:cTn id="149" dur="1" fill="hold">
                                          <p:stCondLst>
                                            <p:cond delay="499"/>
                                          </p:stCondLst>
                                        </p:cTn>
                                        <p:tgtEl>
                                          <p:spTgt spid="3184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8" grpId="0" animBg="1"/>
      <p:bldP spid="38" grpId="1" animBg="1"/>
      <p:bldP spid="39" grpId="0"/>
      <p:bldP spid="39" grpId="1"/>
      <p:bldP spid="41" grpId="0"/>
      <p:bldP spid="41" grpId="1"/>
      <p:bldP spid="45" grpId="0"/>
      <p:bldP spid="45" grpId="1"/>
      <p:bldP spid="54" grpId="0" animBg="1"/>
      <p:bldP spid="54" grpId="1"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b="1" kern="1200" dirty="0">
                <a:solidFill>
                  <a:srgbClr val="C00000"/>
                </a:solidFill>
                <a:ea typeface="+mj-ea"/>
              </a:rPr>
              <a:t>What’s been achieved here?</a:t>
            </a:r>
          </a:p>
        </p:txBody>
      </p:sp>
      <p:sp>
        <p:nvSpPr>
          <p:cNvPr id="3" name="矩形 33"/>
          <p:cNvSpPr>
            <a:spLocks noChangeArrowheads="1"/>
          </p:cNvSpPr>
          <p:nvPr/>
        </p:nvSpPr>
        <p:spPr bwMode="auto">
          <a:xfrm>
            <a:off x="533400" y="1600200"/>
            <a:ext cx="80010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a:spAutoFit/>
          </a:bodyPr>
          <a:lstStyle/>
          <a:p>
            <a:pPr marL="285750" indent="-285750" hangingPunct="0">
              <a:lnSpc>
                <a:spcPct val="120000"/>
              </a:lnSpc>
              <a:buClr>
                <a:srgbClr val="C0504D"/>
              </a:buClr>
              <a:buSzPct val="100000"/>
              <a:buFont typeface="Arial" pitchFamily="34" charset="0"/>
              <a:buChar char="•"/>
            </a:pPr>
            <a:r>
              <a:rPr lang="en-US" altLang="zh-CN" sz="2400" dirty="0">
                <a:solidFill>
                  <a:srgbClr val="990000"/>
                </a:solidFill>
              </a:rPr>
              <a:t>Enhanced Customer Experience</a:t>
            </a:r>
          </a:p>
          <a:p>
            <a:pPr marL="285750" indent="-285750" hangingPunct="0">
              <a:lnSpc>
                <a:spcPct val="120000"/>
              </a:lnSpc>
              <a:buClr>
                <a:srgbClr val="C0504D"/>
              </a:buClr>
              <a:buSzPct val="100000"/>
              <a:buFont typeface="Arial" pitchFamily="34" charset="0"/>
              <a:buChar char="•"/>
            </a:pPr>
            <a:r>
              <a:rPr lang="en-US" altLang="zh-CN" sz="2400" dirty="0">
                <a:solidFill>
                  <a:srgbClr val="990000"/>
                </a:solidFill>
              </a:rPr>
              <a:t>Additional revenue for AT&amp;T and Starbucks/Borders</a:t>
            </a:r>
          </a:p>
          <a:p>
            <a:pPr marL="285750" indent="-285750" hangingPunct="0">
              <a:lnSpc>
                <a:spcPct val="120000"/>
              </a:lnSpc>
              <a:buClr>
                <a:srgbClr val="C0504D"/>
              </a:buClr>
              <a:buSzPct val="100000"/>
              <a:buFont typeface="Arial" pitchFamily="34" charset="0"/>
              <a:buChar char="•"/>
            </a:pPr>
            <a:endParaRPr lang="en-US" altLang="zh-CN" sz="2400" dirty="0">
              <a:solidFill>
                <a:srgbClr val="990000"/>
              </a:solidFill>
            </a:endParaRPr>
          </a:p>
          <a:p>
            <a:pPr marL="285750" indent="-285750" hangingPunct="0">
              <a:lnSpc>
                <a:spcPct val="120000"/>
              </a:lnSpc>
              <a:buClr>
                <a:srgbClr val="C0504D"/>
              </a:buClr>
              <a:buSzPct val="100000"/>
              <a:buFont typeface="Arial" pitchFamily="34" charset="0"/>
              <a:buChar char="•"/>
            </a:pPr>
            <a:r>
              <a:rPr lang="en-US" altLang="zh-CN" sz="2400" dirty="0">
                <a:solidFill>
                  <a:srgbClr val="990000"/>
                </a:solidFill>
              </a:rPr>
              <a:t>How is this accomplished</a:t>
            </a:r>
            <a:r>
              <a:rPr lang="en-US" altLang="zh-CN" sz="2400" dirty="0" smtClean="0">
                <a:solidFill>
                  <a:srgbClr val="990000"/>
                </a:solidFill>
              </a:rPr>
              <a:t>?</a:t>
            </a:r>
          </a:p>
        </p:txBody>
      </p:sp>
      <p:sp>
        <p:nvSpPr>
          <p:cNvPr id="31748" name="Slide Number Placeholder 3"/>
          <p:cNvSpPr>
            <a:spLocks noGrp="1"/>
          </p:cNvSpPr>
          <p:nvPr>
            <p:ph type="sldNum" sz="quarter" idx="12"/>
          </p:nvPr>
        </p:nvSpPr>
        <p:spPr>
          <a:xfrm>
            <a:off x="6172200" y="6096000"/>
            <a:ext cx="533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83B11B91-7135-4A3A-94F7-A9908BBF8F9C}" type="slidenum">
              <a:rPr lang="en-US" altLang="zh-CN" smtClean="0"/>
              <a:pPr/>
              <a:t>18</a:t>
            </a:fld>
            <a:endParaRPr lang="en-US" altLang="zh-CN" dirty="0" smtClean="0"/>
          </a:p>
        </p:txBody>
      </p:sp>
    </p:spTree>
    <p:extLst>
      <p:ext uri="{BB962C8B-B14F-4D97-AF65-F5344CB8AC3E}">
        <p14:creationId xmlns:p14="http://schemas.microsoft.com/office/powerpoint/2010/main" val="2171311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Oval 209"/>
          <p:cNvSpPr/>
          <p:nvPr/>
        </p:nvSpPr>
        <p:spPr bwMode="auto">
          <a:xfrm>
            <a:off x="152400" y="5416550"/>
            <a:ext cx="8839200" cy="685800"/>
          </a:xfrm>
          <a:prstGeom prst="ellipse">
            <a:avLst/>
          </a:prstGeom>
          <a:ln>
            <a:noFill/>
            <a:headEnd/>
            <a:tailEnd/>
          </a:ln>
        </p:spPr>
        <p:style>
          <a:lnRef idx="1">
            <a:schemeClr val="dk1"/>
          </a:lnRef>
          <a:fillRef idx="2">
            <a:schemeClr val="dk1"/>
          </a:fillRef>
          <a:effectRef idx="1">
            <a:schemeClr val="dk1"/>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a:solidFill>
                <a:srgbClr val="000000"/>
              </a:solidFill>
              <a:ea typeface="Arial Unicode MS" pitchFamily="34" charset="-128"/>
              <a:cs typeface="Arial" pitchFamily="34" charset="0"/>
              <a:sym typeface="Gulim" pitchFamily="34" charset="-127"/>
            </a:endParaRPr>
          </a:p>
        </p:txBody>
      </p:sp>
      <p:sp>
        <p:nvSpPr>
          <p:cNvPr id="5" name="TextBox 320"/>
          <p:cNvSpPr txBox="1">
            <a:spLocks noChangeArrowheads="1"/>
          </p:cNvSpPr>
          <p:nvPr/>
        </p:nvSpPr>
        <p:spPr bwMode="auto">
          <a:xfrm>
            <a:off x="6564313" y="1295400"/>
            <a:ext cx="3508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hangingPunct="0">
              <a:lnSpc>
                <a:spcPct val="93000"/>
              </a:lnSpc>
              <a:buClr>
                <a:srgbClr val="7F7F7F"/>
              </a:buClr>
              <a:buSzPct val="60000"/>
              <a:buFont typeface="Times New Roman" pitchFamily="18" charset="0"/>
              <a:buNone/>
            </a:pPr>
            <a:r>
              <a:rPr lang="en-US" altLang="zh-CN" sz="1600">
                <a:solidFill>
                  <a:srgbClr val="FFFFFF"/>
                </a:solidFill>
                <a:latin typeface="Calibri" pitchFamily="34" charset="0"/>
                <a:ea typeface="华文细黑"/>
                <a:cs typeface="华文细黑"/>
              </a:rPr>
              <a:t>…</a:t>
            </a:r>
            <a:endParaRPr lang="zh-CN" altLang="en-US" sz="1600">
              <a:solidFill>
                <a:srgbClr val="FFFFFF"/>
              </a:solidFill>
              <a:latin typeface="Calibri" pitchFamily="34" charset="0"/>
              <a:ea typeface="华文细黑"/>
              <a:cs typeface="华文细黑"/>
            </a:endParaRPr>
          </a:p>
        </p:txBody>
      </p:sp>
      <p:pic>
        <p:nvPicPr>
          <p:cNvPr id="6" name="Picture 39" descr="2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312863"/>
            <a:ext cx="4778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2" descr="MS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550" y="1295400"/>
            <a:ext cx="4540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7525" y="1295400"/>
            <a:ext cx="930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86000" y="1143000"/>
            <a:ext cx="5873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04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1295400"/>
            <a:ext cx="6667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2" name="Rectangle 1"/>
          <p:cNvSpPr>
            <a:spLocks noGrp="1" noChangeArrowheads="1"/>
          </p:cNvSpPr>
          <p:nvPr>
            <p:ph type="title" idx="4294967295"/>
          </p:nvPr>
        </p:nvSpPr>
        <p:spPr>
          <a:xfrm>
            <a:off x="457200" y="304800"/>
            <a:ext cx="8229600" cy="914400"/>
          </a:xfrm>
        </p:spPr>
        <p:txBody>
          <a:bodyPr/>
          <a:lstStyle/>
          <a:p>
            <a:pPr algn="ctr" eaLnBrk="1"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3200" b="1" kern="1200" dirty="0" smtClean="0">
                <a:solidFill>
                  <a:srgbClr val="C00000"/>
                </a:solidFill>
                <a:ea typeface="+mj-ea"/>
              </a:rPr>
              <a:t>Consolidated Data Store and Legacy Migration</a:t>
            </a:r>
          </a:p>
        </p:txBody>
      </p:sp>
      <p:pic>
        <p:nvPicPr>
          <p:cNvPr id="12" name="Picture 19" descr="2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0" y="1295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8" cstate="print"/>
          <a:srcRect/>
          <a:stretch>
            <a:fillRect/>
          </a:stretch>
        </p:blipFill>
        <p:spPr bwMode="auto">
          <a:xfrm>
            <a:off x="838200" y="1358900"/>
            <a:ext cx="762000" cy="317500"/>
          </a:xfrm>
          <a:prstGeom prst="rect">
            <a:avLst/>
          </a:prstGeom>
          <a:ln>
            <a:noFill/>
          </a:ln>
          <a:effectLst>
            <a:outerShdw blurRad="190500" algn="tl" rotWithShape="0">
              <a:srgbClr val="000000">
                <a:alpha val="70000"/>
              </a:srgbClr>
            </a:outerShdw>
          </a:effectLst>
        </p:spPr>
      </p:pic>
      <p:pic>
        <p:nvPicPr>
          <p:cNvPr id="372740"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43000" y="4149725"/>
            <a:ext cx="473075" cy="64770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0"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905000" y="4149725"/>
            <a:ext cx="473075" cy="64770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2"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667000" y="4121150"/>
            <a:ext cx="473075" cy="647700"/>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32783" name="TextBox 23"/>
          <p:cNvSpPr txBox="1">
            <a:spLocks noChangeArrowheads="1"/>
          </p:cNvSpPr>
          <p:nvPr/>
        </p:nvSpPr>
        <p:spPr bwMode="auto">
          <a:xfrm>
            <a:off x="1143000" y="4848225"/>
            <a:ext cx="609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200">
                <a:solidFill>
                  <a:schemeClr val="tx1"/>
                </a:solidFill>
              </a:rPr>
              <a:t>HLR/HSS/AAA</a:t>
            </a:r>
            <a:endParaRPr lang="zh-CN" altLang="en-US" sz="1200">
              <a:solidFill>
                <a:schemeClr val="tx1"/>
              </a:solidFill>
            </a:endParaRPr>
          </a:p>
        </p:txBody>
      </p:sp>
      <p:sp>
        <p:nvSpPr>
          <p:cNvPr id="32784" name="TextBox 24"/>
          <p:cNvSpPr txBox="1">
            <a:spLocks noChangeArrowheads="1"/>
          </p:cNvSpPr>
          <p:nvPr/>
        </p:nvSpPr>
        <p:spPr bwMode="auto">
          <a:xfrm>
            <a:off x="1676400" y="4848225"/>
            <a:ext cx="838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hangingPunct="0">
              <a:lnSpc>
                <a:spcPct val="93000"/>
              </a:lnSpc>
              <a:buClr>
                <a:srgbClr val="000000"/>
              </a:buClr>
              <a:buSzPct val="100000"/>
              <a:buFont typeface="Times New Roman" pitchFamily="18" charset="0"/>
              <a:buNone/>
            </a:pPr>
            <a:r>
              <a:rPr lang="en-US" altLang="zh-CN" sz="1200">
                <a:solidFill>
                  <a:schemeClr val="tx1"/>
                </a:solidFill>
              </a:rPr>
              <a:t>Location</a:t>
            </a:r>
          </a:p>
          <a:p>
            <a:pPr algn="ctr" hangingPunct="0">
              <a:lnSpc>
                <a:spcPct val="93000"/>
              </a:lnSpc>
              <a:buClr>
                <a:srgbClr val="000000"/>
              </a:buClr>
              <a:buSzPct val="100000"/>
              <a:buFont typeface="Times New Roman" pitchFamily="18" charset="0"/>
              <a:buNone/>
            </a:pPr>
            <a:r>
              <a:rPr lang="en-US" altLang="zh-CN" sz="1200">
                <a:solidFill>
                  <a:schemeClr val="tx1"/>
                </a:solidFill>
              </a:rPr>
              <a:t>/LBS</a:t>
            </a:r>
            <a:endParaRPr lang="zh-CN" altLang="en-US" sz="1200">
              <a:solidFill>
                <a:schemeClr val="tx1"/>
              </a:solidFill>
            </a:endParaRPr>
          </a:p>
        </p:txBody>
      </p:sp>
      <p:sp>
        <p:nvSpPr>
          <p:cNvPr id="32785" name="TextBox 25"/>
          <p:cNvSpPr txBox="1">
            <a:spLocks noChangeArrowheads="1"/>
          </p:cNvSpPr>
          <p:nvPr/>
        </p:nvSpPr>
        <p:spPr bwMode="auto">
          <a:xfrm>
            <a:off x="2514600" y="4835525"/>
            <a:ext cx="10668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200">
                <a:solidFill>
                  <a:schemeClr val="tx1"/>
                </a:solidFill>
              </a:rPr>
              <a:t>Buddy List</a:t>
            </a:r>
            <a:endParaRPr lang="zh-CN" altLang="en-US" sz="1200">
              <a:solidFill>
                <a:schemeClr val="tx1"/>
              </a:solidFill>
            </a:endParaRPr>
          </a:p>
        </p:txBody>
      </p:sp>
      <p:pic>
        <p:nvPicPr>
          <p:cNvPr id="27" name="Picture 4"/>
          <p:cNvPicPr>
            <a:picLocks noChangeAspect="1" noChangeArrowheads="1"/>
          </p:cNvPicPr>
          <p:nvPr/>
        </p:nvPicPr>
        <p:blipFill>
          <a:blip r:embed="rId9" cstate="print"/>
          <a:srcRect/>
          <a:stretch>
            <a:fillRect/>
          </a:stretch>
        </p:blipFill>
        <p:spPr bwMode="auto">
          <a:xfrm>
            <a:off x="5105400" y="4149725"/>
            <a:ext cx="473075" cy="64770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8"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341938" y="4489450"/>
            <a:ext cx="373062" cy="37465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9" name="Picture 4"/>
          <p:cNvPicPr>
            <a:picLocks noChangeAspect="1" noChangeArrowheads="1"/>
          </p:cNvPicPr>
          <p:nvPr/>
        </p:nvPicPr>
        <p:blipFill>
          <a:blip r:embed="rId9" cstate="print"/>
          <a:srcRect/>
          <a:stretch>
            <a:fillRect/>
          </a:stretch>
        </p:blipFill>
        <p:spPr bwMode="auto">
          <a:xfrm>
            <a:off x="6019800" y="4149725"/>
            <a:ext cx="473075" cy="64770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30"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256338" y="4489450"/>
            <a:ext cx="373062" cy="37465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31" name="Picture 4"/>
          <p:cNvPicPr>
            <a:picLocks noChangeAspect="1" noChangeArrowheads="1"/>
          </p:cNvPicPr>
          <p:nvPr/>
        </p:nvPicPr>
        <p:blipFill>
          <a:blip r:embed="rId9" cstate="print"/>
          <a:srcRect/>
          <a:stretch>
            <a:fillRect/>
          </a:stretch>
        </p:blipFill>
        <p:spPr bwMode="auto">
          <a:xfrm>
            <a:off x="6934200" y="4121150"/>
            <a:ext cx="473075" cy="64770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32"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170738" y="4462463"/>
            <a:ext cx="373062" cy="373062"/>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33" name="TextBox 32"/>
          <p:cNvSpPr txBox="1">
            <a:spLocks noChangeArrowheads="1"/>
          </p:cNvSpPr>
          <p:nvPr/>
        </p:nvSpPr>
        <p:spPr bwMode="auto">
          <a:xfrm>
            <a:off x="5105400" y="4848225"/>
            <a:ext cx="6858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200">
                <a:solidFill>
                  <a:schemeClr val="tx1"/>
                </a:solidFill>
              </a:rPr>
              <a:t>CRM</a:t>
            </a:r>
            <a:endParaRPr lang="zh-CN" altLang="en-US" sz="1200">
              <a:solidFill>
                <a:schemeClr val="tx1"/>
              </a:solidFill>
            </a:endParaRPr>
          </a:p>
        </p:txBody>
      </p:sp>
      <p:sp>
        <p:nvSpPr>
          <p:cNvPr id="34" name="TextBox 33"/>
          <p:cNvSpPr txBox="1">
            <a:spLocks noChangeArrowheads="1"/>
          </p:cNvSpPr>
          <p:nvPr/>
        </p:nvSpPr>
        <p:spPr bwMode="auto">
          <a:xfrm>
            <a:off x="5943600" y="4848225"/>
            <a:ext cx="609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200">
                <a:solidFill>
                  <a:schemeClr val="tx1"/>
                </a:solidFill>
              </a:rPr>
              <a:t>Billing</a:t>
            </a:r>
            <a:endParaRPr lang="zh-CN" altLang="en-US" sz="1200">
              <a:solidFill>
                <a:schemeClr val="tx1"/>
              </a:solidFill>
            </a:endParaRPr>
          </a:p>
        </p:txBody>
      </p:sp>
      <p:sp>
        <p:nvSpPr>
          <p:cNvPr id="35" name="TextBox 34"/>
          <p:cNvSpPr txBox="1">
            <a:spLocks noChangeArrowheads="1"/>
          </p:cNvSpPr>
          <p:nvPr/>
        </p:nvSpPr>
        <p:spPr bwMode="auto">
          <a:xfrm>
            <a:off x="6858000" y="4835525"/>
            <a:ext cx="10668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200">
                <a:solidFill>
                  <a:schemeClr val="tx1"/>
                </a:solidFill>
              </a:rPr>
              <a:t>Payment</a:t>
            </a:r>
            <a:endParaRPr lang="zh-CN" altLang="en-US" sz="1200">
              <a:solidFill>
                <a:schemeClr val="tx1"/>
              </a:solidFill>
            </a:endParaRPr>
          </a:p>
        </p:txBody>
      </p:sp>
      <p:cxnSp>
        <p:nvCxnSpPr>
          <p:cNvPr id="38" name="Straight Connector 37"/>
          <p:cNvCxnSpPr/>
          <p:nvPr/>
        </p:nvCxnSpPr>
        <p:spPr bwMode="auto">
          <a:xfrm flipV="1">
            <a:off x="1600200" y="3549650"/>
            <a:ext cx="1720850" cy="70167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3" name="Straight Connector 42"/>
          <p:cNvCxnSpPr/>
          <p:nvPr/>
        </p:nvCxnSpPr>
        <p:spPr bwMode="auto">
          <a:xfrm flipV="1">
            <a:off x="2311400" y="3581400"/>
            <a:ext cx="1168400" cy="6350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8" name="Straight Connector 47"/>
          <p:cNvCxnSpPr/>
          <p:nvPr/>
        </p:nvCxnSpPr>
        <p:spPr bwMode="auto">
          <a:xfrm flipH="1" flipV="1">
            <a:off x="5072063" y="3686175"/>
            <a:ext cx="458787" cy="91757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2" name="Straight Connector 51"/>
          <p:cNvCxnSpPr/>
          <p:nvPr/>
        </p:nvCxnSpPr>
        <p:spPr bwMode="auto">
          <a:xfrm flipH="1" flipV="1">
            <a:off x="5356225" y="3675063"/>
            <a:ext cx="1101725" cy="941387"/>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5" name="Straight Connector 54"/>
          <p:cNvCxnSpPr/>
          <p:nvPr/>
        </p:nvCxnSpPr>
        <p:spPr bwMode="auto">
          <a:xfrm flipH="1" flipV="1">
            <a:off x="5627688" y="3663950"/>
            <a:ext cx="1744662" cy="92075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5" name="Straight Connector 44"/>
          <p:cNvCxnSpPr/>
          <p:nvPr/>
        </p:nvCxnSpPr>
        <p:spPr bwMode="auto">
          <a:xfrm flipV="1">
            <a:off x="3054350" y="3587750"/>
            <a:ext cx="679450" cy="59055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2" name="Group 76"/>
          <p:cNvGrpSpPr>
            <a:grpSpLocks/>
          </p:cNvGrpSpPr>
          <p:nvPr/>
        </p:nvGrpSpPr>
        <p:grpSpPr bwMode="auto">
          <a:xfrm>
            <a:off x="-76200" y="1758950"/>
            <a:ext cx="8991600" cy="1676400"/>
            <a:chOff x="-76200" y="2133600"/>
            <a:chExt cx="8991602" cy="1676399"/>
          </a:xfrm>
        </p:grpSpPr>
        <p:grpSp>
          <p:nvGrpSpPr>
            <p:cNvPr id="32925" name="Group 71"/>
            <p:cNvGrpSpPr>
              <a:grpSpLocks/>
            </p:cNvGrpSpPr>
            <p:nvPr/>
          </p:nvGrpSpPr>
          <p:grpSpPr bwMode="auto">
            <a:xfrm>
              <a:off x="4495800" y="2133600"/>
              <a:ext cx="4419602" cy="1676399"/>
              <a:chOff x="4495800" y="2133600"/>
              <a:chExt cx="4419602" cy="1676399"/>
            </a:xfrm>
          </p:grpSpPr>
          <p:sp>
            <p:nvSpPr>
              <p:cNvPr id="64" name="Arc 63"/>
              <p:cNvSpPr/>
              <p:nvPr/>
            </p:nvSpPr>
            <p:spPr bwMode="auto">
              <a:xfrm rot="16200000">
                <a:off x="5905502" y="800099"/>
                <a:ext cx="1676399" cy="4343401"/>
              </a:xfrm>
              <a:prstGeom prst="arc">
                <a:avLst>
                  <a:gd name="adj1" fmla="val 16200000"/>
                  <a:gd name="adj2" fmla="val 20565331"/>
                </a:avLst>
              </a:pr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txBody>
              <a:bodyPr/>
              <a:lstStyle/>
              <a:p>
                <a:pPr hangingPunct="0">
                  <a:lnSpc>
                    <a:spcPct val="93000"/>
                  </a:lnSpc>
                  <a:buClr>
                    <a:srgbClr val="000000"/>
                  </a:buClr>
                  <a:buSzPct val="100000"/>
                  <a:buFont typeface="Times New Roman" pitchFamily="16" charset="0"/>
                  <a:buNone/>
                  <a:defRPr/>
                </a:pPr>
                <a:endParaRPr lang="zh-CN" altLang="en-US">
                  <a:solidFill>
                    <a:schemeClr val="bg1"/>
                  </a:solidFill>
                  <a:latin typeface="Arial" charset="0"/>
                </a:endParaRPr>
              </a:p>
            </p:txBody>
          </p:sp>
          <p:sp>
            <p:nvSpPr>
              <p:cNvPr id="66" name="Arc 65"/>
              <p:cNvSpPr/>
              <p:nvPr/>
            </p:nvSpPr>
            <p:spPr bwMode="auto">
              <a:xfrm rot="16200000">
                <a:off x="4457702" y="2247899"/>
                <a:ext cx="1523999" cy="1447800"/>
              </a:xfrm>
              <a:prstGeom prst="arc">
                <a:avLst>
                  <a:gd name="adj1" fmla="val 16200000"/>
                  <a:gd name="adj2" fmla="val 20565331"/>
                </a:avLst>
              </a:pr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txBody>
              <a:bodyPr/>
              <a:lstStyle/>
              <a:p>
                <a:pPr hangingPunct="0">
                  <a:lnSpc>
                    <a:spcPct val="93000"/>
                  </a:lnSpc>
                  <a:buClr>
                    <a:srgbClr val="000000"/>
                  </a:buClr>
                  <a:buSzPct val="100000"/>
                  <a:buFont typeface="Times New Roman" pitchFamily="16" charset="0"/>
                  <a:buNone/>
                  <a:defRPr/>
                </a:pPr>
                <a:endParaRPr lang="zh-CN" altLang="en-US">
                  <a:solidFill>
                    <a:schemeClr val="bg1"/>
                  </a:solidFill>
                  <a:latin typeface="Arial" charset="0"/>
                </a:endParaRPr>
              </a:p>
            </p:txBody>
          </p:sp>
        </p:grpSp>
        <p:cxnSp>
          <p:nvCxnSpPr>
            <p:cNvPr id="71" name="Straight Arrow Connector 70"/>
            <p:cNvCxnSpPr/>
            <p:nvPr/>
          </p:nvCxnSpPr>
          <p:spPr bwMode="auto">
            <a:xfrm flipV="1">
              <a:off x="4419601" y="2209800"/>
              <a:ext cx="0" cy="762000"/>
            </a:xfrm>
            <a:prstGeom prst="straightConnector1">
              <a:avLst/>
            </a:pr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cxnSp>
        <p:grpSp>
          <p:nvGrpSpPr>
            <p:cNvPr id="32927" name="Group 72"/>
            <p:cNvGrpSpPr>
              <a:grpSpLocks/>
            </p:cNvGrpSpPr>
            <p:nvPr/>
          </p:nvGrpSpPr>
          <p:grpSpPr bwMode="auto">
            <a:xfrm flipH="1">
              <a:off x="-76200" y="2133600"/>
              <a:ext cx="4419602" cy="1676399"/>
              <a:chOff x="4495800" y="2133600"/>
              <a:chExt cx="4419602" cy="1676399"/>
            </a:xfrm>
          </p:grpSpPr>
          <p:sp>
            <p:nvSpPr>
              <p:cNvPr id="74" name="Arc 73"/>
              <p:cNvSpPr/>
              <p:nvPr/>
            </p:nvSpPr>
            <p:spPr bwMode="auto">
              <a:xfrm rot="16200000">
                <a:off x="5905502" y="800099"/>
                <a:ext cx="1676399" cy="4343401"/>
              </a:xfrm>
              <a:prstGeom prst="arc">
                <a:avLst>
                  <a:gd name="adj1" fmla="val 16200000"/>
                  <a:gd name="adj2" fmla="val 20565331"/>
                </a:avLst>
              </a:pr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txBody>
              <a:bodyPr/>
              <a:lstStyle/>
              <a:p>
                <a:pPr hangingPunct="0">
                  <a:lnSpc>
                    <a:spcPct val="93000"/>
                  </a:lnSpc>
                  <a:buClr>
                    <a:srgbClr val="000000"/>
                  </a:buClr>
                  <a:buSzPct val="100000"/>
                  <a:buFont typeface="Times New Roman" pitchFamily="16" charset="0"/>
                  <a:buNone/>
                  <a:defRPr/>
                </a:pPr>
                <a:endParaRPr lang="zh-CN" altLang="en-US">
                  <a:solidFill>
                    <a:schemeClr val="bg1"/>
                  </a:solidFill>
                  <a:latin typeface="Arial" charset="0"/>
                </a:endParaRPr>
              </a:p>
            </p:txBody>
          </p:sp>
          <p:sp>
            <p:nvSpPr>
              <p:cNvPr id="75" name="Arc 74"/>
              <p:cNvSpPr/>
              <p:nvPr/>
            </p:nvSpPr>
            <p:spPr bwMode="auto">
              <a:xfrm rot="16200000">
                <a:off x="4457702" y="2247899"/>
                <a:ext cx="1523999" cy="1447800"/>
              </a:xfrm>
              <a:prstGeom prst="arc">
                <a:avLst>
                  <a:gd name="adj1" fmla="val 16200000"/>
                  <a:gd name="adj2" fmla="val 20565331"/>
                </a:avLst>
              </a:pr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txBody>
              <a:bodyPr/>
              <a:lstStyle/>
              <a:p>
                <a:pPr hangingPunct="0">
                  <a:lnSpc>
                    <a:spcPct val="93000"/>
                  </a:lnSpc>
                  <a:buClr>
                    <a:srgbClr val="000000"/>
                  </a:buClr>
                  <a:buSzPct val="100000"/>
                  <a:buFont typeface="Times New Roman" pitchFamily="16" charset="0"/>
                  <a:buNone/>
                  <a:defRPr/>
                </a:pPr>
                <a:endParaRPr lang="zh-CN" altLang="en-US">
                  <a:solidFill>
                    <a:schemeClr val="bg1"/>
                  </a:solidFill>
                  <a:latin typeface="Arial" charset="0"/>
                </a:endParaRPr>
              </a:p>
            </p:txBody>
          </p:sp>
        </p:grpSp>
      </p:grpSp>
      <p:grpSp>
        <p:nvGrpSpPr>
          <p:cNvPr id="14" name="Group 120"/>
          <p:cNvGrpSpPr>
            <a:grpSpLocks/>
          </p:cNvGrpSpPr>
          <p:nvPr/>
        </p:nvGrpSpPr>
        <p:grpSpPr bwMode="auto">
          <a:xfrm>
            <a:off x="6477000" y="2292350"/>
            <a:ext cx="2133600" cy="1219200"/>
            <a:chOff x="6477000" y="2590800"/>
            <a:chExt cx="2133600" cy="1219200"/>
          </a:xfrm>
        </p:grpSpPr>
        <p:sp>
          <p:nvSpPr>
            <p:cNvPr id="116" name="Rounded Rectangle 115"/>
            <p:cNvSpPr/>
            <p:nvPr/>
          </p:nvSpPr>
          <p:spPr bwMode="auto">
            <a:xfrm>
              <a:off x="6477000" y="2590800"/>
              <a:ext cx="2133600" cy="1219200"/>
            </a:xfrm>
            <a:prstGeom prst="roundRect">
              <a:avLst/>
            </a:prstGeom>
            <a:ln>
              <a:headEnd/>
              <a:tailEnd/>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a:solidFill>
                  <a:srgbClr val="000000"/>
                </a:solidFill>
                <a:ea typeface="Arial Unicode MS" pitchFamily="34" charset="-128"/>
                <a:cs typeface="Arial" pitchFamily="34" charset="0"/>
                <a:sym typeface="Gulim" pitchFamily="34" charset="-127"/>
              </a:endParaRPr>
            </a:p>
          </p:txBody>
        </p:sp>
        <p:grpSp>
          <p:nvGrpSpPr>
            <p:cNvPr id="32914" name="Group 114"/>
            <p:cNvGrpSpPr>
              <a:grpSpLocks/>
            </p:cNvGrpSpPr>
            <p:nvPr/>
          </p:nvGrpSpPr>
          <p:grpSpPr bwMode="auto">
            <a:xfrm>
              <a:off x="6638755" y="2667000"/>
              <a:ext cx="1971845" cy="1020763"/>
              <a:chOff x="6553200" y="2514600"/>
              <a:chExt cx="2560638" cy="1325563"/>
            </a:xfrm>
          </p:grpSpPr>
          <p:pic>
            <p:nvPicPr>
              <p:cNvPr id="32915" name="Picture 174" descr="MCj0371028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35775" y="2535238"/>
                <a:ext cx="7969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16" name="Rectangle 43"/>
              <p:cNvSpPr>
                <a:spLocks noChangeArrowheads="1"/>
              </p:cNvSpPr>
              <p:nvPr/>
            </p:nvSpPr>
            <p:spPr bwMode="auto">
              <a:xfrm>
                <a:off x="7427913" y="2514600"/>
                <a:ext cx="16859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hangingPunct="0">
                  <a:lnSpc>
                    <a:spcPct val="93000"/>
                  </a:lnSpc>
                  <a:buClr>
                    <a:srgbClr val="000000"/>
                  </a:buClr>
                  <a:buSzPct val="100000"/>
                  <a:buFont typeface="Times New Roman" pitchFamily="18" charset="0"/>
                  <a:buNone/>
                </a:pPr>
                <a:r>
                  <a:rPr lang="en-US" altLang="zh-CN" sz="1200" b="1">
                    <a:solidFill>
                      <a:srgbClr val="000000"/>
                    </a:solidFill>
                    <a:latin typeface="FrutigerNext LT Regular" pitchFamily="34" charset="0"/>
                  </a:rPr>
                  <a:t>Massive Data Analyzer </a:t>
                </a:r>
                <a:endParaRPr lang="zh-CN" altLang="en-US" sz="1200" b="1">
                  <a:solidFill>
                    <a:srgbClr val="000000"/>
                  </a:solidFill>
                  <a:latin typeface="FrutigerNext LT Regular" pitchFamily="34" charset="0"/>
                </a:endParaRPr>
              </a:p>
            </p:txBody>
          </p:sp>
          <p:grpSp>
            <p:nvGrpSpPr>
              <p:cNvPr id="32917" name="组合 196"/>
              <p:cNvGrpSpPr>
                <a:grpSpLocks/>
              </p:cNvGrpSpPr>
              <p:nvPr/>
            </p:nvGrpSpPr>
            <p:grpSpPr bwMode="auto">
              <a:xfrm>
                <a:off x="6553200" y="3016250"/>
                <a:ext cx="1403350" cy="823913"/>
                <a:chOff x="10259443" y="2236818"/>
                <a:chExt cx="1403178" cy="824604"/>
              </a:xfrm>
            </p:grpSpPr>
            <p:sp>
              <p:nvSpPr>
                <p:cNvPr id="81" name="Freeform 122"/>
                <p:cNvSpPr>
                  <a:spLocks noEditPoints="1"/>
                </p:cNvSpPr>
                <p:nvPr/>
              </p:nvSpPr>
              <p:spPr bwMode="auto">
                <a:xfrm>
                  <a:off x="10259664" y="2236119"/>
                  <a:ext cx="1403729" cy="825303"/>
                </a:xfrm>
                <a:custGeom>
                  <a:avLst/>
                  <a:gdLst>
                    <a:gd name="T0" fmla="*/ 0 w 907"/>
                    <a:gd name="T1" fmla="*/ 47668 h 604"/>
                    <a:gd name="T2" fmla="*/ 250617 w 907"/>
                    <a:gd name="T3" fmla="*/ 0 h 604"/>
                    <a:gd name="T4" fmla="*/ 501314 w 907"/>
                    <a:gd name="T5" fmla="*/ 47668 h 604"/>
                    <a:gd name="T6" fmla="*/ 501314 w 907"/>
                    <a:gd name="T7" fmla="*/ 47668 h 604"/>
                    <a:gd name="T8" fmla="*/ 250617 w 907"/>
                    <a:gd name="T9" fmla="*/ 95673 h 604"/>
                    <a:gd name="T10" fmla="*/ 0 w 907"/>
                    <a:gd name="T11" fmla="*/ 47668 h 604"/>
                    <a:gd name="T12" fmla="*/ 0 w 907"/>
                    <a:gd name="T13" fmla="*/ 207524 h 604"/>
                    <a:gd name="T14" fmla="*/ 250617 w 907"/>
                    <a:gd name="T15" fmla="*/ 255223 h 604"/>
                    <a:gd name="T16" fmla="*/ 501314 w 907"/>
                    <a:gd name="T17" fmla="*/ 207524 h 604"/>
                    <a:gd name="T18" fmla="*/ 501314 w 907"/>
                    <a:gd name="T19" fmla="*/ 207524 h 604"/>
                    <a:gd name="T20" fmla="*/ 501314 w 907"/>
                    <a:gd name="T21" fmla="*/ 207524 h 604"/>
                    <a:gd name="T22" fmla="*/ 501314 w 907"/>
                    <a:gd name="T23" fmla="*/ 47668 h 604"/>
                    <a:gd name="T24" fmla="*/ 250617 w 907"/>
                    <a:gd name="T25" fmla="*/ 95673 h 604"/>
                    <a:gd name="T26" fmla="*/ 0 w 907"/>
                    <a:gd name="T27" fmla="*/ 47668 h 604"/>
                    <a:gd name="T28" fmla="*/ 0 w 907"/>
                    <a:gd name="T29" fmla="*/ 207524 h 6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7"/>
                    <a:gd name="T46" fmla="*/ 0 h 604"/>
                    <a:gd name="T47" fmla="*/ 907 w 907"/>
                    <a:gd name="T48" fmla="*/ 604 h 6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7" h="604">
                      <a:moveTo>
                        <a:pt x="0" y="113"/>
                      </a:moveTo>
                      <a:cubicBezTo>
                        <a:pt x="0" y="50"/>
                        <a:pt x="203" y="0"/>
                        <a:pt x="453" y="0"/>
                      </a:cubicBezTo>
                      <a:cubicBezTo>
                        <a:pt x="704" y="0"/>
                        <a:pt x="907" y="50"/>
                        <a:pt x="907" y="113"/>
                      </a:cubicBezTo>
                      <a:cubicBezTo>
                        <a:pt x="907" y="113"/>
                        <a:pt x="907" y="113"/>
                        <a:pt x="907" y="113"/>
                      </a:cubicBezTo>
                      <a:cubicBezTo>
                        <a:pt x="907" y="176"/>
                        <a:pt x="704" y="226"/>
                        <a:pt x="453" y="226"/>
                      </a:cubicBezTo>
                      <a:cubicBezTo>
                        <a:pt x="203" y="226"/>
                        <a:pt x="0" y="176"/>
                        <a:pt x="0" y="113"/>
                      </a:cubicBezTo>
                      <a:close/>
                      <a:moveTo>
                        <a:pt x="0" y="491"/>
                      </a:moveTo>
                      <a:cubicBezTo>
                        <a:pt x="0" y="554"/>
                        <a:pt x="203" y="604"/>
                        <a:pt x="453" y="604"/>
                      </a:cubicBezTo>
                      <a:cubicBezTo>
                        <a:pt x="704" y="604"/>
                        <a:pt x="907" y="554"/>
                        <a:pt x="907" y="491"/>
                      </a:cubicBezTo>
                      <a:cubicBezTo>
                        <a:pt x="907" y="491"/>
                        <a:pt x="907" y="491"/>
                        <a:pt x="907" y="491"/>
                      </a:cubicBezTo>
                      <a:lnTo>
                        <a:pt x="907" y="113"/>
                      </a:lnTo>
                      <a:cubicBezTo>
                        <a:pt x="907" y="176"/>
                        <a:pt x="704" y="226"/>
                        <a:pt x="453" y="226"/>
                      </a:cubicBezTo>
                      <a:cubicBezTo>
                        <a:pt x="203" y="226"/>
                        <a:pt x="0" y="176"/>
                        <a:pt x="0" y="113"/>
                      </a:cubicBezTo>
                      <a:lnTo>
                        <a:pt x="0" y="491"/>
                      </a:lnTo>
                      <a:close/>
                    </a:path>
                  </a:pathLst>
                </a:custGeom>
                <a:gradFill rotWithShape="1">
                  <a:gsLst>
                    <a:gs pos="0">
                      <a:srgbClr val="FFF3E1"/>
                    </a:gs>
                    <a:gs pos="100000">
                      <a:srgbClr val="FFE2B7"/>
                    </a:gs>
                  </a:gsLst>
                  <a:lin ang="5400000" scaled="1"/>
                </a:gradFill>
                <a:ln w="9525" cap="rnd">
                  <a:solidFill>
                    <a:srgbClr val="808080"/>
                  </a:solidFill>
                  <a:prstDash val="solid"/>
                  <a:round/>
                  <a:headEnd/>
                  <a:tailEnd/>
                </a:ln>
              </p:spPr>
              <p:txBody>
                <a:bodyPr/>
                <a:lstStyle/>
                <a:p>
                  <a:pPr defTabSz="914400" fontAlgn="auto">
                    <a:spcBef>
                      <a:spcPts val="0"/>
                    </a:spcBef>
                    <a:spcAft>
                      <a:spcPts val="0"/>
                    </a:spcAft>
                    <a:defRPr/>
                  </a:pPr>
                  <a:endParaRPr lang="zh-CN" altLang="en-US" sz="1400" kern="0">
                    <a:solidFill>
                      <a:sysClr val="windowText" lastClr="000000"/>
                    </a:solidFill>
                    <a:ea typeface="Arial Unicode MS" pitchFamily="34" charset="-122"/>
                    <a:cs typeface="Arial Unicode MS" pitchFamily="34" charset="-122"/>
                  </a:endParaRPr>
                </a:p>
              </p:txBody>
            </p:sp>
            <p:grpSp>
              <p:nvGrpSpPr>
                <p:cNvPr id="17" name="Group 123"/>
                <p:cNvGrpSpPr>
                  <a:grpSpLocks/>
                </p:cNvGrpSpPr>
                <p:nvPr/>
              </p:nvGrpSpPr>
              <p:grpSpPr bwMode="auto">
                <a:xfrm>
                  <a:off x="10415384" y="2523803"/>
                  <a:ext cx="229415" cy="374037"/>
                  <a:chOff x="4631" y="418"/>
                  <a:chExt cx="378" cy="617"/>
                </a:xfrm>
                <a:solidFill>
                  <a:srgbClr val="FF9900"/>
                </a:solidFill>
              </p:grpSpPr>
              <p:grpSp>
                <p:nvGrpSpPr>
                  <p:cNvPr id="18" name="Group 124"/>
                  <p:cNvGrpSpPr>
                    <a:grpSpLocks/>
                  </p:cNvGrpSpPr>
                  <p:nvPr/>
                </p:nvGrpSpPr>
                <p:grpSpPr bwMode="auto">
                  <a:xfrm>
                    <a:off x="4723" y="418"/>
                    <a:ext cx="286" cy="532"/>
                    <a:chOff x="2801" y="544"/>
                    <a:chExt cx="286" cy="532"/>
                  </a:xfrm>
                  <a:grpFill/>
                </p:grpSpPr>
                <p:sp>
                  <p:nvSpPr>
                    <p:cNvPr id="113" name="Rectangle 125"/>
                    <p:cNvSpPr>
                      <a:spLocks noChangeArrowheads="1"/>
                    </p:cNvSpPr>
                    <p:nvPr/>
                  </p:nvSpPr>
                  <p:spPr bwMode="auto">
                    <a:xfrm>
                      <a:off x="2801" y="577"/>
                      <a:ext cx="209" cy="499"/>
                    </a:xfrm>
                    <a:prstGeom prst="rect">
                      <a:avLst/>
                    </a:prstGeom>
                    <a:grpFill/>
                    <a:ln w="9525" algn="ctr">
                      <a:solidFill>
                        <a:srgbClr val="FFCC66"/>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114" name="Rectangle 126"/>
                    <p:cNvSpPr>
                      <a:spLocks noChangeArrowheads="1"/>
                    </p:cNvSpPr>
                    <p:nvPr/>
                  </p:nvSpPr>
                  <p:spPr bwMode="auto">
                    <a:xfrm>
                      <a:off x="2801" y="544"/>
                      <a:ext cx="286" cy="499"/>
                    </a:xfrm>
                    <a:prstGeom prst="rect">
                      <a:avLst/>
                    </a:prstGeom>
                    <a:grpFill/>
                    <a:ln w="9525" algn="ctr">
                      <a:solidFill>
                        <a:srgbClr val="FFCC66"/>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nvGrpSpPr>
                  <p:cNvPr id="19" name="Group 127"/>
                  <p:cNvGrpSpPr>
                    <a:grpSpLocks/>
                  </p:cNvGrpSpPr>
                  <p:nvPr/>
                </p:nvGrpSpPr>
                <p:grpSpPr bwMode="auto">
                  <a:xfrm>
                    <a:off x="4676" y="453"/>
                    <a:ext cx="286" cy="543"/>
                    <a:chOff x="2800" y="534"/>
                    <a:chExt cx="286" cy="543"/>
                  </a:xfrm>
                  <a:grpFill/>
                </p:grpSpPr>
                <p:sp>
                  <p:nvSpPr>
                    <p:cNvPr id="111" name="Rectangle 128"/>
                    <p:cNvSpPr>
                      <a:spLocks noChangeArrowheads="1"/>
                    </p:cNvSpPr>
                    <p:nvPr/>
                  </p:nvSpPr>
                  <p:spPr bwMode="auto">
                    <a:xfrm>
                      <a:off x="2800" y="578"/>
                      <a:ext cx="212" cy="499"/>
                    </a:xfrm>
                    <a:prstGeom prst="rect">
                      <a:avLst/>
                    </a:prstGeom>
                    <a:grpFill/>
                    <a:ln w="9525" algn="ctr">
                      <a:solidFill>
                        <a:srgbClr val="FFCC66"/>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112" name="Rectangle 129"/>
                    <p:cNvSpPr>
                      <a:spLocks noChangeArrowheads="1"/>
                    </p:cNvSpPr>
                    <p:nvPr/>
                  </p:nvSpPr>
                  <p:spPr bwMode="auto">
                    <a:xfrm>
                      <a:off x="2800" y="534"/>
                      <a:ext cx="286" cy="499"/>
                    </a:xfrm>
                    <a:prstGeom prst="rect">
                      <a:avLst/>
                    </a:prstGeom>
                    <a:grpFill/>
                    <a:ln w="9525" algn="ctr">
                      <a:solidFill>
                        <a:srgbClr val="FFCC66"/>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nvGrpSpPr>
                  <p:cNvPr id="24" name="Group 130"/>
                  <p:cNvGrpSpPr>
                    <a:grpSpLocks/>
                  </p:cNvGrpSpPr>
                  <p:nvPr/>
                </p:nvGrpSpPr>
                <p:grpSpPr bwMode="auto">
                  <a:xfrm>
                    <a:off x="4631" y="493"/>
                    <a:ext cx="286" cy="542"/>
                    <a:chOff x="2801" y="544"/>
                    <a:chExt cx="286" cy="542"/>
                  </a:xfrm>
                  <a:grpFill/>
                </p:grpSpPr>
                <p:sp>
                  <p:nvSpPr>
                    <p:cNvPr id="109" name="Rectangle 131"/>
                    <p:cNvSpPr>
                      <a:spLocks noChangeArrowheads="1"/>
                    </p:cNvSpPr>
                    <p:nvPr/>
                  </p:nvSpPr>
                  <p:spPr bwMode="auto">
                    <a:xfrm>
                      <a:off x="2801" y="587"/>
                      <a:ext cx="209" cy="499"/>
                    </a:xfrm>
                    <a:prstGeom prst="rect">
                      <a:avLst/>
                    </a:prstGeom>
                    <a:grpFill/>
                    <a:ln w="9525" algn="ctr">
                      <a:solidFill>
                        <a:srgbClr val="FFCC66"/>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110" name="Rectangle 132"/>
                    <p:cNvSpPr>
                      <a:spLocks noChangeArrowheads="1"/>
                    </p:cNvSpPr>
                    <p:nvPr/>
                  </p:nvSpPr>
                  <p:spPr bwMode="auto">
                    <a:xfrm>
                      <a:off x="2801" y="544"/>
                      <a:ext cx="286" cy="498"/>
                    </a:xfrm>
                    <a:prstGeom prst="rect">
                      <a:avLst/>
                    </a:prstGeom>
                    <a:grpFill/>
                    <a:ln w="9525" algn="ctr">
                      <a:solidFill>
                        <a:srgbClr val="FFCC66"/>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grpSp>
              <p:nvGrpSpPr>
                <p:cNvPr id="25" name="Group 133"/>
                <p:cNvGrpSpPr>
                  <a:grpSpLocks/>
                </p:cNvGrpSpPr>
                <p:nvPr/>
              </p:nvGrpSpPr>
              <p:grpSpPr bwMode="auto">
                <a:xfrm>
                  <a:off x="11221553" y="2523803"/>
                  <a:ext cx="229415" cy="374037"/>
                  <a:chOff x="4631" y="418"/>
                  <a:chExt cx="378" cy="617"/>
                </a:xfrm>
                <a:solidFill>
                  <a:srgbClr val="990000">
                    <a:lumMod val="60000"/>
                    <a:lumOff val="40000"/>
                  </a:srgbClr>
                </a:solidFill>
              </p:grpSpPr>
              <p:grpSp>
                <p:nvGrpSpPr>
                  <p:cNvPr id="26" name="Group 134"/>
                  <p:cNvGrpSpPr>
                    <a:grpSpLocks/>
                  </p:cNvGrpSpPr>
                  <p:nvPr/>
                </p:nvGrpSpPr>
                <p:grpSpPr bwMode="auto">
                  <a:xfrm>
                    <a:off x="4723" y="418"/>
                    <a:ext cx="286" cy="532"/>
                    <a:chOff x="2801" y="544"/>
                    <a:chExt cx="286" cy="532"/>
                  </a:xfrm>
                  <a:grpFill/>
                </p:grpSpPr>
                <p:sp>
                  <p:nvSpPr>
                    <p:cNvPr id="104" name="Rectangle 135"/>
                    <p:cNvSpPr>
                      <a:spLocks noChangeArrowheads="1"/>
                    </p:cNvSpPr>
                    <p:nvPr/>
                  </p:nvSpPr>
                  <p:spPr bwMode="auto">
                    <a:xfrm>
                      <a:off x="2801" y="577"/>
                      <a:ext cx="209" cy="499"/>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105" name="Rectangle 136"/>
                    <p:cNvSpPr>
                      <a:spLocks noChangeArrowheads="1"/>
                    </p:cNvSpPr>
                    <p:nvPr/>
                  </p:nvSpPr>
                  <p:spPr bwMode="auto">
                    <a:xfrm>
                      <a:off x="2801" y="544"/>
                      <a:ext cx="286" cy="499"/>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nvGrpSpPr>
                  <p:cNvPr id="37" name="Group 137"/>
                  <p:cNvGrpSpPr>
                    <a:grpSpLocks/>
                  </p:cNvGrpSpPr>
                  <p:nvPr/>
                </p:nvGrpSpPr>
                <p:grpSpPr bwMode="auto">
                  <a:xfrm>
                    <a:off x="4676" y="453"/>
                    <a:ext cx="286" cy="543"/>
                    <a:chOff x="2800" y="534"/>
                    <a:chExt cx="286" cy="543"/>
                  </a:xfrm>
                  <a:grpFill/>
                </p:grpSpPr>
                <p:sp>
                  <p:nvSpPr>
                    <p:cNvPr id="102" name="Rectangle 138"/>
                    <p:cNvSpPr>
                      <a:spLocks noChangeArrowheads="1"/>
                    </p:cNvSpPr>
                    <p:nvPr/>
                  </p:nvSpPr>
                  <p:spPr bwMode="auto">
                    <a:xfrm>
                      <a:off x="2800" y="578"/>
                      <a:ext cx="212" cy="499"/>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103" name="Rectangle 139"/>
                    <p:cNvSpPr>
                      <a:spLocks noChangeArrowheads="1"/>
                    </p:cNvSpPr>
                    <p:nvPr/>
                  </p:nvSpPr>
                  <p:spPr bwMode="auto">
                    <a:xfrm>
                      <a:off x="2800" y="534"/>
                      <a:ext cx="286" cy="499"/>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nvGrpSpPr>
                  <p:cNvPr id="39" name="Group 140"/>
                  <p:cNvGrpSpPr>
                    <a:grpSpLocks/>
                  </p:cNvGrpSpPr>
                  <p:nvPr/>
                </p:nvGrpSpPr>
                <p:grpSpPr bwMode="auto">
                  <a:xfrm>
                    <a:off x="4631" y="493"/>
                    <a:ext cx="286" cy="542"/>
                    <a:chOff x="2801" y="544"/>
                    <a:chExt cx="286" cy="542"/>
                  </a:xfrm>
                  <a:grpFill/>
                </p:grpSpPr>
                <p:sp>
                  <p:nvSpPr>
                    <p:cNvPr id="100" name="Rectangle 141"/>
                    <p:cNvSpPr>
                      <a:spLocks noChangeArrowheads="1"/>
                    </p:cNvSpPr>
                    <p:nvPr/>
                  </p:nvSpPr>
                  <p:spPr bwMode="auto">
                    <a:xfrm>
                      <a:off x="2801" y="587"/>
                      <a:ext cx="209" cy="499"/>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101" name="Rectangle 142"/>
                    <p:cNvSpPr>
                      <a:spLocks noChangeArrowheads="1"/>
                    </p:cNvSpPr>
                    <p:nvPr/>
                  </p:nvSpPr>
                  <p:spPr bwMode="auto">
                    <a:xfrm>
                      <a:off x="2801" y="544"/>
                      <a:ext cx="286" cy="498"/>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grpSp>
              <p:nvGrpSpPr>
                <p:cNvPr id="40" name="Group 143"/>
                <p:cNvGrpSpPr>
                  <a:grpSpLocks/>
                </p:cNvGrpSpPr>
                <p:nvPr/>
              </p:nvGrpSpPr>
              <p:grpSpPr bwMode="auto">
                <a:xfrm>
                  <a:off x="10884738" y="2275788"/>
                  <a:ext cx="230484" cy="374994"/>
                  <a:chOff x="4631" y="415"/>
                  <a:chExt cx="379" cy="622"/>
                </a:xfrm>
                <a:solidFill>
                  <a:srgbClr val="0099CC"/>
                </a:solidFill>
              </p:grpSpPr>
              <p:grpSp>
                <p:nvGrpSpPr>
                  <p:cNvPr id="41" name="Group 144"/>
                  <p:cNvGrpSpPr>
                    <a:grpSpLocks/>
                  </p:cNvGrpSpPr>
                  <p:nvPr/>
                </p:nvGrpSpPr>
                <p:grpSpPr bwMode="auto">
                  <a:xfrm>
                    <a:off x="4724" y="415"/>
                    <a:ext cx="286" cy="545"/>
                    <a:chOff x="2802" y="541"/>
                    <a:chExt cx="286" cy="545"/>
                  </a:xfrm>
                  <a:grpFill/>
                </p:grpSpPr>
                <p:sp>
                  <p:nvSpPr>
                    <p:cNvPr id="95" name="Rectangle 145"/>
                    <p:cNvSpPr>
                      <a:spLocks noChangeArrowheads="1"/>
                    </p:cNvSpPr>
                    <p:nvPr/>
                  </p:nvSpPr>
                  <p:spPr bwMode="auto">
                    <a:xfrm>
                      <a:off x="2802" y="586"/>
                      <a:ext cx="209" cy="500"/>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96" name="Rectangle 146"/>
                    <p:cNvSpPr>
                      <a:spLocks noChangeArrowheads="1"/>
                    </p:cNvSpPr>
                    <p:nvPr/>
                  </p:nvSpPr>
                  <p:spPr bwMode="auto">
                    <a:xfrm>
                      <a:off x="2802" y="541"/>
                      <a:ext cx="286" cy="500"/>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nvGrpSpPr>
                  <p:cNvPr id="42" name="Group 147"/>
                  <p:cNvGrpSpPr>
                    <a:grpSpLocks/>
                  </p:cNvGrpSpPr>
                  <p:nvPr/>
                </p:nvGrpSpPr>
                <p:grpSpPr bwMode="auto">
                  <a:xfrm>
                    <a:off x="4676" y="461"/>
                    <a:ext cx="285" cy="545"/>
                    <a:chOff x="2800" y="542"/>
                    <a:chExt cx="285" cy="545"/>
                  </a:xfrm>
                  <a:grpFill/>
                </p:grpSpPr>
                <p:sp>
                  <p:nvSpPr>
                    <p:cNvPr id="93" name="Rectangle 148"/>
                    <p:cNvSpPr>
                      <a:spLocks noChangeArrowheads="1"/>
                    </p:cNvSpPr>
                    <p:nvPr/>
                  </p:nvSpPr>
                  <p:spPr bwMode="auto">
                    <a:xfrm>
                      <a:off x="2800" y="586"/>
                      <a:ext cx="212" cy="501"/>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94" name="Rectangle 149"/>
                    <p:cNvSpPr>
                      <a:spLocks noChangeArrowheads="1"/>
                    </p:cNvSpPr>
                    <p:nvPr/>
                  </p:nvSpPr>
                  <p:spPr bwMode="auto">
                    <a:xfrm>
                      <a:off x="2800" y="542"/>
                      <a:ext cx="285" cy="501"/>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nvGrpSpPr>
                  <p:cNvPr id="44" name="Group 150"/>
                  <p:cNvGrpSpPr>
                    <a:grpSpLocks/>
                  </p:cNvGrpSpPr>
                  <p:nvPr/>
                </p:nvGrpSpPr>
                <p:grpSpPr bwMode="auto">
                  <a:xfrm>
                    <a:off x="4631" y="492"/>
                    <a:ext cx="285" cy="545"/>
                    <a:chOff x="2801" y="543"/>
                    <a:chExt cx="285" cy="545"/>
                  </a:xfrm>
                  <a:grpFill/>
                </p:grpSpPr>
                <p:sp>
                  <p:nvSpPr>
                    <p:cNvPr id="91" name="Rectangle 151"/>
                    <p:cNvSpPr>
                      <a:spLocks noChangeArrowheads="1"/>
                    </p:cNvSpPr>
                    <p:nvPr/>
                  </p:nvSpPr>
                  <p:spPr bwMode="auto">
                    <a:xfrm>
                      <a:off x="2801" y="587"/>
                      <a:ext cx="209" cy="501"/>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92" name="Rectangle 152"/>
                    <p:cNvSpPr>
                      <a:spLocks noChangeArrowheads="1"/>
                    </p:cNvSpPr>
                    <p:nvPr/>
                  </p:nvSpPr>
                  <p:spPr bwMode="auto">
                    <a:xfrm>
                      <a:off x="2801" y="543"/>
                      <a:ext cx="285" cy="501"/>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sp>
              <p:nvSpPr>
                <p:cNvPr id="85" name="Text Box 153"/>
                <p:cNvSpPr txBox="1">
                  <a:spLocks noChangeArrowheads="1"/>
                </p:cNvSpPr>
                <p:nvPr/>
              </p:nvSpPr>
              <p:spPr bwMode="auto">
                <a:xfrm>
                  <a:off x="10276154" y="2826211"/>
                  <a:ext cx="554483" cy="204262"/>
                </a:xfrm>
                <a:prstGeom prst="rect">
                  <a:avLst/>
                </a:prstGeom>
                <a:noFill/>
                <a:ln w="9525" algn="ctr">
                  <a:noFill/>
                  <a:miter lim="800000"/>
                  <a:headEnd/>
                  <a:tailEnd/>
                </a:ln>
              </p:spPr>
              <p:txBody>
                <a:bodyPr wrap="none" lIns="78490" tIns="39250" rIns="78490" bIns="39250">
                  <a:spAutoFit/>
                </a:bodyPr>
                <a:lstStyle/>
                <a:p>
                  <a:pPr defTabSz="801688" fontAlgn="auto">
                    <a:spcBef>
                      <a:spcPts val="0"/>
                    </a:spcBef>
                    <a:spcAft>
                      <a:spcPts val="0"/>
                    </a:spcAft>
                    <a:defRPr/>
                  </a:pPr>
                  <a:r>
                    <a:rPr lang="en-US" altLang="zh-CN" sz="800" kern="0" dirty="0">
                      <a:solidFill>
                        <a:sysClr val="windowText" lastClr="000000"/>
                      </a:solidFill>
                      <a:ea typeface="Arial Unicode MS" pitchFamily="34" charset="-122"/>
                      <a:cs typeface="Arial Unicode MS" pitchFamily="34" charset="-122"/>
                    </a:rPr>
                    <a:t>Raw Data</a:t>
                  </a:r>
                </a:p>
              </p:txBody>
            </p:sp>
            <p:sp>
              <p:nvSpPr>
                <p:cNvPr id="86" name="Text Box 154"/>
                <p:cNvSpPr txBox="1">
                  <a:spLocks noChangeArrowheads="1"/>
                </p:cNvSpPr>
                <p:nvPr/>
              </p:nvSpPr>
              <p:spPr bwMode="auto">
                <a:xfrm>
                  <a:off x="10857433" y="2830337"/>
                  <a:ext cx="775039" cy="204262"/>
                </a:xfrm>
                <a:prstGeom prst="rect">
                  <a:avLst/>
                </a:prstGeom>
                <a:noFill/>
                <a:ln w="9525" algn="ctr">
                  <a:noFill/>
                  <a:miter lim="800000"/>
                  <a:headEnd/>
                  <a:tailEnd/>
                </a:ln>
              </p:spPr>
              <p:txBody>
                <a:bodyPr wrap="none" lIns="78490" tIns="39250" rIns="78490" bIns="39250">
                  <a:spAutoFit/>
                </a:bodyPr>
                <a:lstStyle/>
                <a:p>
                  <a:pPr defTabSz="801688" fontAlgn="auto">
                    <a:spcBef>
                      <a:spcPts val="0"/>
                    </a:spcBef>
                    <a:spcAft>
                      <a:spcPts val="0"/>
                    </a:spcAft>
                    <a:defRPr/>
                  </a:pPr>
                  <a:r>
                    <a:rPr lang="en-US" altLang="zh-CN" sz="800" kern="0" dirty="0">
                      <a:solidFill>
                        <a:sysClr val="windowText" lastClr="000000"/>
                      </a:solidFill>
                      <a:ea typeface="Arial Unicode MS" pitchFamily="34" charset="-122"/>
                      <a:cs typeface="Arial Unicode MS" pitchFamily="34" charset="-122"/>
                    </a:rPr>
                    <a:t>Summary Data</a:t>
                  </a:r>
                </a:p>
              </p:txBody>
            </p:sp>
            <p:sp>
              <p:nvSpPr>
                <p:cNvPr id="87" name="Text Box 155"/>
                <p:cNvSpPr txBox="1">
                  <a:spLocks noChangeArrowheads="1"/>
                </p:cNvSpPr>
                <p:nvPr/>
              </p:nvSpPr>
              <p:spPr bwMode="auto">
                <a:xfrm>
                  <a:off x="10641000" y="2607505"/>
                  <a:ext cx="599830" cy="202199"/>
                </a:xfrm>
                <a:prstGeom prst="rect">
                  <a:avLst/>
                </a:prstGeom>
                <a:noFill/>
                <a:ln w="9525" algn="ctr">
                  <a:noFill/>
                  <a:miter lim="800000"/>
                  <a:headEnd/>
                  <a:tailEnd/>
                </a:ln>
              </p:spPr>
              <p:txBody>
                <a:bodyPr wrap="none" lIns="78490" tIns="39250" rIns="78490" bIns="39250">
                  <a:spAutoFit/>
                </a:bodyPr>
                <a:lstStyle/>
                <a:p>
                  <a:pPr defTabSz="801688" fontAlgn="auto">
                    <a:spcBef>
                      <a:spcPts val="0"/>
                    </a:spcBef>
                    <a:spcAft>
                      <a:spcPts val="0"/>
                    </a:spcAft>
                    <a:defRPr/>
                  </a:pPr>
                  <a:r>
                    <a:rPr lang="en-US" altLang="zh-CN" sz="800" kern="0" dirty="0">
                      <a:solidFill>
                        <a:sysClr val="windowText" lastClr="000000"/>
                      </a:solidFill>
                      <a:ea typeface="Arial Unicode MS" pitchFamily="34" charset="-122"/>
                      <a:cs typeface="Arial Unicode MS" pitchFamily="34" charset="-122"/>
                    </a:rPr>
                    <a:t>Meta Data</a:t>
                  </a:r>
                </a:p>
              </p:txBody>
            </p:sp>
          </p:grpSp>
        </p:grpSp>
      </p:grpSp>
      <p:cxnSp>
        <p:nvCxnSpPr>
          <p:cNvPr id="118" name="Straight Arrow Connector 117"/>
          <p:cNvCxnSpPr/>
          <p:nvPr/>
        </p:nvCxnSpPr>
        <p:spPr bwMode="auto">
          <a:xfrm>
            <a:off x="5715000" y="2978150"/>
            <a:ext cx="685800" cy="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20" name="Straight Arrow Connector 119"/>
          <p:cNvCxnSpPr/>
          <p:nvPr/>
        </p:nvCxnSpPr>
        <p:spPr bwMode="auto">
          <a:xfrm flipH="1">
            <a:off x="5638800" y="3206750"/>
            <a:ext cx="685800" cy="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36" name="Can 35"/>
          <p:cNvSpPr/>
          <p:nvPr/>
        </p:nvSpPr>
        <p:spPr bwMode="auto">
          <a:xfrm>
            <a:off x="3200400" y="2673350"/>
            <a:ext cx="2362200" cy="914400"/>
          </a:xfrm>
          <a:prstGeom prst="can">
            <a:avLst/>
          </a:prstGeom>
          <a:solidFill>
            <a:srgbClr val="FF9900"/>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hangingPunct="0">
              <a:lnSpc>
                <a:spcPts val="1400"/>
              </a:lnSpc>
              <a:buClr>
                <a:srgbClr val="000000"/>
              </a:buClr>
              <a:buSzPct val="100000"/>
              <a:buFont typeface="Times New Roman" pitchFamily="16" charset="0"/>
              <a:buNone/>
              <a:defRPr/>
            </a:pPr>
            <a:r>
              <a:rPr lang="en-US" altLang="zh-CN" dirty="0">
                <a:solidFill>
                  <a:schemeClr val="bg1"/>
                </a:solidFill>
                <a:effectLst>
                  <a:outerShdw blurRad="38100" dist="38100" dir="2700000" algn="tl">
                    <a:srgbClr val="000000">
                      <a:alpha val="43137"/>
                    </a:srgbClr>
                  </a:outerShdw>
                </a:effectLst>
                <a:cs typeface="Calibri" pitchFamily="34" charset="0"/>
              </a:rPr>
              <a:t>Common Data Store</a:t>
            </a:r>
          </a:p>
        </p:txBody>
      </p:sp>
      <p:pic>
        <p:nvPicPr>
          <p:cNvPr id="372741"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379538" y="4489450"/>
            <a:ext cx="373062" cy="37465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1"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141538" y="4489450"/>
            <a:ext cx="373062" cy="37465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3"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903538" y="4462463"/>
            <a:ext cx="373062" cy="373062"/>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57" name="Rounded Rectangle 56"/>
          <p:cNvSpPr/>
          <p:nvPr/>
        </p:nvSpPr>
        <p:spPr bwMode="auto">
          <a:xfrm>
            <a:off x="4876800" y="3282950"/>
            <a:ext cx="762000" cy="381000"/>
          </a:xfrm>
          <a:prstGeom prst="roundRect">
            <a:avLst/>
          </a:prstGeom>
          <a:ln>
            <a:headEnd/>
            <a:tailEnd/>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a:solidFill>
                  <a:srgbClr val="000000"/>
                </a:solidFill>
                <a:ea typeface="Arial Unicode MS" pitchFamily="34" charset="-128"/>
                <a:cs typeface="Arial" pitchFamily="34" charset="0"/>
                <a:sym typeface="Gulim" pitchFamily="34" charset="-127"/>
              </a:rPr>
              <a:t>GUP</a:t>
            </a:r>
            <a:endParaRPr lang="zh-CN" altLang="en-US" sz="1200" b="1">
              <a:solidFill>
                <a:srgbClr val="000000"/>
              </a:solidFill>
              <a:ea typeface="Arial Unicode MS" pitchFamily="34" charset="-128"/>
              <a:cs typeface="Arial" pitchFamily="34" charset="0"/>
              <a:sym typeface="Gulim" pitchFamily="34" charset="-127"/>
            </a:endParaRPr>
          </a:p>
        </p:txBody>
      </p:sp>
      <p:grpSp>
        <p:nvGrpSpPr>
          <p:cNvPr id="32812" name="组合 110"/>
          <p:cNvGrpSpPr>
            <a:grpSpLocks/>
          </p:cNvGrpSpPr>
          <p:nvPr/>
        </p:nvGrpSpPr>
        <p:grpSpPr bwMode="auto">
          <a:xfrm>
            <a:off x="476250" y="5359400"/>
            <a:ext cx="3878263" cy="590550"/>
            <a:chOff x="6524625" y="4997450"/>
            <a:chExt cx="3979863" cy="722313"/>
          </a:xfrm>
        </p:grpSpPr>
        <p:grpSp>
          <p:nvGrpSpPr>
            <p:cNvPr id="32870" name="Group 223"/>
            <p:cNvGrpSpPr>
              <a:grpSpLocks/>
            </p:cNvGrpSpPr>
            <p:nvPr/>
          </p:nvGrpSpPr>
          <p:grpSpPr bwMode="auto">
            <a:xfrm>
              <a:off x="8878909" y="5005395"/>
              <a:ext cx="415926" cy="714376"/>
              <a:chOff x="5401" y="3119"/>
              <a:chExt cx="262" cy="450"/>
            </a:xfrm>
          </p:grpSpPr>
          <p:pic>
            <p:nvPicPr>
              <p:cNvPr id="32911" name="Picture 736" descr="天线"/>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3" y="3119"/>
                <a:ext cx="21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Text Box 737"/>
              <p:cNvSpPr txBox="1">
                <a:spLocks noChangeArrowheads="1"/>
              </p:cNvSpPr>
              <p:nvPr/>
            </p:nvSpPr>
            <p:spPr bwMode="auto">
              <a:xfrm>
                <a:off x="5401" y="3415"/>
                <a:ext cx="262" cy="154"/>
              </a:xfrm>
              <a:prstGeom prst="rect">
                <a:avLst/>
              </a:prstGeom>
              <a:noFill/>
              <a:ln w="9525" algn="ctr">
                <a:noFill/>
                <a:miter lim="800000"/>
                <a:headEnd/>
                <a:tailEnd/>
              </a:ln>
            </p:spPr>
            <p:txBody>
              <a:bodyPr wrap="none" lIns="91102" tIns="45550" rIns="91102" bIns="45550">
                <a:spAutoFit/>
              </a:bodyPr>
              <a:lstStyle/>
              <a:p>
                <a:pPr algn="ctr" defTabSz="858838" eaLnBrk="0" fontAlgn="auto" hangingPunct="0">
                  <a:spcBef>
                    <a:spcPts val="0"/>
                  </a:spcBef>
                  <a:spcAft>
                    <a:spcPts val="0"/>
                  </a:spcAft>
                  <a:defRPr/>
                </a:pPr>
                <a:r>
                  <a:rPr lang="en-US" altLang="zh-CN" sz="1000" kern="0">
                    <a:solidFill>
                      <a:srgbClr val="000000"/>
                    </a:solidFill>
                    <a:latin typeface="FrutigerNext LT Regular"/>
                    <a:ea typeface="MS PGothic" pitchFamily="34" charset="-128"/>
                    <a:cs typeface="Arial Unicode MS" pitchFamily="34" charset="-122"/>
                  </a:rPr>
                  <a:t>LTE</a:t>
                </a:r>
              </a:p>
            </p:txBody>
          </p:sp>
        </p:grpSp>
        <p:grpSp>
          <p:nvGrpSpPr>
            <p:cNvPr id="32871" name="Group 222"/>
            <p:cNvGrpSpPr>
              <a:grpSpLocks/>
            </p:cNvGrpSpPr>
            <p:nvPr/>
          </p:nvGrpSpPr>
          <p:grpSpPr bwMode="auto">
            <a:xfrm>
              <a:off x="9810750" y="5091116"/>
              <a:ext cx="693738" cy="628651"/>
              <a:chOff x="6076" y="3207"/>
              <a:chExt cx="437" cy="396"/>
            </a:xfrm>
          </p:grpSpPr>
          <p:grpSp>
            <p:nvGrpSpPr>
              <p:cNvPr id="32902" name="Group 728"/>
              <p:cNvGrpSpPr>
                <a:grpSpLocks noChangeAspect="1"/>
              </p:cNvGrpSpPr>
              <p:nvPr/>
            </p:nvGrpSpPr>
            <p:grpSpPr bwMode="auto">
              <a:xfrm>
                <a:off x="6116" y="3207"/>
                <a:ext cx="342" cy="217"/>
                <a:chOff x="1348" y="2396"/>
                <a:chExt cx="611" cy="492"/>
              </a:xfrm>
            </p:grpSpPr>
            <p:sp>
              <p:nvSpPr>
                <p:cNvPr id="157" name="Freeform 729"/>
                <p:cNvSpPr>
                  <a:spLocks noChangeAspect="1"/>
                </p:cNvSpPr>
                <p:nvPr/>
              </p:nvSpPr>
              <p:spPr bwMode="auto">
                <a:xfrm>
                  <a:off x="1713" y="2431"/>
                  <a:ext cx="246" cy="458"/>
                </a:xfrm>
                <a:custGeom>
                  <a:avLst/>
                  <a:gdLst>
                    <a:gd name="T0" fmla="*/ 0 w 248"/>
                    <a:gd name="T1" fmla="*/ 48 h 457"/>
                    <a:gd name="T2" fmla="*/ 174 w 248"/>
                    <a:gd name="T3" fmla="*/ 457 h 457"/>
                    <a:gd name="T4" fmla="*/ 248 w 248"/>
                    <a:gd name="T5" fmla="*/ 387 h 457"/>
                    <a:gd name="T6" fmla="*/ 66 w 248"/>
                    <a:gd name="T7" fmla="*/ 0 h 457"/>
                    <a:gd name="T8" fmla="*/ 0 w 248"/>
                    <a:gd name="T9" fmla="*/ 48 h 457"/>
                    <a:gd name="T10" fmla="*/ 0 w 248"/>
                    <a:gd name="T11" fmla="*/ 48 h 457"/>
                    <a:gd name="T12" fmla="*/ 0 60000 65536"/>
                    <a:gd name="T13" fmla="*/ 0 60000 65536"/>
                    <a:gd name="T14" fmla="*/ 0 60000 65536"/>
                    <a:gd name="T15" fmla="*/ 0 60000 65536"/>
                    <a:gd name="T16" fmla="*/ 0 60000 65536"/>
                    <a:gd name="T17" fmla="*/ 0 60000 65536"/>
                    <a:gd name="T18" fmla="*/ 0 w 248"/>
                    <a:gd name="T19" fmla="*/ 0 h 457"/>
                    <a:gd name="T20" fmla="*/ 248 w 248"/>
                    <a:gd name="T21" fmla="*/ 457 h 457"/>
                  </a:gdLst>
                  <a:ahLst/>
                  <a:cxnLst>
                    <a:cxn ang="T12">
                      <a:pos x="T0" y="T1"/>
                    </a:cxn>
                    <a:cxn ang="T13">
                      <a:pos x="T2" y="T3"/>
                    </a:cxn>
                    <a:cxn ang="T14">
                      <a:pos x="T4" y="T5"/>
                    </a:cxn>
                    <a:cxn ang="T15">
                      <a:pos x="T6" y="T7"/>
                    </a:cxn>
                    <a:cxn ang="T16">
                      <a:pos x="T8" y="T9"/>
                    </a:cxn>
                    <a:cxn ang="T17">
                      <a:pos x="T10" y="T11"/>
                    </a:cxn>
                  </a:cxnLst>
                  <a:rect l="T18" t="T19" r="T20" b="T21"/>
                  <a:pathLst>
                    <a:path w="248" h="457">
                      <a:moveTo>
                        <a:pt x="0" y="48"/>
                      </a:moveTo>
                      <a:lnTo>
                        <a:pt x="174" y="457"/>
                      </a:lnTo>
                      <a:lnTo>
                        <a:pt x="248" y="387"/>
                      </a:lnTo>
                      <a:lnTo>
                        <a:pt x="66" y="0"/>
                      </a:lnTo>
                      <a:lnTo>
                        <a:pt x="0" y="48"/>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58" name="Freeform 730"/>
                <p:cNvSpPr>
                  <a:spLocks noChangeAspect="1"/>
                </p:cNvSpPr>
                <p:nvPr/>
              </p:nvSpPr>
              <p:spPr bwMode="auto">
                <a:xfrm>
                  <a:off x="1355" y="2440"/>
                  <a:ext cx="523" cy="438"/>
                </a:xfrm>
                <a:custGeom>
                  <a:avLst/>
                  <a:gdLst>
                    <a:gd name="T0" fmla="*/ 136 w 524"/>
                    <a:gd name="T1" fmla="*/ 0 h 439"/>
                    <a:gd name="T2" fmla="*/ 358 w 524"/>
                    <a:gd name="T3" fmla="*/ 42 h 439"/>
                    <a:gd name="T4" fmla="*/ 524 w 524"/>
                    <a:gd name="T5" fmla="*/ 439 h 439"/>
                    <a:gd name="T6" fmla="*/ 0 w 524"/>
                    <a:gd name="T7" fmla="*/ 323 h 439"/>
                    <a:gd name="T8" fmla="*/ 136 w 524"/>
                    <a:gd name="T9" fmla="*/ 0 h 439"/>
                    <a:gd name="T10" fmla="*/ 136 w 524"/>
                    <a:gd name="T11" fmla="*/ 0 h 439"/>
                    <a:gd name="T12" fmla="*/ 0 60000 65536"/>
                    <a:gd name="T13" fmla="*/ 0 60000 65536"/>
                    <a:gd name="T14" fmla="*/ 0 60000 65536"/>
                    <a:gd name="T15" fmla="*/ 0 60000 65536"/>
                    <a:gd name="T16" fmla="*/ 0 60000 65536"/>
                    <a:gd name="T17" fmla="*/ 0 60000 65536"/>
                    <a:gd name="T18" fmla="*/ 0 w 524"/>
                    <a:gd name="T19" fmla="*/ 0 h 439"/>
                    <a:gd name="T20" fmla="*/ 524 w 524"/>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524" h="439">
                      <a:moveTo>
                        <a:pt x="136" y="0"/>
                      </a:moveTo>
                      <a:lnTo>
                        <a:pt x="358" y="42"/>
                      </a:lnTo>
                      <a:lnTo>
                        <a:pt x="524" y="439"/>
                      </a:lnTo>
                      <a:lnTo>
                        <a:pt x="0" y="323"/>
                      </a:lnTo>
                      <a:lnTo>
                        <a:pt x="136" y="0"/>
                      </a:lnTo>
                      <a:close/>
                    </a:path>
                  </a:pathLst>
                </a:custGeom>
                <a:solidFill>
                  <a:srgbClr val="5D7695"/>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59" name="Freeform 731"/>
                <p:cNvSpPr>
                  <a:spLocks noChangeAspect="1"/>
                </p:cNvSpPr>
                <p:nvPr/>
              </p:nvSpPr>
              <p:spPr bwMode="auto">
                <a:xfrm>
                  <a:off x="1487" y="2395"/>
                  <a:ext cx="292" cy="86"/>
                </a:xfrm>
                <a:custGeom>
                  <a:avLst/>
                  <a:gdLst>
                    <a:gd name="T0" fmla="*/ 224 w 292"/>
                    <a:gd name="T1" fmla="*/ 86 h 86"/>
                    <a:gd name="T2" fmla="*/ 292 w 292"/>
                    <a:gd name="T3" fmla="*/ 36 h 86"/>
                    <a:gd name="T4" fmla="*/ 70 w 292"/>
                    <a:gd name="T5" fmla="*/ 0 h 86"/>
                    <a:gd name="T6" fmla="*/ 0 w 292"/>
                    <a:gd name="T7" fmla="*/ 38 h 86"/>
                    <a:gd name="T8" fmla="*/ 224 w 292"/>
                    <a:gd name="T9" fmla="*/ 86 h 86"/>
                    <a:gd name="T10" fmla="*/ 224 w 292"/>
                    <a:gd name="T11" fmla="*/ 86 h 86"/>
                    <a:gd name="T12" fmla="*/ 0 60000 65536"/>
                    <a:gd name="T13" fmla="*/ 0 60000 65536"/>
                    <a:gd name="T14" fmla="*/ 0 60000 65536"/>
                    <a:gd name="T15" fmla="*/ 0 60000 65536"/>
                    <a:gd name="T16" fmla="*/ 0 60000 65536"/>
                    <a:gd name="T17" fmla="*/ 0 60000 65536"/>
                    <a:gd name="T18" fmla="*/ 0 w 292"/>
                    <a:gd name="T19" fmla="*/ 0 h 86"/>
                    <a:gd name="T20" fmla="*/ 292 w 292"/>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292" h="86">
                      <a:moveTo>
                        <a:pt x="224" y="86"/>
                      </a:moveTo>
                      <a:lnTo>
                        <a:pt x="292" y="36"/>
                      </a:lnTo>
                      <a:lnTo>
                        <a:pt x="70" y="0"/>
                      </a:lnTo>
                      <a:lnTo>
                        <a:pt x="0" y="38"/>
                      </a:lnTo>
                      <a:lnTo>
                        <a:pt x="224" y="86"/>
                      </a:lnTo>
                      <a:close/>
                    </a:path>
                  </a:pathLst>
                </a:custGeom>
                <a:solidFill>
                  <a:srgbClr val="45648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60" name="Freeform 732"/>
                <p:cNvSpPr>
                  <a:spLocks noChangeAspect="1" noEditPoints="1"/>
                </p:cNvSpPr>
                <p:nvPr/>
              </p:nvSpPr>
              <p:spPr bwMode="auto">
                <a:xfrm>
                  <a:off x="1432" y="2545"/>
                  <a:ext cx="334" cy="233"/>
                </a:xfrm>
                <a:custGeom>
                  <a:avLst/>
                  <a:gdLst>
                    <a:gd name="T0" fmla="*/ 88 w 168"/>
                    <a:gd name="T1" fmla="*/ 68 h 115"/>
                    <a:gd name="T2" fmla="*/ 82 w 168"/>
                    <a:gd name="T3" fmla="*/ 54 h 115"/>
                    <a:gd name="T4" fmla="*/ 79 w 168"/>
                    <a:gd name="T5" fmla="*/ 35 h 115"/>
                    <a:gd name="T6" fmla="*/ 70 w 168"/>
                    <a:gd name="T7" fmla="*/ 41 h 115"/>
                    <a:gd name="T8" fmla="*/ 57 w 168"/>
                    <a:gd name="T9" fmla="*/ 33 h 115"/>
                    <a:gd name="T10" fmla="*/ 43 w 168"/>
                    <a:gd name="T11" fmla="*/ 17 h 115"/>
                    <a:gd name="T12" fmla="*/ 41 w 168"/>
                    <a:gd name="T13" fmla="*/ 28 h 115"/>
                    <a:gd name="T14" fmla="*/ 30 w 168"/>
                    <a:gd name="T15" fmla="*/ 30 h 115"/>
                    <a:gd name="T16" fmla="*/ 10 w 168"/>
                    <a:gd name="T17" fmla="*/ 26 h 115"/>
                    <a:gd name="T18" fmla="*/ 18 w 168"/>
                    <a:gd name="T19" fmla="*/ 36 h 115"/>
                    <a:gd name="T20" fmla="*/ 12 w 168"/>
                    <a:gd name="T21" fmla="*/ 47 h 115"/>
                    <a:gd name="T22" fmla="*/ 0 w 168"/>
                    <a:gd name="T23" fmla="*/ 59 h 115"/>
                    <a:gd name="T24" fmla="*/ 11 w 168"/>
                    <a:gd name="T25" fmla="*/ 62 h 115"/>
                    <a:gd name="T26" fmla="*/ 17 w 168"/>
                    <a:gd name="T27" fmla="*/ 78 h 115"/>
                    <a:gd name="T28" fmla="*/ 19 w 168"/>
                    <a:gd name="T29" fmla="*/ 96 h 115"/>
                    <a:gd name="T30" fmla="*/ 29 w 168"/>
                    <a:gd name="T31" fmla="*/ 91 h 115"/>
                    <a:gd name="T32" fmla="*/ 41 w 168"/>
                    <a:gd name="T33" fmla="*/ 99 h 115"/>
                    <a:gd name="T34" fmla="*/ 56 w 168"/>
                    <a:gd name="T35" fmla="*/ 115 h 115"/>
                    <a:gd name="T36" fmla="*/ 71 w 168"/>
                    <a:gd name="T37" fmla="*/ 102 h 115"/>
                    <a:gd name="T38" fmla="*/ 80 w 168"/>
                    <a:gd name="T39" fmla="*/ 112 h 115"/>
                    <a:gd name="T40" fmla="*/ 83 w 168"/>
                    <a:gd name="T41" fmla="*/ 95 h 115"/>
                    <a:gd name="T42" fmla="*/ 89 w 168"/>
                    <a:gd name="T43" fmla="*/ 82 h 115"/>
                    <a:gd name="T44" fmla="*/ 98 w 168"/>
                    <a:gd name="T45" fmla="*/ 83 h 115"/>
                    <a:gd name="T46" fmla="*/ 92 w 168"/>
                    <a:gd name="T47" fmla="*/ 69 h 115"/>
                    <a:gd name="T48" fmla="*/ 50 w 168"/>
                    <a:gd name="T49" fmla="*/ 84 h 115"/>
                    <a:gd name="T50" fmla="*/ 50 w 168"/>
                    <a:gd name="T51" fmla="*/ 49 h 115"/>
                    <a:gd name="T52" fmla="*/ 50 w 168"/>
                    <a:gd name="T53" fmla="*/ 84 h 115"/>
                    <a:gd name="T54" fmla="*/ 168 w 168"/>
                    <a:gd name="T55" fmla="*/ 45 h 115"/>
                    <a:gd name="T56" fmla="*/ 160 w 168"/>
                    <a:gd name="T57" fmla="*/ 42 h 115"/>
                    <a:gd name="T58" fmla="*/ 154 w 168"/>
                    <a:gd name="T59" fmla="*/ 30 h 115"/>
                    <a:gd name="T60" fmla="*/ 160 w 168"/>
                    <a:gd name="T61" fmla="*/ 25 h 115"/>
                    <a:gd name="T62" fmla="*/ 145 w 168"/>
                    <a:gd name="T63" fmla="*/ 20 h 115"/>
                    <a:gd name="T64" fmla="*/ 134 w 168"/>
                    <a:gd name="T65" fmla="*/ 13 h 115"/>
                    <a:gd name="T66" fmla="*/ 134 w 168"/>
                    <a:gd name="T67" fmla="*/ 3 h 115"/>
                    <a:gd name="T68" fmla="*/ 121 w 168"/>
                    <a:gd name="T69" fmla="*/ 10 h 115"/>
                    <a:gd name="T70" fmla="*/ 111 w 168"/>
                    <a:gd name="T71" fmla="*/ 11 h 115"/>
                    <a:gd name="T72" fmla="*/ 104 w 168"/>
                    <a:gd name="T73" fmla="*/ 2 h 115"/>
                    <a:gd name="T74" fmla="*/ 102 w 168"/>
                    <a:gd name="T75" fmla="*/ 16 h 115"/>
                    <a:gd name="T76" fmla="*/ 97 w 168"/>
                    <a:gd name="T77" fmla="*/ 26 h 115"/>
                    <a:gd name="T78" fmla="*/ 88 w 168"/>
                    <a:gd name="T79" fmla="*/ 24 h 115"/>
                    <a:gd name="T80" fmla="*/ 96 w 168"/>
                    <a:gd name="T81" fmla="*/ 38 h 115"/>
                    <a:gd name="T82" fmla="*/ 101 w 168"/>
                    <a:gd name="T83" fmla="*/ 50 h 115"/>
                    <a:gd name="T84" fmla="*/ 95 w 168"/>
                    <a:gd name="T85" fmla="*/ 55 h 115"/>
                    <a:gd name="T86" fmla="*/ 111 w 168"/>
                    <a:gd name="T87" fmla="*/ 62 h 115"/>
                    <a:gd name="T88" fmla="*/ 121 w 168"/>
                    <a:gd name="T89" fmla="*/ 68 h 115"/>
                    <a:gd name="T90" fmla="*/ 123 w 168"/>
                    <a:gd name="T91" fmla="*/ 79 h 115"/>
                    <a:gd name="T92" fmla="*/ 135 w 168"/>
                    <a:gd name="T93" fmla="*/ 72 h 115"/>
                    <a:gd name="T94" fmla="*/ 146 w 168"/>
                    <a:gd name="T95" fmla="*/ 71 h 115"/>
                    <a:gd name="T96" fmla="*/ 153 w 168"/>
                    <a:gd name="T97" fmla="*/ 79 h 115"/>
                    <a:gd name="T98" fmla="*/ 156 w 168"/>
                    <a:gd name="T99" fmla="*/ 65 h 115"/>
                    <a:gd name="T100" fmla="*/ 161 w 168"/>
                    <a:gd name="T101" fmla="*/ 54 h 115"/>
                    <a:gd name="T102" fmla="*/ 168 w 168"/>
                    <a:gd name="T103" fmla="*/ 55 h 115"/>
                    <a:gd name="T104" fmla="*/ 113 w 168"/>
                    <a:gd name="T105" fmla="*/ 37 h 115"/>
                    <a:gd name="T106" fmla="*/ 144 w 168"/>
                    <a:gd name="T107" fmla="*/ 45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8"/>
                    <a:gd name="T163" fmla="*/ 0 h 115"/>
                    <a:gd name="T164" fmla="*/ 168 w 168"/>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8" h="115">
                      <a:moveTo>
                        <a:pt x="88" y="67"/>
                      </a:moveTo>
                      <a:cubicBezTo>
                        <a:pt x="88" y="68"/>
                        <a:pt x="88" y="68"/>
                        <a:pt x="88" y="68"/>
                      </a:cubicBezTo>
                      <a:cubicBezTo>
                        <a:pt x="87" y="63"/>
                        <a:pt x="85" y="58"/>
                        <a:pt x="82" y="54"/>
                      </a:cubicBezTo>
                      <a:cubicBezTo>
                        <a:pt x="82" y="54"/>
                        <a:pt x="82" y="54"/>
                        <a:pt x="82" y="54"/>
                      </a:cubicBezTo>
                      <a:cubicBezTo>
                        <a:pt x="88" y="47"/>
                        <a:pt x="88" y="47"/>
                        <a:pt x="88" y="47"/>
                      </a:cubicBezTo>
                      <a:cubicBezTo>
                        <a:pt x="79" y="35"/>
                        <a:pt x="79" y="35"/>
                        <a:pt x="79" y="35"/>
                      </a:cubicBezTo>
                      <a:cubicBezTo>
                        <a:pt x="70" y="41"/>
                        <a:pt x="70" y="41"/>
                        <a:pt x="70" y="41"/>
                      </a:cubicBezTo>
                      <a:cubicBezTo>
                        <a:pt x="70" y="41"/>
                        <a:pt x="70" y="41"/>
                        <a:pt x="70" y="41"/>
                      </a:cubicBezTo>
                      <a:cubicBezTo>
                        <a:pt x="66" y="37"/>
                        <a:pt x="62" y="35"/>
                        <a:pt x="57" y="33"/>
                      </a:cubicBezTo>
                      <a:cubicBezTo>
                        <a:pt x="57" y="33"/>
                        <a:pt x="57" y="33"/>
                        <a:pt x="57" y="33"/>
                      </a:cubicBezTo>
                      <a:cubicBezTo>
                        <a:pt x="56" y="21"/>
                        <a:pt x="56" y="21"/>
                        <a:pt x="56" y="21"/>
                      </a:cubicBezTo>
                      <a:cubicBezTo>
                        <a:pt x="43" y="17"/>
                        <a:pt x="43" y="17"/>
                        <a:pt x="43" y="17"/>
                      </a:cubicBezTo>
                      <a:cubicBezTo>
                        <a:pt x="41" y="28"/>
                        <a:pt x="41" y="28"/>
                        <a:pt x="41" y="28"/>
                      </a:cubicBezTo>
                      <a:cubicBezTo>
                        <a:pt x="41" y="28"/>
                        <a:pt x="41" y="28"/>
                        <a:pt x="41" y="28"/>
                      </a:cubicBezTo>
                      <a:cubicBezTo>
                        <a:pt x="37" y="28"/>
                        <a:pt x="33" y="29"/>
                        <a:pt x="30" y="30"/>
                      </a:cubicBezTo>
                      <a:cubicBezTo>
                        <a:pt x="30" y="30"/>
                        <a:pt x="30" y="30"/>
                        <a:pt x="30" y="30"/>
                      </a:cubicBezTo>
                      <a:cubicBezTo>
                        <a:pt x="21" y="19"/>
                        <a:pt x="21" y="19"/>
                        <a:pt x="21" y="19"/>
                      </a:cubicBezTo>
                      <a:cubicBezTo>
                        <a:pt x="10" y="26"/>
                        <a:pt x="10" y="26"/>
                        <a:pt x="10" y="26"/>
                      </a:cubicBezTo>
                      <a:cubicBezTo>
                        <a:pt x="18" y="37"/>
                        <a:pt x="18" y="37"/>
                        <a:pt x="18" y="37"/>
                      </a:cubicBezTo>
                      <a:cubicBezTo>
                        <a:pt x="18" y="36"/>
                        <a:pt x="18" y="36"/>
                        <a:pt x="18" y="36"/>
                      </a:cubicBezTo>
                      <a:cubicBezTo>
                        <a:pt x="15" y="40"/>
                        <a:pt x="13" y="43"/>
                        <a:pt x="11" y="48"/>
                      </a:cubicBezTo>
                      <a:cubicBezTo>
                        <a:pt x="12" y="47"/>
                        <a:pt x="12" y="47"/>
                        <a:pt x="12" y="47"/>
                      </a:cubicBezTo>
                      <a:cubicBezTo>
                        <a:pt x="0" y="46"/>
                        <a:pt x="0" y="46"/>
                        <a:pt x="0" y="46"/>
                      </a:cubicBezTo>
                      <a:cubicBezTo>
                        <a:pt x="0" y="59"/>
                        <a:pt x="0" y="59"/>
                        <a:pt x="0" y="59"/>
                      </a:cubicBezTo>
                      <a:cubicBezTo>
                        <a:pt x="11" y="62"/>
                        <a:pt x="11" y="62"/>
                        <a:pt x="11" y="62"/>
                      </a:cubicBezTo>
                      <a:cubicBezTo>
                        <a:pt x="11" y="62"/>
                        <a:pt x="11" y="62"/>
                        <a:pt x="11" y="62"/>
                      </a:cubicBezTo>
                      <a:cubicBezTo>
                        <a:pt x="12" y="67"/>
                        <a:pt x="14" y="73"/>
                        <a:pt x="17" y="78"/>
                      </a:cubicBezTo>
                      <a:cubicBezTo>
                        <a:pt x="17" y="78"/>
                        <a:pt x="17" y="78"/>
                        <a:pt x="17" y="78"/>
                      </a:cubicBezTo>
                      <a:cubicBezTo>
                        <a:pt x="9" y="84"/>
                        <a:pt x="9" y="84"/>
                        <a:pt x="9" y="84"/>
                      </a:cubicBezTo>
                      <a:cubicBezTo>
                        <a:pt x="19" y="96"/>
                        <a:pt x="19" y="96"/>
                        <a:pt x="19" y="96"/>
                      </a:cubicBezTo>
                      <a:cubicBezTo>
                        <a:pt x="29" y="92"/>
                        <a:pt x="29" y="92"/>
                        <a:pt x="29" y="92"/>
                      </a:cubicBezTo>
                      <a:cubicBezTo>
                        <a:pt x="29" y="91"/>
                        <a:pt x="29" y="91"/>
                        <a:pt x="29" y="91"/>
                      </a:cubicBezTo>
                      <a:cubicBezTo>
                        <a:pt x="32" y="95"/>
                        <a:pt x="37" y="97"/>
                        <a:pt x="41" y="99"/>
                      </a:cubicBezTo>
                      <a:cubicBezTo>
                        <a:pt x="41" y="99"/>
                        <a:pt x="41" y="99"/>
                        <a:pt x="41" y="99"/>
                      </a:cubicBezTo>
                      <a:cubicBezTo>
                        <a:pt x="43" y="112"/>
                        <a:pt x="43" y="112"/>
                        <a:pt x="43" y="112"/>
                      </a:cubicBezTo>
                      <a:cubicBezTo>
                        <a:pt x="56" y="115"/>
                        <a:pt x="56" y="115"/>
                        <a:pt x="56" y="115"/>
                      </a:cubicBezTo>
                      <a:cubicBezTo>
                        <a:pt x="57" y="104"/>
                        <a:pt x="57" y="104"/>
                        <a:pt x="57" y="104"/>
                      </a:cubicBezTo>
                      <a:cubicBezTo>
                        <a:pt x="62" y="104"/>
                        <a:pt x="67" y="104"/>
                        <a:pt x="71" y="102"/>
                      </a:cubicBezTo>
                      <a:cubicBezTo>
                        <a:pt x="71" y="103"/>
                        <a:pt x="71" y="103"/>
                        <a:pt x="71" y="103"/>
                      </a:cubicBezTo>
                      <a:cubicBezTo>
                        <a:pt x="80" y="112"/>
                        <a:pt x="80" y="112"/>
                        <a:pt x="80" y="112"/>
                      </a:cubicBezTo>
                      <a:cubicBezTo>
                        <a:pt x="90" y="105"/>
                        <a:pt x="90" y="105"/>
                        <a:pt x="90" y="105"/>
                      </a:cubicBezTo>
                      <a:cubicBezTo>
                        <a:pt x="83" y="95"/>
                        <a:pt x="83" y="95"/>
                        <a:pt x="83" y="95"/>
                      </a:cubicBezTo>
                      <a:cubicBezTo>
                        <a:pt x="83" y="95"/>
                        <a:pt x="83" y="95"/>
                        <a:pt x="83" y="95"/>
                      </a:cubicBezTo>
                      <a:cubicBezTo>
                        <a:pt x="86" y="91"/>
                        <a:pt x="88" y="87"/>
                        <a:pt x="89" y="82"/>
                      </a:cubicBezTo>
                      <a:cubicBezTo>
                        <a:pt x="89" y="83"/>
                        <a:pt x="89" y="83"/>
                        <a:pt x="89" y="83"/>
                      </a:cubicBezTo>
                      <a:cubicBezTo>
                        <a:pt x="98" y="83"/>
                        <a:pt x="98" y="83"/>
                        <a:pt x="98" y="83"/>
                      </a:cubicBezTo>
                      <a:cubicBezTo>
                        <a:pt x="98" y="72"/>
                        <a:pt x="98" y="72"/>
                        <a:pt x="98" y="72"/>
                      </a:cubicBezTo>
                      <a:cubicBezTo>
                        <a:pt x="92" y="69"/>
                        <a:pt x="92" y="69"/>
                        <a:pt x="92" y="69"/>
                      </a:cubicBezTo>
                      <a:lnTo>
                        <a:pt x="88" y="67"/>
                      </a:lnTo>
                      <a:close/>
                      <a:moveTo>
                        <a:pt x="50" y="84"/>
                      </a:moveTo>
                      <a:cubicBezTo>
                        <a:pt x="39" y="81"/>
                        <a:pt x="31" y="71"/>
                        <a:pt x="31" y="61"/>
                      </a:cubicBezTo>
                      <a:cubicBezTo>
                        <a:pt x="31" y="52"/>
                        <a:pt x="39" y="46"/>
                        <a:pt x="50" y="49"/>
                      </a:cubicBezTo>
                      <a:cubicBezTo>
                        <a:pt x="60" y="52"/>
                        <a:pt x="69" y="62"/>
                        <a:pt x="69" y="71"/>
                      </a:cubicBezTo>
                      <a:cubicBezTo>
                        <a:pt x="69" y="81"/>
                        <a:pt x="60" y="86"/>
                        <a:pt x="50" y="84"/>
                      </a:cubicBezTo>
                      <a:close/>
                      <a:moveTo>
                        <a:pt x="168" y="55"/>
                      </a:moveTo>
                      <a:cubicBezTo>
                        <a:pt x="168" y="45"/>
                        <a:pt x="168" y="45"/>
                        <a:pt x="168" y="45"/>
                      </a:cubicBezTo>
                      <a:cubicBezTo>
                        <a:pt x="164" y="43"/>
                        <a:pt x="164" y="43"/>
                        <a:pt x="164" y="43"/>
                      </a:cubicBezTo>
                      <a:cubicBezTo>
                        <a:pt x="160" y="42"/>
                        <a:pt x="160" y="42"/>
                        <a:pt x="160" y="42"/>
                      </a:cubicBezTo>
                      <a:cubicBezTo>
                        <a:pt x="160" y="43"/>
                        <a:pt x="160" y="43"/>
                        <a:pt x="160" y="43"/>
                      </a:cubicBezTo>
                      <a:cubicBezTo>
                        <a:pt x="159" y="38"/>
                        <a:pt x="157" y="34"/>
                        <a:pt x="154" y="30"/>
                      </a:cubicBezTo>
                      <a:cubicBezTo>
                        <a:pt x="155" y="30"/>
                        <a:pt x="155" y="31"/>
                        <a:pt x="155" y="31"/>
                      </a:cubicBezTo>
                      <a:cubicBezTo>
                        <a:pt x="160" y="25"/>
                        <a:pt x="160" y="25"/>
                        <a:pt x="160" y="25"/>
                      </a:cubicBezTo>
                      <a:cubicBezTo>
                        <a:pt x="153" y="15"/>
                        <a:pt x="153" y="15"/>
                        <a:pt x="153" y="15"/>
                      </a:cubicBezTo>
                      <a:cubicBezTo>
                        <a:pt x="145" y="20"/>
                        <a:pt x="145" y="20"/>
                        <a:pt x="145" y="20"/>
                      </a:cubicBezTo>
                      <a:cubicBezTo>
                        <a:pt x="146" y="20"/>
                        <a:pt x="146" y="20"/>
                        <a:pt x="146" y="20"/>
                      </a:cubicBezTo>
                      <a:cubicBezTo>
                        <a:pt x="142" y="17"/>
                        <a:pt x="138" y="15"/>
                        <a:pt x="134" y="13"/>
                      </a:cubicBezTo>
                      <a:cubicBezTo>
                        <a:pt x="135" y="13"/>
                        <a:pt x="135" y="13"/>
                        <a:pt x="135" y="13"/>
                      </a:cubicBezTo>
                      <a:cubicBezTo>
                        <a:pt x="134" y="3"/>
                        <a:pt x="134" y="3"/>
                        <a:pt x="134" y="3"/>
                      </a:cubicBezTo>
                      <a:cubicBezTo>
                        <a:pt x="123" y="0"/>
                        <a:pt x="123" y="0"/>
                        <a:pt x="123" y="0"/>
                      </a:cubicBezTo>
                      <a:cubicBezTo>
                        <a:pt x="121" y="10"/>
                        <a:pt x="121" y="10"/>
                        <a:pt x="121" y="10"/>
                      </a:cubicBezTo>
                      <a:cubicBezTo>
                        <a:pt x="121" y="10"/>
                        <a:pt x="121" y="10"/>
                        <a:pt x="121" y="10"/>
                      </a:cubicBezTo>
                      <a:cubicBezTo>
                        <a:pt x="118" y="10"/>
                        <a:pt x="114" y="10"/>
                        <a:pt x="111" y="11"/>
                      </a:cubicBezTo>
                      <a:cubicBezTo>
                        <a:pt x="112" y="11"/>
                        <a:pt x="112" y="11"/>
                        <a:pt x="112" y="11"/>
                      </a:cubicBezTo>
                      <a:cubicBezTo>
                        <a:pt x="104" y="2"/>
                        <a:pt x="104" y="2"/>
                        <a:pt x="104" y="2"/>
                      </a:cubicBezTo>
                      <a:cubicBezTo>
                        <a:pt x="96" y="8"/>
                        <a:pt x="96" y="8"/>
                        <a:pt x="96" y="8"/>
                      </a:cubicBezTo>
                      <a:cubicBezTo>
                        <a:pt x="102" y="16"/>
                        <a:pt x="102" y="16"/>
                        <a:pt x="102" y="16"/>
                      </a:cubicBezTo>
                      <a:cubicBezTo>
                        <a:pt x="103" y="16"/>
                        <a:pt x="103" y="16"/>
                        <a:pt x="103" y="16"/>
                      </a:cubicBezTo>
                      <a:cubicBezTo>
                        <a:pt x="100" y="18"/>
                        <a:pt x="98" y="22"/>
                        <a:pt x="97" y="26"/>
                      </a:cubicBezTo>
                      <a:cubicBezTo>
                        <a:pt x="97" y="25"/>
                        <a:pt x="97" y="25"/>
                        <a:pt x="97" y="25"/>
                      </a:cubicBezTo>
                      <a:cubicBezTo>
                        <a:pt x="88" y="24"/>
                        <a:pt x="88" y="24"/>
                        <a:pt x="88" y="24"/>
                      </a:cubicBezTo>
                      <a:cubicBezTo>
                        <a:pt x="88" y="35"/>
                        <a:pt x="88" y="35"/>
                        <a:pt x="88" y="35"/>
                      </a:cubicBezTo>
                      <a:cubicBezTo>
                        <a:pt x="96" y="38"/>
                        <a:pt x="96" y="38"/>
                        <a:pt x="96" y="38"/>
                      </a:cubicBezTo>
                      <a:cubicBezTo>
                        <a:pt x="96" y="37"/>
                        <a:pt x="96" y="37"/>
                        <a:pt x="96" y="37"/>
                      </a:cubicBezTo>
                      <a:cubicBezTo>
                        <a:pt x="97" y="42"/>
                        <a:pt x="99" y="46"/>
                        <a:pt x="101" y="50"/>
                      </a:cubicBezTo>
                      <a:cubicBezTo>
                        <a:pt x="101" y="50"/>
                        <a:pt x="101" y="50"/>
                        <a:pt x="101" y="50"/>
                      </a:cubicBezTo>
                      <a:cubicBezTo>
                        <a:pt x="95" y="55"/>
                        <a:pt x="95" y="55"/>
                        <a:pt x="95" y="55"/>
                      </a:cubicBezTo>
                      <a:cubicBezTo>
                        <a:pt x="103" y="66"/>
                        <a:pt x="103" y="66"/>
                        <a:pt x="103" y="66"/>
                      </a:cubicBezTo>
                      <a:cubicBezTo>
                        <a:pt x="111" y="62"/>
                        <a:pt x="111" y="62"/>
                        <a:pt x="111" y="62"/>
                      </a:cubicBezTo>
                      <a:cubicBezTo>
                        <a:pt x="111" y="61"/>
                        <a:pt x="111" y="61"/>
                        <a:pt x="111" y="61"/>
                      </a:cubicBezTo>
                      <a:cubicBezTo>
                        <a:pt x="114" y="64"/>
                        <a:pt x="118" y="67"/>
                        <a:pt x="121" y="68"/>
                      </a:cubicBezTo>
                      <a:cubicBezTo>
                        <a:pt x="121" y="68"/>
                        <a:pt x="121" y="68"/>
                        <a:pt x="121" y="68"/>
                      </a:cubicBezTo>
                      <a:cubicBezTo>
                        <a:pt x="123" y="79"/>
                        <a:pt x="123" y="79"/>
                        <a:pt x="123" y="79"/>
                      </a:cubicBezTo>
                      <a:cubicBezTo>
                        <a:pt x="134" y="82"/>
                        <a:pt x="134" y="82"/>
                        <a:pt x="134" y="82"/>
                      </a:cubicBezTo>
                      <a:cubicBezTo>
                        <a:pt x="135" y="72"/>
                        <a:pt x="135" y="72"/>
                        <a:pt x="135" y="72"/>
                      </a:cubicBezTo>
                      <a:cubicBezTo>
                        <a:pt x="134" y="72"/>
                        <a:pt x="134" y="72"/>
                        <a:pt x="134" y="72"/>
                      </a:cubicBezTo>
                      <a:cubicBezTo>
                        <a:pt x="138" y="72"/>
                        <a:pt x="143" y="72"/>
                        <a:pt x="146" y="71"/>
                      </a:cubicBezTo>
                      <a:cubicBezTo>
                        <a:pt x="146" y="71"/>
                        <a:pt x="146" y="71"/>
                        <a:pt x="146" y="71"/>
                      </a:cubicBezTo>
                      <a:cubicBezTo>
                        <a:pt x="153" y="79"/>
                        <a:pt x="153" y="79"/>
                        <a:pt x="153" y="79"/>
                      </a:cubicBezTo>
                      <a:cubicBezTo>
                        <a:pt x="162" y="73"/>
                        <a:pt x="162" y="73"/>
                        <a:pt x="162" y="73"/>
                      </a:cubicBezTo>
                      <a:cubicBezTo>
                        <a:pt x="156" y="65"/>
                        <a:pt x="156" y="65"/>
                        <a:pt x="156" y="65"/>
                      </a:cubicBezTo>
                      <a:cubicBezTo>
                        <a:pt x="155" y="65"/>
                        <a:pt x="155" y="65"/>
                        <a:pt x="155" y="65"/>
                      </a:cubicBezTo>
                      <a:cubicBezTo>
                        <a:pt x="158" y="62"/>
                        <a:pt x="160" y="58"/>
                        <a:pt x="161" y="54"/>
                      </a:cubicBezTo>
                      <a:cubicBezTo>
                        <a:pt x="161" y="54"/>
                        <a:pt x="161" y="54"/>
                        <a:pt x="161" y="54"/>
                      </a:cubicBezTo>
                      <a:lnTo>
                        <a:pt x="168" y="55"/>
                      </a:lnTo>
                      <a:close/>
                      <a:moveTo>
                        <a:pt x="128" y="55"/>
                      </a:moveTo>
                      <a:cubicBezTo>
                        <a:pt x="120" y="53"/>
                        <a:pt x="113" y="45"/>
                        <a:pt x="113" y="37"/>
                      </a:cubicBezTo>
                      <a:cubicBezTo>
                        <a:pt x="113" y="29"/>
                        <a:pt x="120" y="24"/>
                        <a:pt x="128" y="27"/>
                      </a:cubicBezTo>
                      <a:cubicBezTo>
                        <a:pt x="137" y="29"/>
                        <a:pt x="144" y="37"/>
                        <a:pt x="144" y="45"/>
                      </a:cubicBezTo>
                      <a:cubicBezTo>
                        <a:pt x="144" y="53"/>
                        <a:pt x="137" y="58"/>
                        <a:pt x="128" y="55"/>
                      </a:cubicBez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61" name="Freeform 733"/>
                <p:cNvSpPr>
                  <a:spLocks noChangeAspect="1" noEditPoints="1"/>
                </p:cNvSpPr>
                <p:nvPr/>
              </p:nvSpPr>
              <p:spPr bwMode="auto">
                <a:xfrm>
                  <a:off x="1361" y="2442"/>
                  <a:ext cx="515" cy="435"/>
                </a:xfrm>
                <a:custGeom>
                  <a:avLst/>
                  <a:gdLst>
                    <a:gd name="T0" fmla="*/ 8 w 516"/>
                    <a:gd name="T1" fmla="*/ 317 h 435"/>
                    <a:gd name="T2" fmla="*/ 138 w 516"/>
                    <a:gd name="T3" fmla="*/ 6 h 435"/>
                    <a:gd name="T4" fmla="*/ 134 w 516"/>
                    <a:gd name="T5" fmla="*/ 8 h 435"/>
                    <a:gd name="T6" fmla="*/ 348 w 516"/>
                    <a:gd name="T7" fmla="*/ 48 h 435"/>
                    <a:gd name="T8" fmla="*/ 346 w 516"/>
                    <a:gd name="T9" fmla="*/ 48 h 435"/>
                    <a:gd name="T10" fmla="*/ 508 w 516"/>
                    <a:gd name="T11" fmla="*/ 431 h 435"/>
                    <a:gd name="T12" fmla="*/ 510 w 516"/>
                    <a:gd name="T13" fmla="*/ 425 h 435"/>
                    <a:gd name="T14" fmla="*/ 6 w 516"/>
                    <a:gd name="T15" fmla="*/ 313 h 435"/>
                    <a:gd name="T16" fmla="*/ 8 w 516"/>
                    <a:gd name="T17" fmla="*/ 317 h 435"/>
                    <a:gd name="T18" fmla="*/ 8 w 516"/>
                    <a:gd name="T19" fmla="*/ 317 h 435"/>
                    <a:gd name="T20" fmla="*/ 512 w 516"/>
                    <a:gd name="T21" fmla="*/ 427 h 435"/>
                    <a:gd name="T22" fmla="*/ 352 w 516"/>
                    <a:gd name="T23" fmla="*/ 44 h 435"/>
                    <a:gd name="T24" fmla="*/ 352 w 516"/>
                    <a:gd name="T25" fmla="*/ 42 h 435"/>
                    <a:gd name="T26" fmla="*/ 348 w 516"/>
                    <a:gd name="T27" fmla="*/ 42 h 435"/>
                    <a:gd name="T28" fmla="*/ 136 w 516"/>
                    <a:gd name="T29" fmla="*/ 0 h 435"/>
                    <a:gd name="T30" fmla="*/ 132 w 516"/>
                    <a:gd name="T31" fmla="*/ 0 h 435"/>
                    <a:gd name="T32" fmla="*/ 132 w 516"/>
                    <a:gd name="T33" fmla="*/ 4 h 435"/>
                    <a:gd name="T34" fmla="*/ 2 w 516"/>
                    <a:gd name="T35" fmla="*/ 315 h 435"/>
                    <a:gd name="T36" fmla="*/ 0 w 516"/>
                    <a:gd name="T37" fmla="*/ 319 h 435"/>
                    <a:gd name="T38" fmla="*/ 4 w 516"/>
                    <a:gd name="T39" fmla="*/ 321 h 435"/>
                    <a:gd name="T40" fmla="*/ 508 w 516"/>
                    <a:gd name="T41" fmla="*/ 433 h 435"/>
                    <a:gd name="T42" fmla="*/ 516 w 516"/>
                    <a:gd name="T43" fmla="*/ 435 h 435"/>
                    <a:gd name="T44" fmla="*/ 512 w 516"/>
                    <a:gd name="T45" fmla="*/ 427 h 435"/>
                    <a:gd name="T46" fmla="*/ 512 w 516"/>
                    <a:gd name="T47" fmla="*/ 427 h 4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6"/>
                    <a:gd name="T73" fmla="*/ 0 h 435"/>
                    <a:gd name="T74" fmla="*/ 516 w 516"/>
                    <a:gd name="T75" fmla="*/ 435 h 4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6" h="435">
                      <a:moveTo>
                        <a:pt x="8" y="317"/>
                      </a:moveTo>
                      <a:lnTo>
                        <a:pt x="138" y="6"/>
                      </a:lnTo>
                      <a:lnTo>
                        <a:pt x="134" y="8"/>
                      </a:lnTo>
                      <a:lnTo>
                        <a:pt x="348" y="48"/>
                      </a:lnTo>
                      <a:lnTo>
                        <a:pt x="346" y="48"/>
                      </a:lnTo>
                      <a:lnTo>
                        <a:pt x="508" y="431"/>
                      </a:lnTo>
                      <a:lnTo>
                        <a:pt x="510" y="425"/>
                      </a:lnTo>
                      <a:lnTo>
                        <a:pt x="6" y="313"/>
                      </a:lnTo>
                      <a:lnTo>
                        <a:pt x="8" y="317"/>
                      </a:lnTo>
                      <a:close/>
                      <a:moveTo>
                        <a:pt x="512" y="427"/>
                      </a:moveTo>
                      <a:lnTo>
                        <a:pt x="352" y="44"/>
                      </a:lnTo>
                      <a:lnTo>
                        <a:pt x="352" y="42"/>
                      </a:lnTo>
                      <a:lnTo>
                        <a:pt x="348" y="42"/>
                      </a:lnTo>
                      <a:lnTo>
                        <a:pt x="136" y="0"/>
                      </a:lnTo>
                      <a:lnTo>
                        <a:pt x="132" y="0"/>
                      </a:lnTo>
                      <a:lnTo>
                        <a:pt x="132" y="4"/>
                      </a:lnTo>
                      <a:lnTo>
                        <a:pt x="2" y="315"/>
                      </a:lnTo>
                      <a:lnTo>
                        <a:pt x="0" y="319"/>
                      </a:lnTo>
                      <a:lnTo>
                        <a:pt x="4" y="321"/>
                      </a:lnTo>
                      <a:lnTo>
                        <a:pt x="508" y="433"/>
                      </a:lnTo>
                      <a:lnTo>
                        <a:pt x="516" y="435"/>
                      </a:lnTo>
                      <a:lnTo>
                        <a:pt x="512" y="427"/>
                      </a:lnTo>
                      <a:close/>
                    </a:path>
                  </a:pathLst>
                </a:custGeom>
                <a:solidFill>
                  <a:srgbClr val="2B4F7C"/>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62" name="Freeform 734"/>
                <p:cNvSpPr>
                  <a:spLocks noChangeAspect="1" noEditPoints="1"/>
                </p:cNvSpPr>
                <p:nvPr/>
              </p:nvSpPr>
              <p:spPr bwMode="auto">
                <a:xfrm>
                  <a:off x="1348" y="2431"/>
                  <a:ext cx="541" cy="455"/>
                </a:xfrm>
                <a:custGeom>
                  <a:avLst/>
                  <a:gdLst>
                    <a:gd name="T0" fmla="*/ 69 w 271"/>
                    <a:gd name="T1" fmla="*/ 3 h 227"/>
                    <a:gd name="T2" fmla="*/ 0 w 271"/>
                    <a:gd name="T3" fmla="*/ 167 h 227"/>
                    <a:gd name="T4" fmla="*/ 271 w 271"/>
                    <a:gd name="T5" fmla="*/ 227 h 227"/>
                    <a:gd name="T6" fmla="*/ 185 w 271"/>
                    <a:gd name="T7" fmla="*/ 22 h 227"/>
                    <a:gd name="T8" fmla="*/ 70 w 271"/>
                    <a:gd name="T9" fmla="*/ 0 h 227"/>
                    <a:gd name="T10" fmla="*/ 69 w 271"/>
                    <a:gd name="T11" fmla="*/ 3 h 227"/>
                    <a:gd name="T12" fmla="*/ 74 w 271"/>
                    <a:gd name="T13" fmla="*/ 7 h 227"/>
                    <a:gd name="T14" fmla="*/ 181 w 271"/>
                    <a:gd name="T15" fmla="*/ 28 h 227"/>
                    <a:gd name="T16" fmla="*/ 261 w 271"/>
                    <a:gd name="T17" fmla="*/ 219 h 227"/>
                    <a:gd name="T18" fmla="*/ 8 w 271"/>
                    <a:gd name="T19" fmla="*/ 163 h 227"/>
                    <a:gd name="T20" fmla="*/ 74 w 271"/>
                    <a:gd name="T21" fmla="*/ 7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1"/>
                    <a:gd name="T34" fmla="*/ 0 h 227"/>
                    <a:gd name="T35" fmla="*/ 271 w 271"/>
                    <a:gd name="T36" fmla="*/ 227 h 2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1" h="227">
                      <a:moveTo>
                        <a:pt x="69" y="3"/>
                      </a:moveTo>
                      <a:cubicBezTo>
                        <a:pt x="0" y="167"/>
                        <a:pt x="0" y="167"/>
                        <a:pt x="0" y="167"/>
                      </a:cubicBezTo>
                      <a:cubicBezTo>
                        <a:pt x="271" y="227"/>
                        <a:pt x="271" y="227"/>
                        <a:pt x="271" y="227"/>
                      </a:cubicBezTo>
                      <a:cubicBezTo>
                        <a:pt x="185" y="22"/>
                        <a:pt x="185" y="22"/>
                        <a:pt x="185" y="22"/>
                      </a:cubicBezTo>
                      <a:cubicBezTo>
                        <a:pt x="70" y="0"/>
                        <a:pt x="70" y="0"/>
                        <a:pt x="70" y="0"/>
                      </a:cubicBezTo>
                      <a:lnTo>
                        <a:pt x="69" y="3"/>
                      </a:lnTo>
                      <a:close/>
                      <a:moveTo>
                        <a:pt x="74" y="7"/>
                      </a:moveTo>
                      <a:cubicBezTo>
                        <a:pt x="78" y="8"/>
                        <a:pt x="178" y="27"/>
                        <a:pt x="181" y="28"/>
                      </a:cubicBezTo>
                      <a:cubicBezTo>
                        <a:pt x="182" y="30"/>
                        <a:pt x="256" y="208"/>
                        <a:pt x="261" y="219"/>
                      </a:cubicBezTo>
                      <a:cubicBezTo>
                        <a:pt x="250" y="216"/>
                        <a:pt x="15" y="164"/>
                        <a:pt x="8" y="163"/>
                      </a:cubicBezTo>
                      <a:cubicBezTo>
                        <a:pt x="11" y="156"/>
                        <a:pt x="72" y="12"/>
                        <a:pt x="74" y="7"/>
                      </a:cubicBezTo>
                      <a:close/>
                    </a:path>
                  </a:pathLst>
                </a:custGeom>
                <a:solidFill>
                  <a:srgbClr val="8BA6BD"/>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63" name="Freeform 735"/>
                <p:cNvSpPr>
                  <a:spLocks noChangeAspect="1" noEditPoints="1"/>
                </p:cNvSpPr>
                <p:nvPr/>
              </p:nvSpPr>
              <p:spPr bwMode="auto">
                <a:xfrm>
                  <a:off x="1423" y="2537"/>
                  <a:ext cx="337" cy="233"/>
                </a:xfrm>
                <a:custGeom>
                  <a:avLst/>
                  <a:gdLst>
                    <a:gd name="T0" fmla="*/ 87 w 168"/>
                    <a:gd name="T1" fmla="*/ 67 h 115"/>
                    <a:gd name="T2" fmla="*/ 82 w 168"/>
                    <a:gd name="T3" fmla="*/ 54 h 115"/>
                    <a:gd name="T4" fmla="*/ 78 w 168"/>
                    <a:gd name="T5" fmla="*/ 35 h 115"/>
                    <a:gd name="T6" fmla="*/ 70 w 168"/>
                    <a:gd name="T7" fmla="*/ 40 h 115"/>
                    <a:gd name="T8" fmla="*/ 57 w 168"/>
                    <a:gd name="T9" fmla="*/ 32 h 115"/>
                    <a:gd name="T10" fmla="*/ 42 w 168"/>
                    <a:gd name="T11" fmla="*/ 17 h 115"/>
                    <a:gd name="T12" fmla="*/ 41 w 168"/>
                    <a:gd name="T13" fmla="*/ 28 h 115"/>
                    <a:gd name="T14" fmla="*/ 30 w 168"/>
                    <a:gd name="T15" fmla="*/ 29 h 115"/>
                    <a:gd name="T16" fmla="*/ 10 w 168"/>
                    <a:gd name="T17" fmla="*/ 25 h 115"/>
                    <a:gd name="T18" fmla="*/ 17 w 168"/>
                    <a:gd name="T19" fmla="*/ 36 h 115"/>
                    <a:gd name="T20" fmla="*/ 11 w 168"/>
                    <a:gd name="T21" fmla="*/ 46 h 115"/>
                    <a:gd name="T22" fmla="*/ 0 w 168"/>
                    <a:gd name="T23" fmla="*/ 58 h 115"/>
                    <a:gd name="T24" fmla="*/ 10 w 168"/>
                    <a:gd name="T25" fmla="*/ 61 h 115"/>
                    <a:gd name="T26" fmla="*/ 16 w 168"/>
                    <a:gd name="T27" fmla="*/ 77 h 115"/>
                    <a:gd name="T28" fmla="*/ 19 w 168"/>
                    <a:gd name="T29" fmla="*/ 95 h 115"/>
                    <a:gd name="T30" fmla="*/ 28 w 168"/>
                    <a:gd name="T31" fmla="*/ 91 h 115"/>
                    <a:gd name="T32" fmla="*/ 40 w 168"/>
                    <a:gd name="T33" fmla="*/ 99 h 115"/>
                    <a:gd name="T34" fmla="*/ 56 w 168"/>
                    <a:gd name="T35" fmla="*/ 115 h 115"/>
                    <a:gd name="T36" fmla="*/ 70 w 168"/>
                    <a:gd name="T37" fmla="*/ 102 h 115"/>
                    <a:gd name="T38" fmla="*/ 79 w 168"/>
                    <a:gd name="T39" fmla="*/ 111 h 115"/>
                    <a:gd name="T40" fmla="*/ 82 w 168"/>
                    <a:gd name="T41" fmla="*/ 94 h 115"/>
                    <a:gd name="T42" fmla="*/ 88 w 168"/>
                    <a:gd name="T43" fmla="*/ 81 h 115"/>
                    <a:gd name="T44" fmla="*/ 97 w 168"/>
                    <a:gd name="T45" fmla="*/ 83 h 115"/>
                    <a:gd name="T46" fmla="*/ 92 w 168"/>
                    <a:gd name="T47" fmla="*/ 68 h 115"/>
                    <a:gd name="T48" fmla="*/ 49 w 168"/>
                    <a:gd name="T49" fmla="*/ 83 h 115"/>
                    <a:gd name="T50" fmla="*/ 49 w 168"/>
                    <a:gd name="T51" fmla="*/ 48 h 115"/>
                    <a:gd name="T52" fmla="*/ 49 w 168"/>
                    <a:gd name="T53" fmla="*/ 83 h 115"/>
                    <a:gd name="T54" fmla="*/ 168 w 168"/>
                    <a:gd name="T55" fmla="*/ 45 h 115"/>
                    <a:gd name="T56" fmla="*/ 159 w 168"/>
                    <a:gd name="T57" fmla="*/ 41 h 115"/>
                    <a:gd name="T58" fmla="*/ 154 w 168"/>
                    <a:gd name="T59" fmla="*/ 29 h 115"/>
                    <a:gd name="T60" fmla="*/ 159 w 168"/>
                    <a:gd name="T61" fmla="*/ 25 h 115"/>
                    <a:gd name="T62" fmla="*/ 145 w 168"/>
                    <a:gd name="T63" fmla="*/ 19 h 115"/>
                    <a:gd name="T64" fmla="*/ 134 w 168"/>
                    <a:gd name="T65" fmla="*/ 12 h 115"/>
                    <a:gd name="T66" fmla="*/ 133 w 168"/>
                    <a:gd name="T67" fmla="*/ 3 h 115"/>
                    <a:gd name="T68" fmla="*/ 121 w 168"/>
                    <a:gd name="T69" fmla="*/ 9 h 115"/>
                    <a:gd name="T70" fmla="*/ 111 w 168"/>
                    <a:gd name="T71" fmla="*/ 10 h 115"/>
                    <a:gd name="T72" fmla="*/ 104 w 168"/>
                    <a:gd name="T73" fmla="*/ 1 h 115"/>
                    <a:gd name="T74" fmla="*/ 101 w 168"/>
                    <a:gd name="T75" fmla="*/ 16 h 115"/>
                    <a:gd name="T76" fmla="*/ 96 w 168"/>
                    <a:gd name="T77" fmla="*/ 25 h 115"/>
                    <a:gd name="T78" fmla="*/ 87 w 168"/>
                    <a:gd name="T79" fmla="*/ 24 h 115"/>
                    <a:gd name="T80" fmla="*/ 96 w 168"/>
                    <a:gd name="T81" fmla="*/ 37 h 115"/>
                    <a:gd name="T82" fmla="*/ 101 w 168"/>
                    <a:gd name="T83" fmla="*/ 50 h 115"/>
                    <a:gd name="T84" fmla="*/ 94 w 168"/>
                    <a:gd name="T85" fmla="*/ 55 h 115"/>
                    <a:gd name="T86" fmla="*/ 111 w 168"/>
                    <a:gd name="T87" fmla="*/ 61 h 115"/>
                    <a:gd name="T88" fmla="*/ 121 w 168"/>
                    <a:gd name="T89" fmla="*/ 68 h 115"/>
                    <a:gd name="T90" fmla="*/ 122 w 168"/>
                    <a:gd name="T91" fmla="*/ 78 h 115"/>
                    <a:gd name="T92" fmla="*/ 134 w 168"/>
                    <a:gd name="T93" fmla="*/ 72 h 115"/>
                    <a:gd name="T94" fmla="*/ 146 w 168"/>
                    <a:gd name="T95" fmla="*/ 70 h 115"/>
                    <a:gd name="T96" fmla="*/ 153 w 168"/>
                    <a:gd name="T97" fmla="*/ 78 h 115"/>
                    <a:gd name="T98" fmla="*/ 155 w 168"/>
                    <a:gd name="T99" fmla="*/ 64 h 115"/>
                    <a:gd name="T100" fmla="*/ 160 w 168"/>
                    <a:gd name="T101" fmla="*/ 54 h 115"/>
                    <a:gd name="T102" fmla="*/ 168 w 168"/>
                    <a:gd name="T103" fmla="*/ 55 h 115"/>
                    <a:gd name="T104" fmla="*/ 112 w 168"/>
                    <a:gd name="T105" fmla="*/ 36 h 115"/>
                    <a:gd name="T106" fmla="*/ 143 w 168"/>
                    <a:gd name="T107" fmla="*/ 45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8"/>
                    <a:gd name="T163" fmla="*/ 0 h 115"/>
                    <a:gd name="T164" fmla="*/ 168 w 168"/>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8" h="115">
                      <a:moveTo>
                        <a:pt x="87" y="67"/>
                      </a:moveTo>
                      <a:cubicBezTo>
                        <a:pt x="87" y="67"/>
                        <a:pt x="87" y="67"/>
                        <a:pt x="87" y="67"/>
                      </a:cubicBezTo>
                      <a:cubicBezTo>
                        <a:pt x="86" y="62"/>
                        <a:pt x="84" y="58"/>
                        <a:pt x="81" y="53"/>
                      </a:cubicBezTo>
                      <a:cubicBezTo>
                        <a:pt x="82" y="54"/>
                        <a:pt x="82" y="54"/>
                        <a:pt x="82" y="54"/>
                      </a:cubicBezTo>
                      <a:cubicBezTo>
                        <a:pt x="87" y="47"/>
                        <a:pt x="87" y="47"/>
                        <a:pt x="87" y="47"/>
                      </a:cubicBezTo>
                      <a:cubicBezTo>
                        <a:pt x="78" y="35"/>
                        <a:pt x="78" y="35"/>
                        <a:pt x="78" y="35"/>
                      </a:cubicBezTo>
                      <a:cubicBezTo>
                        <a:pt x="70" y="40"/>
                        <a:pt x="70" y="40"/>
                        <a:pt x="70" y="40"/>
                      </a:cubicBezTo>
                      <a:cubicBezTo>
                        <a:pt x="70" y="40"/>
                        <a:pt x="70" y="40"/>
                        <a:pt x="70" y="40"/>
                      </a:cubicBezTo>
                      <a:cubicBezTo>
                        <a:pt x="66" y="37"/>
                        <a:pt x="62" y="34"/>
                        <a:pt x="57" y="32"/>
                      </a:cubicBezTo>
                      <a:cubicBezTo>
                        <a:pt x="57" y="32"/>
                        <a:pt x="57" y="32"/>
                        <a:pt x="57" y="32"/>
                      </a:cubicBezTo>
                      <a:cubicBezTo>
                        <a:pt x="56" y="20"/>
                        <a:pt x="56" y="20"/>
                        <a:pt x="56" y="20"/>
                      </a:cubicBezTo>
                      <a:cubicBezTo>
                        <a:pt x="42" y="17"/>
                        <a:pt x="42" y="17"/>
                        <a:pt x="42" y="17"/>
                      </a:cubicBezTo>
                      <a:cubicBezTo>
                        <a:pt x="40" y="28"/>
                        <a:pt x="40" y="28"/>
                        <a:pt x="40" y="28"/>
                      </a:cubicBezTo>
                      <a:cubicBezTo>
                        <a:pt x="41" y="28"/>
                        <a:pt x="41" y="28"/>
                        <a:pt x="41" y="28"/>
                      </a:cubicBezTo>
                      <a:cubicBezTo>
                        <a:pt x="37" y="28"/>
                        <a:pt x="33" y="28"/>
                        <a:pt x="29" y="29"/>
                      </a:cubicBezTo>
                      <a:cubicBezTo>
                        <a:pt x="30" y="29"/>
                        <a:pt x="30" y="29"/>
                        <a:pt x="30" y="29"/>
                      </a:cubicBezTo>
                      <a:cubicBezTo>
                        <a:pt x="20" y="18"/>
                        <a:pt x="20" y="18"/>
                        <a:pt x="20" y="18"/>
                      </a:cubicBezTo>
                      <a:cubicBezTo>
                        <a:pt x="10" y="25"/>
                        <a:pt x="10" y="25"/>
                        <a:pt x="10" y="25"/>
                      </a:cubicBezTo>
                      <a:cubicBezTo>
                        <a:pt x="17" y="36"/>
                        <a:pt x="17" y="36"/>
                        <a:pt x="17" y="36"/>
                      </a:cubicBezTo>
                      <a:cubicBezTo>
                        <a:pt x="17" y="36"/>
                        <a:pt x="17" y="36"/>
                        <a:pt x="17" y="36"/>
                      </a:cubicBezTo>
                      <a:cubicBezTo>
                        <a:pt x="14" y="39"/>
                        <a:pt x="12" y="43"/>
                        <a:pt x="11" y="47"/>
                      </a:cubicBezTo>
                      <a:cubicBezTo>
                        <a:pt x="11" y="46"/>
                        <a:pt x="11" y="46"/>
                        <a:pt x="11" y="46"/>
                      </a:cubicBezTo>
                      <a:cubicBezTo>
                        <a:pt x="0" y="45"/>
                        <a:pt x="0" y="45"/>
                        <a:pt x="0" y="45"/>
                      </a:cubicBezTo>
                      <a:cubicBezTo>
                        <a:pt x="0" y="58"/>
                        <a:pt x="0" y="58"/>
                        <a:pt x="0" y="58"/>
                      </a:cubicBezTo>
                      <a:cubicBezTo>
                        <a:pt x="10" y="62"/>
                        <a:pt x="10" y="62"/>
                        <a:pt x="10" y="62"/>
                      </a:cubicBezTo>
                      <a:cubicBezTo>
                        <a:pt x="10" y="61"/>
                        <a:pt x="10" y="61"/>
                        <a:pt x="10" y="61"/>
                      </a:cubicBezTo>
                      <a:cubicBezTo>
                        <a:pt x="11" y="67"/>
                        <a:pt x="13" y="72"/>
                        <a:pt x="16" y="77"/>
                      </a:cubicBezTo>
                      <a:cubicBezTo>
                        <a:pt x="16" y="77"/>
                        <a:pt x="16" y="77"/>
                        <a:pt x="16" y="77"/>
                      </a:cubicBezTo>
                      <a:cubicBezTo>
                        <a:pt x="9" y="83"/>
                        <a:pt x="9" y="83"/>
                        <a:pt x="9" y="83"/>
                      </a:cubicBezTo>
                      <a:cubicBezTo>
                        <a:pt x="19" y="95"/>
                        <a:pt x="19" y="95"/>
                        <a:pt x="19" y="95"/>
                      </a:cubicBezTo>
                      <a:cubicBezTo>
                        <a:pt x="28" y="91"/>
                        <a:pt x="28" y="91"/>
                        <a:pt x="28" y="91"/>
                      </a:cubicBezTo>
                      <a:cubicBezTo>
                        <a:pt x="28" y="91"/>
                        <a:pt x="28" y="91"/>
                        <a:pt x="28" y="91"/>
                      </a:cubicBezTo>
                      <a:cubicBezTo>
                        <a:pt x="32" y="94"/>
                        <a:pt x="36" y="97"/>
                        <a:pt x="41" y="99"/>
                      </a:cubicBezTo>
                      <a:cubicBezTo>
                        <a:pt x="40" y="99"/>
                        <a:pt x="40" y="99"/>
                        <a:pt x="40" y="99"/>
                      </a:cubicBezTo>
                      <a:cubicBezTo>
                        <a:pt x="42" y="111"/>
                        <a:pt x="42" y="111"/>
                        <a:pt x="42" y="111"/>
                      </a:cubicBezTo>
                      <a:cubicBezTo>
                        <a:pt x="56" y="115"/>
                        <a:pt x="56" y="115"/>
                        <a:pt x="56" y="115"/>
                      </a:cubicBezTo>
                      <a:cubicBezTo>
                        <a:pt x="57" y="103"/>
                        <a:pt x="57" y="103"/>
                        <a:pt x="57" y="103"/>
                      </a:cubicBezTo>
                      <a:cubicBezTo>
                        <a:pt x="62" y="104"/>
                        <a:pt x="66" y="103"/>
                        <a:pt x="70" y="102"/>
                      </a:cubicBezTo>
                      <a:cubicBezTo>
                        <a:pt x="70" y="102"/>
                        <a:pt x="70" y="102"/>
                        <a:pt x="70" y="102"/>
                      </a:cubicBezTo>
                      <a:cubicBezTo>
                        <a:pt x="79" y="111"/>
                        <a:pt x="79" y="111"/>
                        <a:pt x="79" y="111"/>
                      </a:cubicBezTo>
                      <a:cubicBezTo>
                        <a:pt x="90" y="104"/>
                        <a:pt x="90" y="104"/>
                        <a:pt x="90" y="104"/>
                      </a:cubicBezTo>
                      <a:cubicBezTo>
                        <a:pt x="82" y="94"/>
                        <a:pt x="82" y="94"/>
                        <a:pt x="82" y="94"/>
                      </a:cubicBezTo>
                      <a:cubicBezTo>
                        <a:pt x="82" y="94"/>
                        <a:pt x="82" y="94"/>
                        <a:pt x="82" y="94"/>
                      </a:cubicBezTo>
                      <a:cubicBezTo>
                        <a:pt x="85" y="91"/>
                        <a:pt x="87" y="86"/>
                        <a:pt x="88" y="81"/>
                      </a:cubicBezTo>
                      <a:cubicBezTo>
                        <a:pt x="88" y="82"/>
                        <a:pt x="88" y="82"/>
                        <a:pt x="88" y="82"/>
                      </a:cubicBezTo>
                      <a:cubicBezTo>
                        <a:pt x="97" y="83"/>
                        <a:pt x="97" y="83"/>
                        <a:pt x="97" y="83"/>
                      </a:cubicBezTo>
                      <a:cubicBezTo>
                        <a:pt x="97" y="71"/>
                        <a:pt x="97" y="71"/>
                        <a:pt x="97" y="71"/>
                      </a:cubicBezTo>
                      <a:cubicBezTo>
                        <a:pt x="92" y="68"/>
                        <a:pt x="92" y="68"/>
                        <a:pt x="92" y="68"/>
                      </a:cubicBezTo>
                      <a:lnTo>
                        <a:pt x="87" y="67"/>
                      </a:lnTo>
                      <a:close/>
                      <a:moveTo>
                        <a:pt x="49" y="83"/>
                      </a:moveTo>
                      <a:cubicBezTo>
                        <a:pt x="39" y="80"/>
                        <a:pt x="30" y="70"/>
                        <a:pt x="30" y="61"/>
                      </a:cubicBezTo>
                      <a:cubicBezTo>
                        <a:pt x="30" y="51"/>
                        <a:pt x="39" y="46"/>
                        <a:pt x="49" y="48"/>
                      </a:cubicBezTo>
                      <a:cubicBezTo>
                        <a:pt x="60" y="51"/>
                        <a:pt x="68" y="61"/>
                        <a:pt x="68" y="71"/>
                      </a:cubicBezTo>
                      <a:cubicBezTo>
                        <a:pt x="68" y="80"/>
                        <a:pt x="60" y="86"/>
                        <a:pt x="49" y="83"/>
                      </a:cubicBezTo>
                      <a:close/>
                      <a:moveTo>
                        <a:pt x="168" y="55"/>
                      </a:moveTo>
                      <a:cubicBezTo>
                        <a:pt x="168" y="45"/>
                        <a:pt x="168" y="45"/>
                        <a:pt x="168" y="45"/>
                      </a:cubicBezTo>
                      <a:cubicBezTo>
                        <a:pt x="163" y="43"/>
                        <a:pt x="163" y="43"/>
                        <a:pt x="163" y="43"/>
                      </a:cubicBezTo>
                      <a:cubicBezTo>
                        <a:pt x="159" y="41"/>
                        <a:pt x="159" y="41"/>
                        <a:pt x="159" y="41"/>
                      </a:cubicBezTo>
                      <a:cubicBezTo>
                        <a:pt x="160" y="42"/>
                        <a:pt x="160" y="42"/>
                        <a:pt x="160" y="42"/>
                      </a:cubicBezTo>
                      <a:cubicBezTo>
                        <a:pt x="159" y="38"/>
                        <a:pt x="157" y="33"/>
                        <a:pt x="154" y="29"/>
                      </a:cubicBezTo>
                      <a:cubicBezTo>
                        <a:pt x="154" y="30"/>
                        <a:pt x="154" y="30"/>
                        <a:pt x="155" y="30"/>
                      </a:cubicBezTo>
                      <a:cubicBezTo>
                        <a:pt x="159" y="25"/>
                        <a:pt x="159" y="25"/>
                        <a:pt x="159" y="25"/>
                      </a:cubicBezTo>
                      <a:cubicBezTo>
                        <a:pt x="152" y="15"/>
                        <a:pt x="152" y="15"/>
                        <a:pt x="152" y="15"/>
                      </a:cubicBezTo>
                      <a:cubicBezTo>
                        <a:pt x="145" y="19"/>
                        <a:pt x="145" y="19"/>
                        <a:pt x="145" y="19"/>
                      </a:cubicBezTo>
                      <a:cubicBezTo>
                        <a:pt x="145" y="20"/>
                        <a:pt x="145" y="20"/>
                        <a:pt x="145" y="20"/>
                      </a:cubicBezTo>
                      <a:cubicBezTo>
                        <a:pt x="142" y="17"/>
                        <a:pt x="138" y="14"/>
                        <a:pt x="134" y="12"/>
                      </a:cubicBezTo>
                      <a:cubicBezTo>
                        <a:pt x="134" y="13"/>
                        <a:pt x="134" y="13"/>
                        <a:pt x="134" y="13"/>
                      </a:cubicBezTo>
                      <a:cubicBezTo>
                        <a:pt x="133" y="3"/>
                        <a:pt x="133" y="3"/>
                        <a:pt x="133" y="3"/>
                      </a:cubicBezTo>
                      <a:cubicBezTo>
                        <a:pt x="122" y="0"/>
                        <a:pt x="122" y="0"/>
                        <a:pt x="122" y="0"/>
                      </a:cubicBezTo>
                      <a:cubicBezTo>
                        <a:pt x="121" y="9"/>
                        <a:pt x="121" y="9"/>
                        <a:pt x="121" y="9"/>
                      </a:cubicBezTo>
                      <a:cubicBezTo>
                        <a:pt x="121" y="9"/>
                        <a:pt x="121" y="9"/>
                        <a:pt x="121" y="9"/>
                      </a:cubicBezTo>
                      <a:cubicBezTo>
                        <a:pt x="117" y="9"/>
                        <a:pt x="114" y="9"/>
                        <a:pt x="111" y="10"/>
                      </a:cubicBezTo>
                      <a:cubicBezTo>
                        <a:pt x="112" y="10"/>
                        <a:pt x="112" y="10"/>
                        <a:pt x="112" y="10"/>
                      </a:cubicBezTo>
                      <a:cubicBezTo>
                        <a:pt x="104" y="1"/>
                        <a:pt x="104" y="1"/>
                        <a:pt x="104" y="1"/>
                      </a:cubicBezTo>
                      <a:cubicBezTo>
                        <a:pt x="95" y="7"/>
                        <a:pt x="95" y="7"/>
                        <a:pt x="95" y="7"/>
                      </a:cubicBezTo>
                      <a:cubicBezTo>
                        <a:pt x="101" y="16"/>
                        <a:pt x="101" y="16"/>
                        <a:pt x="101" y="16"/>
                      </a:cubicBezTo>
                      <a:cubicBezTo>
                        <a:pt x="102" y="16"/>
                        <a:pt x="102" y="15"/>
                        <a:pt x="103" y="15"/>
                      </a:cubicBezTo>
                      <a:cubicBezTo>
                        <a:pt x="99" y="18"/>
                        <a:pt x="97" y="21"/>
                        <a:pt x="96" y="25"/>
                      </a:cubicBezTo>
                      <a:cubicBezTo>
                        <a:pt x="96" y="24"/>
                        <a:pt x="96" y="24"/>
                        <a:pt x="96" y="24"/>
                      </a:cubicBezTo>
                      <a:cubicBezTo>
                        <a:pt x="87" y="24"/>
                        <a:pt x="87" y="24"/>
                        <a:pt x="87" y="24"/>
                      </a:cubicBezTo>
                      <a:cubicBezTo>
                        <a:pt x="87" y="34"/>
                        <a:pt x="87" y="34"/>
                        <a:pt x="87" y="34"/>
                      </a:cubicBezTo>
                      <a:cubicBezTo>
                        <a:pt x="96" y="37"/>
                        <a:pt x="96" y="37"/>
                        <a:pt x="96" y="37"/>
                      </a:cubicBezTo>
                      <a:cubicBezTo>
                        <a:pt x="96" y="37"/>
                        <a:pt x="96" y="37"/>
                        <a:pt x="96" y="37"/>
                      </a:cubicBezTo>
                      <a:cubicBezTo>
                        <a:pt x="97" y="41"/>
                        <a:pt x="98" y="46"/>
                        <a:pt x="101" y="50"/>
                      </a:cubicBezTo>
                      <a:cubicBezTo>
                        <a:pt x="101" y="50"/>
                        <a:pt x="101" y="50"/>
                        <a:pt x="101" y="50"/>
                      </a:cubicBezTo>
                      <a:cubicBezTo>
                        <a:pt x="94" y="55"/>
                        <a:pt x="94" y="55"/>
                        <a:pt x="94" y="55"/>
                      </a:cubicBezTo>
                      <a:cubicBezTo>
                        <a:pt x="103" y="65"/>
                        <a:pt x="103" y="65"/>
                        <a:pt x="103" y="65"/>
                      </a:cubicBezTo>
                      <a:cubicBezTo>
                        <a:pt x="111" y="61"/>
                        <a:pt x="111" y="61"/>
                        <a:pt x="111" y="61"/>
                      </a:cubicBezTo>
                      <a:cubicBezTo>
                        <a:pt x="110" y="61"/>
                        <a:pt x="110" y="61"/>
                        <a:pt x="110" y="61"/>
                      </a:cubicBezTo>
                      <a:cubicBezTo>
                        <a:pt x="113" y="64"/>
                        <a:pt x="117" y="66"/>
                        <a:pt x="121" y="68"/>
                      </a:cubicBezTo>
                      <a:cubicBezTo>
                        <a:pt x="121" y="68"/>
                        <a:pt x="121" y="68"/>
                        <a:pt x="121" y="68"/>
                      </a:cubicBezTo>
                      <a:cubicBezTo>
                        <a:pt x="122" y="78"/>
                        <a:pt x="122" y="78"/>
                        <a:pt x="122" y="78"/>
                      </a:cubicBezTo>
                      <a:cubicBezTo>
                        <a:pt x="133" y="81"/>
                        <a:pt x="133" y="81"/>
                        <a:pt x="133" y="81"/>
                      </a:cubicBezTo>
                      <a:cubicBezTo>
                        <a:pt x="134" y="72"/>
                        <a:pt x="134" y="72"/>
                        <a:pt x="134" y="72"/>
                      </a:cubicBezTo>
                      <a:cubicBezTo>
                        <a:pt x="134" y="71"/>
                        <a:pt x="134" y="71"/>
                        <a:pt x="134" y="71"/>
                      </a:cubicBezTo>
                      <a:cubicBezTo>
                        <a:pt x="138" y="72"/>
                        <a:pt x="142" y="71"/>
                        <a:pt x="146" y="70"/>
                      </a:cubicBezTo>
                      <a:cubicBezTo>
                        <a:pt x="145" y="70"/>
                        <a:pt x="145" y="70"/>
                        <a:pt x="145" y="70"/>
                      </a:cubicBezTo>
                      <a:cubicBezTo>
                        <a:pt x="153" y="78"/>
                        <a:pt x="153" y="78"/>
                        <a:pt x="153" y="78"/>
                      </a:cubicBezTo>
                      <a:cubicBezTo>
                        <a:pt x="161" y="72"/>
                        <a:pt x="161" y="72"/>
                        <a:pt x="161" y="72"/>
                      </a:cubicBezTo>
                      <a:cubicBezTo>
                        <a:pt x="155" y="64"/>
                        <a:pt x="155" y="64"/>
                        <a:pt x="155" y="64"/>
                      </a:cubicBezTo>
                      <a:cubicBezTo>
                        <a:pt x="155" y="64"/>
                        <a:pt x="155" y="64"/>
                        <a:pt x="155" y="64"/>
                      </a:cubicBezTo>
                      <a:cubicBezTo>
                        <a:pt x="157" y="61"/>
                        <a:pt x="159" y="58"/>
                        <a:pt x="160" y="54"/>
                      </a:cubicBezTo>
                      <a:cubicBezTo>
                        <a:pt x="160" y="54"/>
                        <a:pt x="160" y="54"/>
                        <a:pt x="160" y="54"/>
                      </a:cubicBezTo>
                      <a:lnTo>
                        <a:pt x="168" y="55"/>
                      </a:lnTo>
                      <a:close/>
                      <a:moveTo>
                        <a:pt x="128" y="55"/>
                      </a:moveTo>
                      <a:cubicBezTo>
                        <a:pt x="119" y="53"/>
                        <a:pt x="112" y="44"/>
                        <a:pt x="112" y="36"/>
                      </a:cubicBezTo>
                      <a:cubicBezTo>
                        <a:pt x="112" y="28"/>
                        <a:pt x="119" y="24"/>
                        <a:pt x="128" y="26"/>
                      </a:cubicBezTo>
                      <a:cubicBezTo>
                        <a:pt x="136" y="28"/>
                        <a:pt x="143" y="37"/>
                        <a:pt x="143" y="45"/>
                      </a:cubicBezTo>
                      <a:cubicBezTo>
                        <a:pt x="143" y="52"/>
                        <a:pt x="136" y="57"/>
                        <a:pt x="128" y="55"/>
                      </a:cubicBezTo>
                      <a:close/>
                    </a:path>
                  </a:pathLst>
                </a:custGeom>
                <a:solidFill>
                  <a:srgbClr val="FFFFFF"/>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grpSp>
          <p:sp>
            <p:nvSpPr>
              <p:cNvPr id="156" name="Text Box 738"/>
              <p:cNvSpPr txBox="1">
                <a:spLocks noChangeArrowheads="1"/>
              </p:cNvSpPr>
              <p:nvPr/>
            </p:nvSpPr>
            <p:spPr bwMode="auto">
              <a:xfrm>
                <a:off x="6076" y="3449"/>
                <a:ext cx="437" cy="154"/>
              </a:xfrm>
              <a:prstGeom prst="rect">
                <a:avLst/>
              </a:prstGeom>
              <a:noFill/>
              <a:ln w="9525" algn="ctr">
                <a:noFill/>
                <a:miter lim="800000"/>
                <a:headEnd/>
                <a:tailEnd/>
              </a:ln>
            </p:spPr>
            <p:txBody>
              <a:bodyPr wrap="none" lIns="91102" tIns="45550" rIns="91102" bIns="45550">
                <a:spAutoFit/>
              </a:bodyPr>
              <a:lstStyle/>
              <a:p>
                <a:pPr algn="ctr" defTabSz="858838" eaLnBrk="0" fontAlgn="auto" hangingPunct="0">
                  <a:spcBef>
                    <a:spcPts val="0"/>
                  </a:spcBef>
                  <a:spcAft>
                    <a:spcPts val="0"/>
                  </a:spcAft>
                  <a:defRPr/>
                </a:pPr>
                <a:r>
                  <a:rPr lang="en-US" altLang="zh-CN" sz="1000" kern="0">
                    <a:solidFill>
                      <a:srgbClr val="000000"/>
                    </a:solidFill>
                    <a:latin typeface="FrutigerNext LT Regular"/>
                    <a:ea typeface="MS PGothic" pitchFamily="34" charset="-128"/>
                    <a:cs typeface="Arial Unicode MS" pitchFamily="34" charset="-122"/>
                  </a:rPr>
                  <a:t>IMS/SAE</a:t>
                </a:r>
              </a:p>
            </p:txBody>
          </p:sp>
        </p:grpSp>
        <p:grpSp>
          <p:nvGrpSpPr>
            <p:cNvPr id="32872" name="Group 224"/>
            <p:cNvGrpSpPr>
              <a:grpSpLocks/>
            </p:cNvGrpSpPr>
            <p:nvPr/>
          </p:nvGrpSpPr>
          <p:grpSpPr bwMode="auto">
            <a:xfrm>
              <a:off x="7646996" y="5065712"/>
              <a:ext cx="865188" cy="654050"/>
              <a:chOff x="4673" y="3121"/>
              <a:chExt cx="545" cy="412"/>
            </a:xfrm>
          </p:grpSpPr>
          <p:grpSp>
            <p:nvGrpSpPr>
              <p:cNvPr id="32876" name="Group 584"/>
              <p:cNvGrpSpPr>
                <a:grpSpLocks noChangeAspect="1"/>
              </p:cNvGrpSpPr>
              <p:nvPr/>
            </p:nvGrpSpPr>
            <p:grpSpPr bwMode="auto">
              <a:xfrm>
                <a:off x="4769" y="3121"/>
                <a:ext cx="286" cy="302"/>
                <a:chOff x="2225" y="1314"/>
                <a:chExt cx="457" cy="562"/>
              </a:xfrm>
            </p:grpSpPr>
            <p:sp>
              <p:nvSpPr>
                <p:cNvPr id="131" name="Freeform 585"/>
                <p:cNvSpPr>
                  <a:spLocks noChangeAspect="1"/>
                </p:cNvSpPr>
                <p:nvPr/>
              </p:nvSpPr>
              <p:spPr bwMode="auto">
                <a:xfrm>
                  <a:off x="2487" y="1737"/>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32" name="Freeform 586"/>
                <p:cNvSpPr>
                  <a:spLocks noChangeAspect="1"/>
                </p:cNvSpPr>
                <p:nvPr/>
              </p:nvSpPr>
              <p:spPr bwMode="auto">
                <a:xfrm>
                  <a:off x="2616" y="1680"/>
                  <a:ext cx="66" cy="73"/>
                </a:xfrm>
                <a:custGeom>
                  <a:avLst/>
                  <a:gdLst>
                    <a:gd name="T0" fmla="*/ 0 w 65"/>
                    <a:gd name="T1" fmla="*/ 72 h 72"/>
                    <a:gd name="T2" fmla="*/ 65 w 65"/>
                    <a:gd name="T3" fmla="*/ 16 h 72"/>
                    <a:gd name="T4" fmla="*/ 65 w 65"/>
                    <a:gd name="T5" fmla="*/ 0 h 72"/>
                    <a:gd name="T6" fmla="*/ 0 w 65"/>
                    <a:gd name="T7" fmla="*/ 56 h 72"/>
                    <a:gd name="T8" fmla="*/ 0 w 65"/>
                    <a:gd name="T9" fmla="*/ 72 h 72"/>
                    <a:gd name="T10" fmla="*/ 0 w 65"/>
                    <a:gd name="T11" fmla="*/ 72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72"/>
                      </a:moveTo>
                      <a:lnTo>
                        <a:pt x="65" y="16"/>
                      </a:lnTo>
                      <a:lnTo>
                        <a:pt x="65" y="0"/>
                      </a:lnTo>
                      <a:lnTo>
                        <a:pt x="0" y="56"/>
                      </a:lnTo>
                      <a:lnTo>
                        <a:pt x="0" y="7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33" name="Freeform 587"/>
                <p:cNvSpPr>
                  <a:spLocks noChangeAspect="1"/>
                </p:cNvSpPr>
                <p:nvPr/>
              </p:nvSpPr>
              <p:spPr bwMode="auto">
                <a:xfrm>
                  <a:off x="2423" y="1680"/>
                  <a:ext cx="64" cy="73"/>
                </a:xfrm>
                <a:custGeom>
                  <a:avLst/>
                  <a:gdLst>
                    <a:gd name="T0" fmla="*/ 64 w 64"/>
                    <a:gd name="T1" fmla="*/ 72 h 72"/>
                    <a:gd name="T2" fmla="*/ 0 w 64"/>
                    <a:gd name="T3" fmla="*/ 16 h 72"/>
                    <a:gd name="T4" fmla="*/ 0 w 64"/>
                    <a:gd name="T5" fmla="*/ 0 h 72"/>
                    <a:gd name="T6" fmla="*/ 64 w 64"/>
                    <a:gd name="T7" fmla="*/ 56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6"/>
                      </a:lnTo>
                      <a:lnTo>
                        <a:pt x="64" y="7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34" name="Freeform 588"/>
                <p:cNvSpPr>
                  <a:spLocks noChangeAspect="1"/>
                </p:cNvSpPr>
                <p:nvPr/>
              </p:nvSpPr>
              <p:spPr bwMode="auto">
                <a:xfrm>
                  <a:off x="2423" y="1625"/>
                  <a:ext cx="259" cy="109"/>
                </a:xfrm>
                <a:custGeom>
                  <a:avLst/>
                  <a:gdLst>
                    <a:gd name="T0" fmla="*/ 259 w 259"/>
                    <a:gd name="T1" fmla="*/ 54 h 110"/>
                    <a:gd name="T2" fmla="*/ 227 w 259"/>
                    <a:gd name="T3" fmla="*/ 82 h 110"/>
                    <a:gd name="T4" fmla="*/ 194 w 259"/>
                    <a:gd name="T5" fmla="*/ 110 h 110"/>
                    <a:gd name="T6" fmla="*/ 130 w 259"/>
                    <a:gd name="T7" fmla="*/ 110 h 110"/>
                    <a:gd name="T8" fmla="*/ 64 w 259"/>
                    <a:gd name="T9" fmla="*/ 110 h 110"/>
                    <a:gd name="T10" fmla="*/ 32 w 259"/>
                    <a:gd name="T11" fmla="*/ 82 h 110"/>
                    <a:gd name="T12" fmla="*/ 0 w 259"/>
                    <a:gd name="T13" fmla="*/ 54 h 110"/>
                    <a:gd name="T14" fmla="*/ 32 w 259"/>
                    <a:gd name="T15" fmla="*/ 26 h 110"/>
                    <a:gd name="T16" fmla="*/ 64 w 259"/>
                    <a:gd name="T17" fmla="*/ 0 h 110"/>
                    <a:gd name="T18" fmla="*/ 130 w 259"/>
                    <a:gd name="T19" fmla="*/ 0 h 110"/>
                    <a:gd name="T20" fmla="*/ 194 w 259"/>
                    <a:gd name="T21" fmla="*/ 0 h 110"/>
                    <a:gd name="T22" fmla="*/ 227 w 259"/>
                    <a:gd name="T23" fmla="*/ 26 h 110"/>
                    <a:gd name="T24" fmla="*/ 259 w 259"/>
                    <a:gd name="T25" fmla="*/ 54 h 110"/>
                    <a:gd name="T26" fmla="*/ 259 w 259"/>
                    <a:gd name="T27" fmla="*/ 54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0"/>
                    <a:gd name="T44" fmla="*/ 259 w 25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0">
                      <a:moveTo>
                        <a:pt x="259" y="54"/>
                      </a:moveTo>
                      <a:lnTo>
                        <a:pt x="227" y="82"/>
                      </a:lnTo>
                      <a:lnTo>
                        <a:pt x="194" y="110"/>
                      </a:lnTo>
                      <a:lnTo>
                        <a:pt x="130" y="110"/>
                      </a:lnTo>
                      <a:lnTo>
                        <a:pt x="64" y="110"/>
                      </a:lnTo>
                      <a:lnTo>
                        <a:pt x="32" y="82"/>
                      </a:lnTo>
                      <a:lnTo>
                        <a:pt x="0" y="54"/>
                      </a:lnTo>
                      <a:lnTo>
                        <a:pt x="32" y="26"/>
                      </a:lnTo>
                      <a:lnTo>
                        <a:pt x="64" y="0"/>
                      </a:lnTo>
                      <a:lnTo>
                        <a:pt x="130" y="0"/>
                      </a:lnTo>
                      <a:lnTo>
                        <a:pt x="194" y="0"/>
                      </a:lnTo>
                      <a:lnTo>
                        <a:pt x="227" y="26"/>
                      </a:lnTo>
                      <a:lnTo>
                        <a:pt x="259" y="54"/>
                      </a:lnTo>
                      <a:close/>
                    </a:path>
                  </a:pathLst>
                </a:custGeom>
                <a:solidFill>
                  <a:srgbClr val="8BA6BD"/>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35" name="Freeform 589"/>
                <p:cNvSpPr>
                  <a:spLocks noChangeAspect="1"/>
                </p:cNvSpPr>
                <p:nvPr/>
              </p:nvSpPr>
              <p:spPr bwMode="auto">
                <a:xfrm>
                  <a:off x="2291" y="1798"/>
                  <a:ext cx="131" cy="16"/>
                </a:xfrm>
                <a:custGeom>
                  <a:avLst/>
                  <a:gdLst>
                    <a:gd name="T0" fmla="*/ 130 w 130"/>
                    <a:gd name="T1" fmla="*/ 18 h 18"/>
                    <a:gd name="T2" fmla="*/ 0 w 130"/>
                    <a:gd name="T3" fmla="*/ 18 h 18"/>
                    <a:gd name="T4" fmla="*/ 0 w 130"/>
                    <a:gd name="T5" fmla="*/ 0 h 18"/>
                    <a:gd name="T6" fmla="*/ 130 w 130"/>
                    <a:gd name="T7" fmla="*/ 0 h 18"/>
                    <a:gd name="T8" fmla="*/ 130 w 130"/>
                    <a:gd name="T9" fmla="*/ 18 h 18"/>
                    <a:gd name="T10" fmla="*/ 130 w 130"/>
                    <a:gd name="T11" fmla="*/ 18 h 18"/>
                    <a:gd name="T12" fmla="*/ 0 60000 65536"/>
                    <a:gd name="T13" fmla="*/ 0 60000 65536"/>
                    <a:gd name="T14" fmla="*/ 0 60000 65536"/>
                    <a:gd name="T15" fmla="*/ 0 60000 65536"/>
                    <a:gd name="T16" fmla="*/ 0 60000 65536"/>
                    <a:gd name="T17" fmla="*/ 0 60000 65536"/>
                    <a:gd name="T18" fmla="*/ 0 w 130"/>
                    <a:gd name="T19" fmla="*/ 0 h 18"/>
                    <a:gd name="T20" fmla="*/ 130 w 1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30" h="18">
                      <a:moveTo>
                        <a:pt x="130" y="18"/>
                      </a:moveTo>
                      <a:lnTo>
                        <a:pt x="0" y="18"/>
                      </a:lnTo>
                      <a:lnTo>
                        <a:pt x="0" y="0"/>
                      </a:lnTo>
                      <a:lnTo>
                        <a:pt x="130" y="0"/>
                      </a:lnTo>
                      <a:lnTo>
                        <a:pt x="130" y="18"/>
                      </a:lnTo>
                      <a:close/>
                    </a:path>
                  </a:pathLst>
                </a:custGeom>
                <a:solidFill>
                  <a:srgbClr val="45648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36" name="Freeform 590"/>
                <p:cNvSpPr>
                  <a:spLocks noChangeAspect="1"/>
                </p:cNvSpPr>
                <p:nvPr/>
              </p:nvSpPr>
              <p:spPr bwMode="auto">
                <a:xfrm>
                  <a:off x="2421" y="1742"/>
                  <a:ext cx="64" cy="73"/>
                </a:xfrm>
                <a:custGeom>
                  <a:avLst/>
                  <a:gdLst>
                    <a:gd name="T0" fmla="*/ 0 w 64"/>
                    <a:gd name="T1" fmla="*/ 72 h 72"/>
                    <a:gd name="T2" fmla="*/ 64 w 64"/>
                    <a:gd name="T3" fmla="*/ 16 h 72"/>
                    <a:gd name="T4" fmla="*/ 64 w 64"/>
                    <a:gd name="T5" fmla="*/ 0 h 72"/>
                    <a:gd name="T6" fmla="*/ 0 w 64"/>
                    <a:gd name="T7" fmla="*/ 54 h 72"/>
                    <a:gd name="T8" fmla="*/ 0 w 64"/>
                    <a:gd name="T9" fmla="*/ 72 h 72"/>
                    <a:gd name="T10" fmla="*/ 0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0" y="72"/>
                      </a:moveTo>
                      <a:lnTo>
                        <a:pt x="64" y="16"/>
                      </a:lnTo>
                      <a:lnTo>
                        <a:pt x="64" y="0"/>
                      </a:lnTo>
                      <a:lnTo>
                        <a:pt x="0" y="54"/>
                      </a:lnTo>
                      <a:lnTo>
                        <a:pt x="0" y="7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37" name="Freeform 591"/>
                <p:cNvSpPr>
                  <a:spLocks noChangeAspect="1"/>
                </p:cNvSpPr>
                <p:nvPr/>
              </p:nvSpPr>
              <p:spPr bwMode="auto">
                <a:xfrm>
                  <a:off x="2227" y="1742"/>
                  <a:ext cx="64" cy="73"/>
                </a:xfrm>
                <a:custGeom>
                  <a:avLst/>
                  <a:gdLst>
                    <a:gd name="T0" fmla="*/ 64 w 64"/>
                    <a:gd name="T1" fmla="*/ 72 h 72"/>
                    <a:gd name="T2" fmla="*/ 0 w 64"/>
                    <a:gd name="T3" fmla="*/ 16 h 72"/>
                    <a:gd name="T4" fmla="*/ 0 w 64"/>
                    <a:gd name="T5" fmla="*/ 0 h 72"/>
                    <a:gd name="T6" fmla="*/ 64 w 64"/>
                    <a:gd name="T7" fmla="*/ 54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4"/>
                      </a:lnTo>
                      <a:lnTo>
                        <a:pt x="64" y="7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38" name="Freeform 592"/>
                <p:cNvSpPr>
                  <a:spLocks noChangeAspect="1"/>
                </p:cNvSpPr>
                <p:nvPr/>
              </p:nvSpPr>
              <p:spPr bwMode="auto">
                <a:xfrm>
                  <a:off x="2227" y="1685"/>
                  <a:ext cx="257" cy="114"/>
                </a:xfrm>
                <a:custGeom>
                  <a:avLst/>
                  <a:gdLst>
                    <a:gd name="T0" fmla="*/ 258 w 258"/>
                    <a:gd name="T1" fmla="*/ 56 h 110"/>
                    <a:gd name="T2" fmla="*/ 226 w 258"/>
                    <a:gd name="T3" fmla="*/ 84 h 110"/>
                    <a:gd name="T4" fmla="*/ 194 w 258"/>
                    <a:gd name="T5" fmla="*/ 110 h 110"/>
                    <a:gd name="T6" fmla="*/ 128 w 258"/>
                    <a:gd name="T7" fmla="*/ 110 h 110"/>
                    <a:gd name="T8" fmla="*/ 64 w 258"/>
                    <a:gd name="T9" fmla="*/ 110 h 110"/>
                    <a:gd name="T10" fmla="*/ 32 w 258"/>
                    <a:gd name="T11" fmla="*/ 84 h 110"/>
                    <a:gd name="T12" fmla="*/ 0 w 258"/>
                    <a:gd name="T13" fmla="*/ 56 h 110"/>
                    <a:gd name="T14" fmla="*/ 32 w 258"/>
                    <a:gd name="T15" fmla="*/ 28 h 110"/>
                    <a:gd name="T16" fmla="*/ 64 w 258"/>
                    <a:gd name="T17" fmla="*/ 0 h 110"/>
                    <a:gd name="T18" fmla="*/ 128 w 258"/>
                    <a:gd name="T19" fmla="*/ 0 h 110"/>
                    <a:gd name="T20" fmla="*/ 194 w 258"/>
                    <a:gd name="T21" fmla="*/ 0 h 110"/>
                    <a:gd name="T22" fmla="*/ 226 w 258"/>
                    <a:gd name="T23" fmla="*/ 28 h 110"/>
                    <a:gd name="T24" fmla="*/ 258 w 258"/>
                    <a:gd name="T25" fmla="*/ 56 h 110"/>
                    <a:gd name="T26" fmla="*/ 258 w 258"/>
                    <a:gd name="T27" fmla="*/ 56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110"/>
                    <a:gd name="T44" fmla="*/ 258 w 25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110">
                      <a:moveTo>
                        <a:pt x="258" y="56"/>
                      </a:moveTo>
                      <a:lnTo>
                        <a:pt x="226" y="84"/>
                      </a:lnTo>
                      <a:lnTo>
                        <a:pt x="194" y="110"/>
                      </a:lnTo>
                      <a:lnTo>
                        <a:pt x="128" y="110"/>
                      </a:lnTo>
                      <a:lnTo>
                        <a:pt x="64" y="110"/>
                      </a:lnTo>
                      <a:lnTo>
                        <a:pt x="32" y="84"/>
                      </a:lnTo>
                      <a:lnTo>
                        <a:pt x="0" y="56"/>
                      </a:lnTo>
                      <a:lnTo>
                        <a:pt x="32" y="28"/>
                      </a:lnTo>
                      <a:lnTo>
                        <a:pt x="64" y="0"/>
                      </a:lnTo>
                      <a:lnTo>
                        <a:pt x="128" y="0"/>
                      </a:lnTo>
                      <a:lnTo>
                        <a:pt x="194" y="0"/>
                      </a:lnTo>
                      <a:lnTo>
                        <a:pt x="226" y="28"/>
                      </a:lnTo>
                      <a:lnTo>
                        <a:pt x="258" y="56"/>
                      </a:lnTo>
                      <a:close/>
                    </a:path>
                  </a:pathLst>
                </a:custGeom>
                <a:solidFill>
                  <a:srgbClr val="8BA6BD"/>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39" name="Freeform 593"/>
                <p:cNvSpPr>
                  <a:spLocks noChangeAspect="1"/>
                </p:cNvSpPr>
                <p:nvPr/>
              </p:nvSpPr>
              <p:spPr bwMode="auto">
                <a:xfrm>
                  <a:off x="2487" y="1860"/>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40" name="Freeform 594"/>
                <p:cNvSpPr>
                  <a:spLocks noChangeAspect="1"/>
                </p:cNvSpPr>
                <p:nvPr/>
              </p:nvSpPr>
              <p:spPr bwMode="auto">
                <a:xfrm>
                  <a:off x="2616" y="1803"/>
                  <a:ext cx="66" cy="73"/>
                </a:xfrm>
                <a:custGeom>
                  <a:avLst/>
                  <a:gdLst>
                    <a:gd name="T0" fmla="*/ 0 w 65"/>
                    <a:gd name="T1" fmla="*/ 71 h 71"/>
                    <a:gd name="T2" fmla="*/ 65 w 65"/>
                    <a:gd name="T3" fmla="*/ 17 h 71"/>
                    <a:gd name="T4" fmla="*/ 65 w 65"/>
                    <a:gd name="T5" fmla="*/ 0 h 71"/>
                    <a:gd name="T6" fmla="*/ 0 w 65"/>
                    <a:gd name="T7" fmla="*/ 55 h 71"/>
                    <a:gd name="T8" fmla="*/ 0 w 65"/>
                    <a:gd name="T9" fmla="*/ 71 h 71"/>
                    <a:gd name="T10" fmla="*/ 0 w 65"/>
                    <a:gd name="T11" fmla="*/ 71 h 71"/>
                    <a:gd name="T12" fmla="*/ 0 60000 65536"/>
                    <a:gd name="T13" fmla="*/ 0 60000 65536"/>
                    <a:gd name="T14" fmla="*/ 0 60000 65536"/>
                    <a:gd name="T15" fmla="*/ 0 60000 65536"/>
                    <a:gd name="T16" fmla="*/ 0 60000 65536"/>
                    <a:gd name="T17" fmla="*/ 0 60000 65536"/>
                    <a:gd name="T18" fmla="*/ 0 w 65"/>
                    <a:gd name="T19" fmla="*/ 0 h 71"/>
                    <a:gd name="T20" fmla="*/ 65 w 6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5" h="71">
                      <a:moveTo>
                        <a:pt x="0" y="71"/>
                      </a:moveTo>
                      <a:lnTo>
                        <a:pt x="65" y="17"/>
                      </a:lnTo>
                      <a:lnTo>
                        <a:pt x="65" y="0"/>
                      </a:lnTo>
                      <a:lnTo>
                        <a:pt x="0" y="55"/>
                      </a:lnTo>
                      <a:lnTo>
                        <a:pt x="0" y="71"/>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41" name="Freeform 595"/>
                <p:cNvSpPr>
                  <a:spLocks noChangeAspect="1"/>
                </p:cNvSpPr>
                <p:nvPr/>
              </p:nvSpPr>
              <p:spPr bwMode="auto">
                <a:xfrm>
                  <a:off x="2423" y="1803"/>
                  <a:ext cx="64" cy="73"/>
                </a:xfrm>
                <a:custGeom>
                  <a:avLst/>
                  <a:gdLst>
                    <a:gd name="T0" fmla="*/ 64 w 64"/>
                    <a:gd name="T1" fmla="*/ 71 h 71"/>
                    <a:gd name="T2" fmla="*/ 0 w 64"/>
                    <a:gd name="T3" fmla="*/ 17 h 71"/>
                    <a:gd name="T4" fmla="*/ 0 w 64"/>
                    <a:gd name="T5" fmla="*/ 0 h 71"/>
                    <a:gd name="T6" fmla="*/ 64 w 64"/>
                    <a:gd name="T7" fmla="*/ 55 h 71"/>
                    <a:gd name="T8" fmla="*/ 64 w 64"/>
                    <a:gd name="T9" fmla="*/ 71 h 71"/>
                    <a:gd name="T10" fmla="*/ 64 w 64"/>
                    <a:gd name="T11" fmla="*/ 71 h 71"/>
                    <a:gd name="T12" fmla="*/ 0 60000 65536"/>
                    <a:gd name="T13" fmla="*/ 0 60000 65536"/>
                    <a:gd name="T14" fmla="*/ 0 60000 65536"/>
                    <a:gd name="T15" fmla="*/ 0 60000 65536"/>
                    <a:gd name="T16" fmla="*/ 0 60000 65536"/>
                    <a:gd name="T17" fmla="*/ 0 60000 65536"/>
                    <a:gd name="T18" fmla="*/ 0 w 64"/>
                    <a:gd name="T19" fmla="*/ 0 h 71"/>
                    <a:gd name="T20" fmla="*/ 64 w 64"/>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4" h="71">
                      <a:moveTo>
                        <a:pt x="64" y="71"/>
                      </a:moveTo>
                      <a:lnTo>
                        <a:pt x="0" y="17"/>
                      </a:lnTo>
                      <a:lnTo>
                        <a:pt x="0" y="0"/>
                      </a:lnTo>
                      <a:lnTo>
                        <a:pt x="64" y="55"/>
                      </a:lnTo>
                      <a:lnTo>
                        <a:pt x="64" y="71"/>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42" name="Freeform 596"/>
                <p:cNvSpPr>
                  <a:spLocks noChangeAspect="1"/>
                </p:cNvSpPr>
                <p:nvPr/>
              </p:nvSpPr>
              <p:spPr bwMode="auto">
                <a:xfrm>
                  <a:off x="2423" y="1746"/>
                  <a:ext cx="259" cy="109"/>
                </a:xfrm>
                <a:custGeom>
                  <a:avLst/>
                  <a:gdLst>
                    <a:gd name="T0" fmla="*/ 259 w 259"/>
                    <a:gd name="T1" fmla="*/ 56 h 111"/>
                    <a:gd name="T2" fmla="*/ 227 w 259"/>
                    <a:gd name="T3" fmla="*/ 85 h 111"/>
                    <a:gd name="T4" fmla="*/ 194 w 259"/>
                    <a:gd name="T5" fmla="*/ 111 h 111"/>
                    <a:gd name="T6" fmla="*/ 130 w 259"/>
                    <a:gd name="T7" fmla="*/ 111 h 111"/>
                    <a:gd name="T8" fmla="*/ 64 w 259"/>
                    <a:gd name="T9" fmla="*/ 111 h 111"/>
                    <a:gd name="T10" fmla="*/ 32 w 259"/>
                    <a:gd name="T11" fmla="*/ 85 h 111"/>
                    <a:gd name="T12" fmla="*/ 0 w 259"/>
                    <a:gd name="T13" fmla="*/ 56 h 111"/>
                    <a:gd name="T14" fmla="*/ 32 w 259"/>
                    <a:gd name="T15" fmla="*/ 28 h 111"/>
                    <a:gd name="T16" fmla="*/ 64 w 259"/>
                    <a:gd name="T17" fmla="*/ 0 h 111"/>
                    <a:gd name="T18" fmla="*/ 130 w 259"/>
                    <a:gd name="T19" fmla="*/ 0 h 111"/>
                    <a:gd name="T20" fmla="*/ 194 w 259"/>
                    <a:gd name="T21" fmla="*/ 0 h 111"/>
                    <a:gd name="T22" fmla="*/ 227 w 259"/>
                    <a:gd name="T23" fmla="*/ 28 h 111"/>
                    <a:gd name="T24" fmla="*/ 259 w 259"/>
                    <a:gd name="T25" fmla="*/ 56 h 111"/>
                    <a:gd name="T26" fmla="*/ 259 w 259"/>
                    <a:gd name="T27" fmla="*/ 56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1"/>
                    <a:gd name="T44" fmla="*/ 259 w 259"/>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1">
                      <a:moveTo>
                        <a:pt x="259" y="56"/>
                      </a:moveTo>
                      <a:lnTo>
                        <a:pt x="227" y="85"/>
                      </a:lnTo>
                      <a:lnTo>
                        <a:pt x="194" y="111"/>
                      </a:lnTo>
                      <a:lnTo>
                        <a:pt x="130" y="111"/>
                      </a:lnTo>
                      <a:lnTo>
                        <a:pt x="64" y="111"/>
                      </a:lnTo>
                      <a:lnTo>
                        <a:pt x="32" y="85"/>
                      </a:lnTo>
                      <a:lnTo>
                        <a:pt x="0" y="56"/>
                      </a:lnTo>
                      <a:lnTo>
                        <a:pt x="32" y="28"/>
                      </a:lnTo>
                      <a:lnTo>
                        <a:pt x="64" y="0"/>
                      </a:lnTo>
                      <a:lnTo>
                        <a:pt x="130" y="0"/>
                      </a:lnTo>
                      <a:lnTo>
                        <a:pt x="194" y="0"/>
                      </a:lnTo>
                      <a:lnTo>
                        <a:pt x="227" y="28"/>
                      </a:lnTo>
                      <a:lnTo>
                        <a:pt x="259" y="56"/>
                      </a:lnTo>
                      <a:close/>
                    </a:path>
                  </a:pathLst>
                </a:custGeom>
                <a:solidFill>
                  <a:srgbClr val="8BA6BD"/>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43" name="Freeform 597"/>
                <p:cNvSpPr>
                  <a:spLocks noChangeAspect="1"/>
                </p:cNvSpPr>
                <p:nvPr/>
              </p:nvSpPr>
              <p:spPr bwMode="auto">
                <a:xfrm>
                  <a:off x="2459" y="1339"/>
                  <a:ext cx="13" cy="18"/>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44" name="Freeform 598"/>
                <p:cNvSpPr>
                  <a:spLocks noChangeAspect="1"/>
                </p:cNvSpPr>
                <p:nvPr/>
              </p:nvSpPr>
              <p:spPr bwMode="auto">
                <a:xfrm>
                  <a:off x="2446" y="1352"/>
                  <a:ext cx="39" cy="9"/>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45" name="Freeform 599"/>
                <p:cNvSpPr>
                  <a:spLocks noChangeAspect="1" noEditPoints="1"/>
                </p:cNvSpPr>
                <p:nvPr/>
              </p:nvSpPr>
              <p:spPr bwMode="auto">
                <a:xfrm>
                  <a:off x="2347" y="1361"/>
                  <a:ext cx="238" cy="364"/>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46" name="Freeform 600"/>
                <p:cNvSpPr>
                  <a:spLocks noChangeAspect="1"/>
                </p:cNvSpPr>
                <p:nvPr/>
              </p:nvSpPr>
              <p:spPr bwMode="auto">
                <a:xfrm>
                  <a:off x="2459" y="1339"/>
                  <a:ext cx="13" cy="18"/>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325170"/>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47" name="Freeform 601"/>
                <p:cNvSpPr>
                  <a:spLocks noChangeAspect="1"/>
                </p:cNvSpPr>
                <p:nvPr/>
              </p:nvSpPr>
              <p:spPr bwMode="auto">
                <a:xfrm>
                  <a:off x="2446" y="1352"/>
                  <a:ext cx="39" cy="9"/>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325170"/>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48" name="Freeform 602"/>
                <p:cNvSpPr>
                  <a:spLocks noChangeAspect="1" noEditPoints="1"/>
                </p:cNvSpPr>
                <p:nvPr/>
              </p:nvSpPr>
              <p:spPr bwMode="auto">
                <a:xfrm>
                  <a:off x="2347" y="1361"/>
                  <a:ext cx="238" cy="364"/>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325170"/>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49" name="Freeform 603"/>
                <p:cNvSpPr>
                  <a:spLocks noChangeAspect="1"/>
                </p:cNvSpPr>
                <p:nvPr/>
              </p:nvSpPr>
              <p:spPr bwMode="auto">
                <a:xfrm>
                  <a:off x="2319" y="1314"/>
                  <a:ext cx="20" cy="105"/>
                </a:xfrm>
                <a:custGeom>
                  <a:avLst/>
                  <a:gdLst>
                    <a:gd name="T0" fmla="*/ 10 w 10"/>
                    <a:gd name="T1" fmla="*/ 2 h 52"/>
                    <a:gd name="T2" fmla="*/ 9 w 10"/>
                    <a:gd name="T3" fmla="*/ 4 h 52"/>
                    <a:gd name="T4" fmla="*/ 8 w 10"/>
                    <a:gd name="T5" fmla="*/ 8 h 52"/>
                    <a:gd name="T6" fmla="*/ 5 w 10"/>
                    <a:gd name="T7" fmla="*/ 17 h 52"/>
                    <a:gd name="T8" fmla="*/ 4 w 10"/>
                    <a:gd name="T9" fmla="*/ 26 h 52"/>
                    <a:gd name="T10" fmla="*/ 5 w 10"/>
                    <a:gd name="T11" fmla="*/ 34 h 52"/>
                    <a:gd name="T12" fmla="*/ 7 w 10"/>
                    <a:gd name="T13" fmla="*/ 42 h 52"/>
                    <a:gd name="T14" fmla="*/ 8 w 10"/>
                    <a:gd name="T15" fmla="*/ 47 h 52"/>
                    <a:gd name="T16" fmla="*/ 9 w 10"/>
                    <a:gd name="T17" fmla="*/ 50 h 52"/>
                    <a:gd name="T18" fmla="*/ 9 w 10"/>
                    <a:gd name="T19" fmla="*/ 51 h 52"/>
                    <a:gd name="T20" fmla="*/ 8 w 10"/>
                    <a:gd name="T21" fmla="*/ 52 h 52"/>
                    <a:gd name="T22" fmla="*/ 7 w 10"/>
                    <a:gd name="T23" fmla="*/ 51 h 52"/>
                    <a:gd name="T24" fmla="*/ 5 w 10"/>
                    <a:gd name="T25" fmla="*/ 47 h 52"/>
                    <a:gd name="T26" fmla="*/ 1 w 10"/>
                    <a:gd name="T27" fmla="*/ 37 h 52"/>
                    <a:gd name="T28" fmla="*/ 0 w 10"/>
                    <a:gd name="T29" fmla="*/ 26 h 52"/>
                    <a:gd name="T30" fmla="*/ 1 w 10"/>
                    <a:gd name="T31" fmla="*/ 16 h 52"/>
                    <a:gd name="T32" fmla="*/ 4 w 10"/>
                    <a:gd name="T33" fmla="*/ 6 h 52"/>
                    <a:gd name="T34" fmla="*/ 7 w 10"/>
                    <a:gd name="T35" fmla="*/ 2 h 52"/>
                    <a:gd name="T36" fmla="*/ 9 w 10"/>
                    <a:gd name="T37" fmla="*/ 0 h 52"/>
                    <a:gd name="T38" fmla="*/ 10 w 10"/>
                    <a:gd name="T39" fmla="*/ 1 h 52"/>
                    <a:gd name="T40" fmla="*/ 10 w 10"/>
                    <a:gd name="T41" fmla="*/ 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10" y="2"/>
                      </a:moveTo>
                      <a:cubicBezTo>
                        <a:pt x="10" y="2"/>
                        <a:pt x="10" y="3"/>
                        <a:pt x="9" y="4"/>
                      </a:cubicBezTo>
                      <a:cubicBezTo>
                        <a:pt x="8" y="6"/>
                        <a:pt x="8" y="7"/>
                        <a:pt x="8" y="8"/>
                      </a:cubicBezTo>
                      <a:cubicBezTo>
                        <a:pt x="7" y="11"/>
                        <a:pt x="6" y="14"/>
                        <a:pt x="5" y="17"/>
                      </a:cubicBezTo>
                      <a:cubicBezTo>
                        <a:pt x="5" y="20"/>
                        <a:pt x="5" y="23"/>
                        <a:pt x="4" y="26"/>
                      </a:cubicBezTo>
                      <a:cubicBezTo>
                        <a:pt x="4" y="29"/>
                        <a:pt x="5" y="31"/>
                        <a:pt x="5" y="34"/>
                      </a:cubicBezTo>
                      <a:cubicBezTo>
                        <a:pt x="5" y="37"/>
                        <a:pt x="6" y="39"/>
                        <a:pt x="7" y="42"/>
                      </a:cubicBezTo>
                      <a:cubicBezTo>
                        <a:pt x="7" y="43"/>
                        <a:pt x="7" y="45"/>
                        <a:pt x="8" y="47"/>
                      </a:cubicBezTo>
                      <a:cubicBezTo>
                        <a:pt x="9" y="49"/>
                        <a:pt x="9" y="50"/>
                        <a:pt x="9" y="50"/>
                      </a:cubicBezTo>
                      <a:cubicBezTo>
                        <a:pt x="9" y="51"/>
                        <a:pt x="9" y="51"/>
                        <a:pt x="9" y="51"/>
                      </a:cubicBezTo>
                      <a:cubicBezTo>
                        <a:pt x="8" y="52"/>
                        <a:pt x="8" y="52"/>
                        <a:pt x="8" y="52"/>
                      </a:cubicBezTo>
                      <a:cubicBezTo>
                        <a:pt x="7" y="51"/>
                        <a:pt x="7" y="51"/>
                        <a:pt x="7" y="51"/>
                      </a:cubicBezTo>
                      <a:cubicBezTo>
                        <a:pt x="6" y="50"/>
                        <a:pt x="5" y="49"/>
                        <a:pt x="5" y="47"/>
                      </a:cubicBezTo>
                      <a:cubicBezTo>
                        <a:pt x="3" y="44"/>
                        <a:pt x="2" y="41"/>
                        <a:pt x="1" y="37"/>
                      </a:cubicBezTo>
                      <a:cubicBezTo>
                        <a:pt x="0" y="33"/>
                        <a:pt x="0" y="30"/>
                        <a:pt x="0" y="26"/>
                      </a:cubicBezTo>
                      <a:cubicBezTo>
                        <a:pt x="0" y="22"/>
                        <a:pt x="0" y="19"/>
                        <a:pt x="1" y="16"/>
                      </a:cubicBezTo>
                      <a:cubicBezTo>
                        <a:pt x="2" y="12"/>
                        <a:pt x="3" y="9"/>
                        <a:pt x="4" y="6"/>
                      </a:cubicBezTo>
                      <a:cubicBezTo>
                        <a:pt x="5" y="4"/>
                        <a:pt x="6" y="3"/>
                        <a:pt x="7" y="2"/>
                      </a:cubicBezTo>
                      <a:cubicBezTo>
                        <a:pt x="8" y="1"/>
                        <a:pt x="8" y="0"/>
                        <a:pt x="9" y="0"/>
                      </a:cubicBezTo>
                      <a:cubicBezTo>
                        <a:pt x="10" y="1"/>
                        <a:pt x="10" y="1"/>
                        <a:pt x="10" y="1"/>
                      </a:cubicBezTo>
                      <a:cubicBezTo>
                        <a:pt x="10" y="1"/>
                        <a:pt x="10" y="1"/>
                        <a:pt x="10" y="2"/>
                      </a:cubicBez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50" name="Freeform 604"/>
                <p:cNvSpPr>
                  <a:spLocks noChangeAspect="1"/>
                </p:cNvSpPr>
                <p:nvPr/>
              </p:nvSpPr>
              <p:spPr bwMode="auto">
                <a:xfrm>
                  <a:off x="2362" y="1323"/>
                  <a:ext cx="15" cy="82"/>
                </a:xfrm>
                <a:custGeom>
                  <a:avLst/>
                  <a:gdLst>
                    <a:gd name="T0" fmla="*/ 8 w 8"/>
                    <a:gd name="T1" fmla="*/ 2 h 41"/>
                    <a:gd name="T2" fmla="*/ 7 w 8"/>
                    <a:gd name="T3" fmla="*/ 4 h 41"/>
                    <a:gd name="T4" fmla="*/ 6 w 8"/>
                    <a:gd name="T5" fmla="*/ 7 h 41"/>
                    <a:gd name="T6" fmla="*/ 5 w 8"/>
                    <a:gd name="T7" fmla="*/ 14 h 41"/>
                    <a:gd name="T8" fmla="*/ 4 w 8"/>
                    <a:gd name="T9" fmla="*/ 21 h 41"/>
                    <a:gd name="T10" fmla="*/ 4 w 8"/>
                    <a:gd name="T11" fmla="*/ 27 h 41"/>
                    <a:gd name="T12" fmla="*/ 6 w 8"/>
                    <a:gd name="T13" fmla="*/ 33 h 41"/>
                    <a:gd name="T14" fmla="*/ 7 w 8"/>
                    <a:gd name="T15" fmla="*/ 37 h 41"/>
                    <a:gd name="T16" fmla="*/ 8 w 8"/>
                    <a:gd name="T17" fmla="*/ 40 h 41"/>
                    <a:gd name="T18" fmla="*/ 7 w 8"/>
                    <a:gd name="T19" fmla="*/ 41 h 41"/>
                    <a:gd name="T20" fmla="*/ 7 w 8"/>
                    <a:gd name="T21" fmla="*/ 41 h 41"/>
                    <a:gd name="T22" fmla="*/ 6 w 8"/>
                    <a:gd name="T23" fmla="*/ 40 h 41"/>
                    <a:gd name="T24" fmla="*/ 4 w 8"/>
                    <a:gd name="T25" fmla="*/ 38 h 41"/>
                    <a:gd name="T26" fmla="*/ 1 w 8"/>
                    <a:gd name="T27" fmla="*/ 30 h 41"/>
                    <a:gd name="T28" fmla="*/ 0 w 8"/>
                    <a:gd name="T29" fmla="*/ 21 h 41"/>
                    <a:gd name="T30" fmla="*/ 1 w 8"/>
                    <a:gd name="T31" fmla="*/ 13 h 41"/>
                    <a:gd name="T32" fmla="*/ 4 w 8"/>
                    <a:gd name="T33" fmla="*/ 5 h 41"/>
                    <a:gd name="T34" fmla="*/ 6 w 8"/>
                    <a:gd name="T35" fmla="*/ 2 h 41"/>
                    <a:gd name="T36" fmla="*/ 8 w 8"/>
                    <a:gd name="T37" fmla="*/ 0 h 41"/>
                    <a:gd name="T38" fmla="*/ 8 w 8"/>
                    <a:gd name="T39" fmla="*/ 1 h 41"/>
                    <a:gd name="T40" fmla="*/ 8 w 8"/>
                    <a:gd name="T41" fmla="*/ 2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8" y="2"/>
                      </a:moveTo>
                      <a:cubicBezTo>
                        <a:pt x="8" y="2"/>
                        <a:pt x="8" y="3"/>
                        <a:pt x="7" y="4"/>
                      </a:cubicBezTo>
                      <a:cubicBezTo>
                        <a:pt x="7" y="5"/>
                        <a:pt x="7" y="6"/>
                        <a:pt x="6" y="7"/>
                      </a:cubicBezTo>
                      <a:cubicBezTo>
                        <a:pt x="6" y="9"/>
                        <a:pt x="5" y="12"/>
                        <a:pt x="5" y="14"/>
                      </a:cubicBezTo>
                      <a:cubicBezTo>
                        <a:pt x="4" y="16"/>
                        <a:pt x="4" y="18"/>
                        <a:pt x="4" y="21"/>
                      </a:cubicBezTo>
                      <a:cubicBezTo>
                        <a:pt x="4" y="23"/>
                        <a:pt x="4" y="25"/>
                        <a:pt x="4" y="27"/>
                      </a:cubicBezTo>
                      <a:cubicBezTo>
                        <a:pt x="5" y="29"/>
                        <a:pt x="5" y="31"/>
                        <a:pt x="6" y="33"/>
                      </a:cubicBezTo>
                      <a:cubicBezTo>
                        <a:pt x="6" y="34"/>
                        <a:pt x="6" y="36"/>
                        <a:pt x="7" y="37"/>
                      </a:cubicBezTo>
                      <a:cubicBezTo>
                        <a:pt x="7" y="39"/>
                        <a:pt x="8" y="40"/>
                        <a:pt x="8" y="40"/>
                      </a:cubicBezTo>
                      <a:cubicBezTo>
                        <a:pt x="8" y="40"/>
                        <a:pt x="8" y="41"/>
                        <a:pt x="7" y="41"/>
                      </a:cubicBezTo>
                      <a:cubicBezTo>
                        <a:pt x="7" y="41"/>
                        <a:pt x="7" y="41"/>
                        <a:pt x="7" y="41"/>
                      </a:cubicBezTo>
                      <a:cubicBezTo>
                        <a:pt x="7" y="41"/>
                        <a:pt x="6" y="41"/>
                        <a:pt x="6" y="40"/>
                      </a:cubicBezTo>
                      <a:cubicBezTo>
                        <a:pt x="5" y="40"/>
                        <a:pt x="5" y="39"/>
                        <a:pt x="4" y="38"/>
                      </a:cubicBezTo>
                      <a:cubicBezTo>
                        <a:pt x="3" y="35"/>
                        <a:pt x="2" y="32"/>
                        <a:pt x="1" y="30"/>
                      </a:cubicBezTo>
                      <a:cubicBezTo>
                        <a:pt x="0" y="27"/>
                        <a:pt x="0" y="24"/>
                        <a:pt x="0" y="21"/>
                      </a:cubicBezTo>
                      <a:cubicBezTo>
                        <a:pt x="0" y="18"/>
                        <a:pt x="0" y="15"/>
                        <a:pt x="1" y="13"/>
                      </a:cubicBezTo>
                      <a:cubicBezTo>
                        <a:pt x="2" y="10"/>
                        <a:pt x="3" y="8"/>
                        <a:pt x="4" y="5"/>
                      </a:cubicBezTo>
                      <a:cubicBezTo>
                        <a:pt x="4" y="4"/>
                        <a:pt x="5" y="2"/>
                        <a:pt x="6" y="2"/>
                      </a:cubicBezTo>
                      <a:cubicBezTo>
                        <a:pt x="6" y="1"/>
                        <a:pt x="7" y="0"/>
                        <a:pt x="8" y="0"/>
                      </a:cubicBezTo>
                      <a:cubicBezTo>
                        <a:pt x="8" y="1"/>
                        <a:pt x="8" y="1"/>
                        <a:pt x="8" y="1"/>
                      </a:cubicBezTo>
                      <a:lnTo>
                        <a:pt x="8" y="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51" name="Freeform 605"/>
                <p:cNvSpPr>
                  <a:spLocks noChangeAspect="1"/>
                </p:cNvSpPr>
                <p:nvPr/>
              </p:nvSpPr>
              <p:spPr bwMode="auto">
                <a:xfrm>
                  <a:off x="2403" y="1334"/>
                  <a:ext cx="10" cy="61"/>
                </a:xfrm>
                <a:custGeom>
                  <a:avLst/>
                  <a:gdLst>
                    <a:gd name="T0" fmla="*/ 6 w 6"/>
                    <a:gd name="T1" fmla="*/ 1 h 31"/>
                    <a:gd name="T2" fmla="*/ 6 w 6"/>
                    <a:gd name="T3" fmla="*/ 2 h 31"/>
                    <a:gd name="T4" fmla="*/ 5 w 6"/>
                    <a:gd name="T5" fmla="*/ 4 h 31"/>
                    <a:gd name="T6" fmla="*/ 3 w 6"/>
                    <a:gd name="T7" fmla="*/ 10 h 31"/>
                    <a:gd name="T8" fmla="*/ 3 w 6"/>
                    <a:gd name="T9" fmla="*/ 15 h 31"/>
                    <a:gd name="T10" fmla="*/ 3 w 6"/>
                    <a:gd name="T11" fmla="*/ 20 h 31"/>
                    <a:gd name="T12" fmla="*/ 4 w 6"/>
                    <a:gd name="T13" fmla="*/ 25 h 31"/>
                    <a:gd name="T14" fmla="*/ 5 w 6"/>
                    <a:gd name="T15" fmla="*/ 28 h 31"/>
                    <a:gd name="T16" fmla="*/ 6 w 6"/>
                    <a:gd name="T17" fmla="*/ 30 h 31"/>
                    <a:gd name="T18" fmla="*/ 6 w 6"/>
                    <a:gd name="T19" fmla="*/ 30 h 31"/>
                    <a:gd name="T20" fmla="*/ 5 w 6"/>
                    <a:gd name="T21" fmla="*/ 31 h 31"/>
                    <a:gd name="T22" fmla="*/ 4 w 6"/>
                    <a:gd name="T23" fmla="*/ 30 h 31"/>
                    <a:gd name="T24" fmla="*/ 3 w 6"/>
                    <a:gd name="T25" fmla="*/ 28 h 31"/>
                    <a:gd name="T26" fmla="*/ 1 w 6"/>
                    <a:gd name="T27" fmla="*/ 22 h 31"/>
                    <a:gd name="T28" fmla="*/ 0 w 6"/>
                    <a:gd name="T29" fmla="*/ 15 h 31"/>
                    <a:gd name="T30" fmla="*/ 1 w 6"/>
                    <a:gd name="T31" fmla="*/ 9 h 31"/>
                    <a:gd name="T32" fmla="*/ 3 w 6"/>
                    <a:gd name="T33" fmla="*/ 3 h 31"/>
                    <a:gd name="T34" fmla="*/ 5 w 6"/>
                    <a:gd name="T35" fmla="*/ 1 h 31"/>
                    <a:gd name="T36" fmla="*/ 6 w 6"/>
                    <a:gd name="T37" fmla="*/ 0 h 31"/>
                    <a:gd name="T38" fmla="*/ 6 w 6"/>
                    <a:gd name="T39" fmla="*/ 0 h 31"/>
                    <a:gd name="T40" fmla="*/ 6 w 6"/>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6" y="1"/>
                      </a:moveTo>
                      <a:cubicBezTo>
                        <a:pt x="6" y="1"/>
                        <a:pt x="6" y="1"/>
                        <a:pt x="6" y="2"/>
                      </a:cubicBezTo>
                      <a:cubicBezTo>
                        <a:pt x="6" y="3"/>
                        <a:pt x="5" y="4"/>
                        <a:pt x="5" y="4"/>
                      </a:cubicBezTo>
                      <a:cubicBezTo>
                        <a:pt x="4" y="6"/>
                        <a:pt x="4" y="8"/>
                        <a:pt x="3" y="10"/>
                      </a:cubicBezTo>
                      <a:cubicBezTo>
                        <a:pt x="3" y="12"/>
                        <a:pt x="3" y="13"/>
                        <a:pt x="3" y="15"/>
                      </a:cubicBezTo>
                      <a:cubicBezTo>
                        <a:pt x="3" y="17"/>
                        <a:pt x="3" y="18"/>
                        <a:pt x="3" y="20"/>
                      </a:cubicBezTo>
                      <a:cubicBezTo>
                        <a:pt x="4" y="22"/>
                        <a:pt x="4" y="23"/>
                        <a:pt x="4" y="25"/>
                      </a:cubicBezTo>
                      <a:cubicBezTo>
                        <a:pt x="5" y="25"/>
                        <a:pt x="5" y="26"/>
                        <a:pt x="5" y="28"/>
                      </a:cubicBezTo>
                      <a:cubicBezTo>
                        <a:pt x="6" y="29"/>
                        <a:pt x="6" y="29"/>
                        <a:pt x="6" y="30"/>
                      </a:cubicBezTo>
                      <a:cubicBezTo>
                        <a:pt x="6" y="30"/>
                        <a:pt x="6" y="30"/>
                        <a:pt x="6" y="30"/>
                      </a:cubicBezTo>
                      <a:cubicBezTo>
                        <a:pt x="5" y="31"/>
                        <a:pt x="5" y="31"/>
                        <a:pt x="5" y="31"/>
                      </a:cubicBezTo>
                      <a:cubicBezTo>
                        <a:pt x="5" y="31"/>
                        <a:pt x="5" y="30"/>
                        <a:pt x="4" y="30"/>
                      </a:cubicBezTo>
                      <a:cubicBezTo>
                        <a:pt x="4" y="30"/>
                        <a:pt x="4" y="29"/>
                        <a:pt x="3" y="28"/>
                      </a:cubicBezTo>
                      <a:cubicBezTo>
                        <a:pt x="2" y="26"/>
                        <a:pt x="1" y="24"/>
                        <a:pt x="1" y="22"/>
                      </a:cubicBezTo>
                      <a:cubicBezTo>
                        <a:pt x="0" y="20"/>
                        <a:pt x="0" y="17"/>
                        <a:pt x="0" y="15"/>
                      </a:cubicBezTo>
                      <a:cubicBezTo>
                        <a:pt x="0" y="13"/>
                        <a:pt x="0" y="11"/>
                        <a:pt x="1" y="9"/>
                      </a:cubicBezTo>
                      <a:cubicBezTo>
                        <a:pt x="1" y="7"/>
                        <a:pt x="2" y="5"/>
                        <a:pt x="3" y="3"/>
                      </a:cubicBezTo>
                      <a:cubicBezTo>
                        <a:pt x="3" y="2"/>
                        <a:pt x="4" y="1"/>
                        <a:pt x="5" y="1"/>
                      </a:cubicBezTo>
                      <a:cubicBezTo>
                        <a:pt x="5" y="0"/>
                        <a:pt x="6" y="0"/>
                        <a:pt x="6" y="0"/>
                      </a:cubicBezTo>
                      <a:cubicBezTo>
                        <a:pt x="6" y="0"/>
                        <a:pt x="6" y="0"/>
                        <a:pt x="6" y="0"/>
                      </a:cubicBezTo>
                      <a:lnTo>
                        <a:pt x="6" y="1"/>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52" name="Freeform 606"/>
                <p:cNvSpPr>
                  <a:spLocks noChangeAspect="1"/>
                </p:cNvSpPr>
                <p:nvPr/>
              </p:nvSpPr>
              <p:spPr bwMode="auto">
                <a:xfrm>
                  <a:off x="2590" y="1314"/>
                  <a:ext cx="23" cy="105"/>
                </a:xfrm>
                <a:custGeom>
                  <a:avLst/>
                  <a:gdLst>
                    <a:gd name="T0" fmla="*/ 0 w 11"/>
                    <a:gd name="T1" fmla="*/ 2 h 52"/>
                    <a:gd name="T2" fmla="*/ 1 w 11"/>
                    <a:gd name="T3" fmla="*/ 4 h 52"/>
                    <a:gd name="T4" fmla="*/ 3 w 11"/>
                    <a:gd name="T5" fmla="*/ 8 h 52"/>
                    <a:gd name="T6" fmla="*/ 5 w 11"/>
                    <a:gd name="T7" fmla="*/ 17 h 52"/>
                    <a:gd name="T8" fmla="*/ 6 w 11"/>
                    <a:gd name="T9" fmla="*/ 26 h 52"/>
                    <a:gd name="T10" fmla="*/ 5 w 11"/>
                    <a:gd name="T11" fmla="*/ 34 h 52"/>
                    <a:gd name="T12" fmla="*/ 4 w 11"/>
                    <a:gd name="T13" fmla="*/ 42 h 52"/>
                    <a:gd name="T14" fmla="*/ 2 w 11"/>
                    <a:gd name="T15" fmla="*/ 47 h 52"/>
                    <a:gd name="T16" fmla="*/ 1 w 11"/>
                    <a:gd name="T17" fmla="*/ 50 h 52"/>
                    <a:gd name="T18" fmla="*/ 1 w 11"/>
                    <a:gd name="T19" fmla="*/ 51 h 52"/>
                    <a:gd name="T20" fmla="*/ 2 w 11"/>
                    <a:gd name="T21" fmla="*/ 52 h 52"/>
                    <a:gd name="T22" fmla="*/ 4 w 11"/>
                    <a:gd name="T23" fmla="*/ 51 h 52"/>
                    <a:gd name="T24" fmla="*/ 6 w 11"/>
                    <a:gd name="T25" fmla="*/ 47 h 52"/>
                    <a:gd name="T26" fmla="*/ 9 w 11"/>
                    <a:gd name="T27" fmla="*/ 37 h 52"/>
                    <a:gd name="T28" fmla="*/ 10 w 11"/>
                    <a:gd name="T29" fmla="*/ 26 h 52"/>
                    <a:gd name="T30" fmla="*/ 9 w 11"/>
                    <a:gd name="T31" fmla="*/ 16 h 52"/>
                    <a:gd name="T32" fmla="*/ 6 w 11"/>
                    <a:gd name="T33" fmla="*/ 6 h 52"/>
                    <a:gd name="T34" fmla="*/ 3 w 11"/>
                    <a:gd name="T35" fmla="*/ 2 h 52"/>
                    <a:gd name="T36" fmla="*/ 1 w 11"/>
                    <a:gd name="T37" fmla="*/ 0 h 52"/>
                    <a:gd name="T38" fmla="*/ 1 w 11"/>
                    <a:gd name="T39" fmla="*/ 1 h 52"/>
                    <a:gd name="T40" fmla="*/ 0 w 11"/>
                    <a:gd name="T41" fmla="*/ 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2"/>
                    <a:gd name="T65" fmla="*/ 11 w 11"/>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2">
                      <a:moveTo>
                        <a:pt x="0" y="2"/>
                      </a:moveTo>
                      <a:cubicBezTo>
                        <a:pt x="0" y="2"/>
                        <a:pt x="1" y="3"/>
                        <a:pt x="1" y="4"/>
                      </a:cubicBezTo>
                      <a:cubicBezTo>
                        <a:pt x="2" y="6"/>
                        <a:pt x="2" y="7"/>
                        <a:pt x="3" y="8"/>
                      </a:cubicBezTo>
                      <a:cubicBezTo>
                        <a:pt x="4" y="11"/>
                        <a:pt x="4" y="14"/>
                        <a:pt x="5" y="17"/>
                      </a:cubicBezTo>
                      <a:cubicBezTo>
                        <a:pt x="5" y="20"/>
                        <a:pt x="6" y="23"/>
                        <a:pt x="6" y="26"/>
                      </a:cubicBezTo>
                      <a:cubicBezTo>
                        <a:pt x="6" y="29"/>
                        <a:pt x="6" y="31"/>
                        <a:pt x="5" y="34"/>
                      </a:cubicBezTo>
                      <a:cubicBezTo>
                        <a:pt x="5" y="37"/>
                        <a:pt x="4" y="39"/>
                        <a:pt x="4" y="42"/>
                      </a:cubicBezTo>
                      <a:cubicBezTo>
                        <a:pt x="3" y="43"/>
                        <a:pt x="3" y="45"/>
                        <a:pt x="2" y="47"/>
                      </a:cubicBezTo>
                      <a:cubicBezTo>
                        <a:pt x="1" y="49"/>
                        <a:pt x="1" y="50"/>
                        <a:pt x="1" y="50"/>
                      </a:cubicBezTo>
                      <a:cubicBezTo>
                        <a:pt x="1" y="51"/>
                        <a:pt x="1" y="51"/>
                        <a:pt x="1" y="51"/>
                      </a:cubicBezTo>
                      <a:cubicBezTo>
                        <a:pt x="2" y="52"/>
                        <a:pt x="2" y="52"/>
                        <a:pt x="2" y="52"/>
                      </a:cubicBezTo>
                      <a:cubicBezTo>
                        <a:pt x="2" y="52"/>
                        <a:pt x="3" y="51"/>
                        <a:pt x="4" y="51"/>
                      </a:cubicBezTo>
                      <a:cubicBezTo>
                        <a:pt x="4" y="50"/>
                        <a:pt x="5" y="49"/>
                        <a:pt x="6" y="47"/>
                      </a:cubicBezTo>
                      <a:cubicBezTo>
                        <a:pt x="7" y="44"/>
                        <a:pt x="9" y="41"/>
                        <a:pt x="9" y="37"/>
                      </a:cubicBezTo>
                      <a:cubicBezTo>
                        <a:pt x="10" y="33"/>
                        <a:pt x="11" y="30"/>
                        <a:pt x="10" y="26"/>
                      </a:cubicBezTo>
                      <a:cubicBezTo>
                        <a:pt x="10" y="22"/>
                        <a:pt x="10" y="19"/>
                        <a:pt x="9" y="16"/>
                      </a:cubicBezTo>
                      <a:cubicBezTo>
                        <a:pt x="9" y="12"/>
                        <a:pt x="7" y="9"/>
                        <a:pt x="6" y="6"/>
                      </a:cubicBezTo>
                      <a:cubicBezTo>
                        <a:pt x="5" y="4"/>
                        <a:pt x="4" y="3"/>
                        <a:pt x="3" y="2"/>
                      </a:cubicBezTo>
                      <a:cubicBezTo>
                        <a:pt x="3" y="1"/>
                        <a:pt x="2" y="0"/>
                        <a:pt x="1" y="0"/>
                      </a:cubicBezTo>
                      <a:cubicBezTo>
                        <a:pt x="1" y="1"/>
                        <a:pt x="1" y="1"/>
                        <a:pt x="1" y="1"/>
                      </a:cubicBezTo>
                      <a:cubicBezTo>
                        <a:pt x="0" y="1"/>
                        <a:pt x="0" y="1"/>
                        <a:pt x="0" y="2"/>
                      </a:cubicBez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53" name="Freeform 607"/>
                <p:cNvSpPr>
                  <a:spLocks noChangeAspect="1"/>
                </p:cNvSpPr>
                <p:nvPr/>
              </p:nvSpPr>
              <p:spPr bwMode="auto">
                <a:xfrm>
                  <a:off x="2552" y="1323"/>
                  <a:ext cx="15" cy="82"/>
                </a:xfrm>
                <a:custGeom>
                  <a:avLst/>
                  <a:gdLst>
                    <a:gd name="T0" fmla="*/ 0 w 8"/>
                    <a:gd name="T1" fmla="*/ 2 h 41"/>
                    <a:gd name="T2" fmla="*/ 1 w 8"/>
                    <a:gd name="T3" fmla="*/ 4 h 41"/>
                    <a:gd name="T4" fmla="*/ 2 w 8"/>
                    <a:gd name="T5" fmla="*/ 7 h 41"/>
                    <a:gd name="T6" fmla="*/ 4 w 8"/>
                    <a:gd name="T7" fmla="*/ 14 h 41"/>
                    <a:gd name="T8" fmla="*/ 4 w 8"/>
                    <a:gd name="T9" fmla="*/ 21 h 41"/>
                    <a:gd name="T10" fmla="*/ 4 w 8"/>
                    <a:gd name="T11" fmla="*/ 27 h 41"/>
                    <a:gd name="T12" fmla="*/ 3 w 8"/>
                    <a:gd name="T13" fmla="*/ 33 h 41"/>
                    <a:gd name="T14" fmla="*/ 1 w 8"/>
                    <a:gd name="T15" fmla="*/ 37 h 41"/>
                    <a:gd name="T16" fmla="*/ 1 w 8"/>
                    <a:gd name="T17" fmla="*/ 40 h 41"/>
                    <a:gd name="T18" fmla="*/ 1 w 8"/>
                    <a:gd name="T19" fmla="*/ 41 h 41"/>
                    <a:gd name="T20" fmla="*/ 1 w 8"/>
                    <a:gd name="T21" fmla="*/ 41 h 41"/>
                    <a:gd name="T22" fmla="*/ 3 w 8"/>
                    <a:gd name="T23" fmla="*/ 40 h 41"/>
                    <a:gd name="T24" fmla="*/ 4 w 8"/>
                    <a:gd name="T25" fmla="*/ 38 h 41"/>
                    <a:gd name="T26" fmla="*/ 7 w 8"/>
                    <a:gd name="T27" fmla="*/ 30 h 41"/>
                    <a:gd name="T28" fmla="*/ 8 w 8"/>
                    <a:gd name="T29" fmla="*/ 21 h 41"/>
                    <a:gd name="T30" fmla="*/ 7 w 8"/>
                    <a:gd name="T31" fmla="*/ 13 h 41"/>
                    <a:gd name="T32" fmla="*/ 5 w 8"/>
                    <a:gd name="T33" fmla="*/ 5 h 41"/>
                    <a:gd name="T34" fmla="*/ 2 w 8"/>
                    <a:gd name="T35" fmla="*/ 2 h 41"/>
                    <a:gd name="T36" fmla="*/ 1 w 8"/>
                    <a:gd name="T37" fmla="*/ 0 h 41"/>
                    <a:gd name="T38" fmla="*/ 0 w 8"/>
                    <a:gd name="T39" fmla="*/ 1 h 41"/>
                    <a:gd name="T40" fmla="*/ 0 w 8"/>
                    <a:gd name="T41" fmla="*/ 2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0" y="2"/>
                      </a:moveTo>
                      <a:cubicBezTo>
                        <a:pt x="0" y="2"/>
                        <a:pt x="0" y="3"/>
                        <a:pt x="1" y="4"/>
                      </a:cubicBezTo>
                      <a:cubicBezTo>
                        <a:pt x="1" y="5"/>
                        <a:pt x="2" y="6"/>
                        <a:pt x="2" y="7"/>
                      </a:cubicBezTo>
                      <a:cubicBezTo>
                        <a:pt x="3" y="9"/>
                        <a:pt x="3" y="12"/>
                        <a:pt x="4" y="14"/>
                      </a:cubicBezTo>
                      <a:cubicBezTo>
                        <a:pt x="4" y="16"/>
                        <a:pt x="4" y="18"/>
                        <a:pt x="4" y="21"/>
                      </a:cubicBezTo>
                      <a:cubicBezTo>
                        <a:pt x="4" y="23"/>
                        <a:pt x="4" y="25"/>
                        <a:pt x="4" y="27"/>
                      </a:cubicBezTo>
                      <a:cubicBezTo>
                        <a:pt x="4" y="29"/>
                        <a:pt x="3" y="31"/>
                        <a:pt x="3" y="33"/>
                      </a:cubicBezTo>
                      <a:cubicBezTo>
                        <a:pt x="2" y="34"/>
                        <a:pt x="2" y="36"/>
                        <a:pt x="1" y="37"/>
                      </a:cubicBezTo>
                      <a:cubicBezTo>
                        <a:pt x="1" y="39"/>
                        <a:pt x="1" y="40"/>
                        <a:pt x="1" y="40"/>
                      </a:cubicBezTo>
                      <a:cubicBezTo>
                        <a:pt x="1" y="41"/>
                        <a:pt x="1" y="41"/>
                        <a:pt x="1" y="41"/>
                      </a:cubicBezTo>
                      <a:cubicBezTo>
                        <a:pt x="1" y="41"/>
                        <a:pt x="1" y="41"/>
                        <a:pt x="1" y="41"/>
                      </a:cubicBezTo>
                      <a:cubicBezTo>
                        <a:pt x="2" y="41"/>
                        <a:pt x="2" y="41"/>
                        <a:pt x="3" y="40"/>
                      </a:cubicBezTo>
                      <a:cubicBezTo>
                        <a:pt x="3" y="40"/>
                        <a:pt x="4" y="39"/>
                        <a:pt x="4" y="38"/>
                      </a:cubicBezTo>
                      <a:cubicBezTo>
                        <a:pt x="6" y="35"/>
                        <a:pt x="7" y="32"/>
                        <a:pt x="7" y="30"/>
                      </a:cubicBezTo>
                      <a:cubicBezTo>
                        <a:pt x="8" y="27"/>
                        <a:pt x="8" y="24"/>
                        <a:pt x="8" y="21"/>
                      </a:cubicBezTo>
                      <a:cubicBezTo>
                        <a:pt x="8" y="18"/>
                        <a:pt x="8" y="15"/>
                        <a:pt x="7" y="13"/>
                      </a:cubicBezTo>
                      <a:cubicBezTo>
                        <a:pt x="7" y="10"/>
                        <a:pt x="6" y="8"/>
                        <a:pt x="5" y="5"/>
                      </a:cubicBezTo>
                      <a:cubicBezTo>
                        <a:pt x="4" y="4"/>
                        <a:pt x="3" y="2"/>
                        <a:pt x="2" y="2"/>
                      </a:cubicBezTo>
                      <a:cubicBezTo>
                        <a:pt x="2" y="1"/>
                        <a:pt x="1" y="0"/>
                        <a:pt x="1" y="0"/>
                      </a:cubicBezTo>
                      <a:cubicBezTo>
                        <a:pt x="0" y="1"/>
                        <a:pt x="0" y="1"/>
                        <a:pt x="0" y="1"/>
                      </a:cubicBezTo>
                      <a:lnTo>
                        <a:pt x="0" y="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54" name="Freeform 608"/>
                <p:cNvSpPr>
                  <a:spLocks noChangeAspect="1"/>
                </p:cNvSpPr>
                <p:nvPr/>
              </p:nvSpPr>
              <p:spPr bwMode="auto">
                <a:xfrm>
                  <a:off x="2514" y="1334"/>
                  <a:ext cx="10" cy="61"/>
                </a:xfrm>
                <a:custGeom>
                  <a:avLst/>
                  <a:gdLst>
                    <a:gd name="T0" fmla="*/ 0 w 6"/>
                    <a:gd name="T1" fmla="*/ 1 h 31"/>
                    <a:gd name="T2" fmla="*/ 0 w 6"/>
                    <a:gd name="T3" fmla="*/ 2 h 31"/>
                    <a:gd name="T4" fmla="*/ 1 w 6"/>
                    <a:gd name="T5" fmla="*/ 4 h 31"/>
                    <a:gd name="T6" fmla="*/ 3 w 6"/>
                    <a:gd name="T7" fmla="*/ 10 h 31"/>
                    <a:gd name="T8" fmla="*/ 3 w 6"/>
                    <a:gd name="T9" fmla="*/ 15 h 31"/>
                    <a:gd name="T10" fmla="*/ 3 w 6"/>
                    <a:gd name="T11" fmla="*/ 20 h 31"/>
                    <a:gd name="T12" fmla="*/ 2 w 6"/>
                    <a:gd name="T13" fmla="*/ 25 h 31"/>
                    <a:gd name="T14" fmla="*/ 1 w 6"/>
                    <a:gd name="T15" fmla="*/ 28 h 31"/>
                    <a:gd name="T16" fmla="*/ 0 w 6"/>
                    <a:gd name="T17" fmla="*/ 30 h 31"/>
                    <a:gd name="T18" fmla="*/ 0 w 6"/>
                    <a:gd name="T19" fmla="*/ 30 h 31"/>
                    <a:gd name="T20" fmla="*/ 1 w 6"/>
                    <a:gd name="T21" fmla="*/ 31 h 31"/>
                    <a:gd name="T22" fmla="*/ 2 w 6"/>
                    <a:gd name="T23" fmla="*/ 30 h 31"/>
                    <a:gd name="T24" fmla="*/ 3 w 6"/>
                    <a:gd name="T25" fmla="*/ 28 h 31"/>
                    <a:gd name="T26" fmla="*/ 6 w 6"/>
                    <a:gd name="T27" fmla="*/ 22 h 31"/>
                    <a:gd name="T28" fmla="*/ 6 w 6"/>
                    <a:gd name="T29" fmla="*/ 15 h 31"/>
                    <a:gd name="T30" fmla="*/ 6 w 6"/>
                    <a:gd name="T31" fmla="*/ 9 h 31"/>
                    <a:gd name="T32" fmla="*/ 3 w 6"/>
                    <a:gd name="T33" fmla="*/ 3 h 31"/>
                    <a:gd name="T34" fmla="*/ 2 w 6"/>
                    <a:gd name="T35" fmla="*/ 1 h 31"/>
                    <a:gd name="T36" fmla="*/ 0 w 6"/>
                    <a:gd name="T37" fmla="*/ 0 h 31"/>
                    <a:gd name="T38" fmla="*/ 0 w 6"/>
                    <a:gd name="T39" fmla="*/ 0 h 31"/>
                    <a:gd name="T40" fmla="*/ 0 w 6"/>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0" y="1"/>
                      </a:moveTo>
                      <a:cubicBezTo>
                        <a:pt x="0" y="1"/>
                        <a:pt x="0" y="1"/>
                        <a:pt x="0" y="2"/>
                      </a:cubicBezTo>
                      <a:cubicBezTo>
                        <a:pt x="1" y="3"/>
                        <a:pt x="1" y="4"/>
                        <a:pt x="1" y="4"/>
                      </a:cubicBezTo>
                      <a:cubicBezTo>
                        <a:pt x="2" y="6"/>
                        <a:pt x="2" y="8"/>
                        <a:pt x="3" y="10"/>
                      </a:cubicBezTo>
                      <a:cubicBezTo>
                        <a:pt x="3" y="12"/>
                        <a:pt x="3" y="13"/>
                        <a:pt x="3" y="15"/>
                      </a:cubicBezTo>
                      <a:cubicBezTo>
                        <a:pt x="3" y="17"/>
                        <a:pt x="3" y="18"/>
                        <a:pt x="3" y="20"/>
                      </a:cubicBezTo>
                      <a:cubicBezTo>
                        <a:pt x="3" y="22"/>
                        <a:pt x="2" y="23"/>
                        <a:pt x="2" y="25"/>
                      </a:cubicBezTo>
                      <a:cubicBezTo>
                        <a:pt x="2" y="25"/>
                        <a:pt x="1" y="26"/>
                        <a:pt x="1" y="28"/>
                      </a:cubicBezTo>
                      <a:cubicBezTo>
                        <a:pt x="0" y="29"/>
                        <a:pt x="0" y="29"/>
                        <a:pt x="0" y="30"/>
                      </a:cubicBezTo>
                      <a:cubicBezTo>
                        <a:pt x="0" y="30"/>
                        <a:pt x="0" y="30"/>
                        <a:pt x="0" y="30"/>
                      </a:cubicBezTo>
                      <a:cubicBezTo>
                        <a:pt x="1" y="31"/>
                        <a:pt x="1" y="31"/>
                        <a:pt x="1" y="31"/>
                      </a:cubicBezTo>
                      <a:cubicBezTo>
                        <a:pt x="1" y="31"/>
                        <a:pt x="1" y="30"/>
                        <a:pt x="2" y="30"/>
                      </a:cubicBezTo>
                      <a:cubicBezTo>
                        <a:pt x="2" y="30"/>
                        <a:pt x="3" y="29"/>
                        <a:pt x="3" y="28"/>
                      </a:cubicBezTo>
                      <a:cubicBezTo>
                        <a:pt x="4" y="26"/>
                        <a:pt x="5" y="24"/>
                        <a:pt x="6" y="22"/>
                      </a:cubicBezTo>
                      <a:cubicBezTo>
                        <a:pt x="6" y="20"/>
                        <a:pt x="6" y="17"/>
                        <a:pt x="6" y="15"/>
                      </a:cubicBezTo>
                      <a:cubicBezTo>
                        <a:pt x="6" y="13"/>
                        <a:pt x="6" y="11"/>
                        <a:pt x="6" y="9"/>
                      </a:cubicBezTo>
                      <a:cubicBezTo>
                        <a:pt x="5" y="7"/>
                        <a:pt x="4" y="5"/>
                        <a:pt x="3" y="3"/>
                      </a:cubicBezTo>
                      <a:cubicBezTo>
                        <a:pt x="3" y="2"/>
                        <a:pt x="2" y="1"/>
                        <a:pt x="2" y="1"/>
                      </a:cubicBezTo>
                      <a:cubicBezTo>
                        <a:pt x="1" y="0"/>
                        <a:pt x="1" y="0"/>
                        <a:pt x="0" y="0"/>
                      </a:cubicBezTo>
                      <a:cubicBezTo>
                        <a:pt x="0" y="0"/>
                        <a:pt x="0" y="0"/>
                        <a:pt x="0" y="0"/>
                      </a:cubicBezTo>
                      <a:lnTo>
                        <a:pt x="0" y="1"/>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grpSp>
          <p:sp>
            <p:nvSpPr>
              <p:cNvPr id="130" name="Text Box 737"/>
              <p:cNvSpPr txBox="1">
                <a:spLocks noChangeArrowheads="1"/>
              </p:cNvSpPr>
              <p:nvPr/>
            </p:nvSpPr>
            <p:spPr bwMode="auto">
              <a:xfrm>
                <a:off x="4673" y="3379"/>
                <a:ext cx="545" cy="154"/>
              </a:xfrm>
              <a:prstGeom prst="rect">
                <a:avLst/>
              </a:prstGeom>
              <a:noFill/>
              <a:ln w="9525" algn="ctr">
                <a:noFill/>
                <a:miter lim="800000"/>
                <a:headEnd/>
                <a:tailEnd/>
              </a:ln>
            </p:spPr>
            <p:txBody>
              <a:bodyPr wrap="none" lIns="91102" tIns="45550" rIns="91102" bIns="45550">
                <a:spAutoFit/>
              </a:bodyPr>
              <a:lstStyle/>
              <a:p>
                <a:pPr algn="ctr" defTabSz="858838" eaLnBrk="0" fontAlgn="auto" hangingPunct="0">
                  <a:spcBef>
                    <a:spcPts val="0"/>
                  </a:spcBef>
                  <a:spcAft>
                    <a:spcPts val="0"/>
                  </a:spcAft>
                  <a:defRPr/>
                </a:pPr>
                <a:r>
                  <a:rPr lang="en-US" altLang="zh-CN" sz="1000" kern="0">
                    <a:solidFill>
                      <a:srgbClr val="000000"/>
                    </a:solidFill>
                    <a:latin typeface="FrutigerNext LT Regular"/>
                    <a:ea typeface="MS PGothic" pitchFamily="34" charset="-128"/>
                    <a:cs typeface="Arial Unicode MS" pitchFamily="34" charset="-122"/>
                  </a:rPr>
                  <a:t>GSM/UMTS</a:t>
                </a:r>
              </a:p>
            </p:txBody>
          </p:sp>
        </p:grpSp>
        <p:grpSp>
          <p:nvGrpSpPr>
            <p:cNvPr id="32873" name="Group 225"/>
            <p:cNvGrpSpPr>
              <a:grpSpLocks/>
            </p:cNvGrpSpPr>
            <p:nvPr/>
          </p:nvGrpSpPr>
          <p:grpSpPr bwMode="auto">
            <a:xfrm>
              <a:off x="6524625" y="4997450"/>
              <a:ext cx="1265238" cy="722313"/>
              <a:chOff x="4046" y="3073"/>
              <a:chExt cx="797" cy="455"/>
            </a:xfrm>
          </p:grpSpPr>
          <p:pic>
            <p:nvPicPr>
              <p:cNvPr id="32874" name="Picture 583" descr="天线"/>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8" y="3073"/>
                <a:ext cx="21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Text Box 251"/>
              <p:cNvSpPr txBox="1">
                <a:spLocks noChangeArrowheads="1"/>
              </p:cNvSpPr>
              <p:nvPr/>
            </p:nvSpPr>
            <p:spPr bwMode="auto">
              <a:xfrm>
                <a:off x="4046" y="3373"/>
                <a:ext cx="797" cy="155"/>
              </a:xfrm>
              <a:prstGeom prst="rect">
                <a:avLst/>
              </a:prstGeom>
              <a:noFill/>
              <a:ln w="9525" algn="ctr">
                <a:noFill/>
                <a:miter lim="800000"/>
                <a:headEnd/>
                <a:tailEnd/>
              </a:ln>
            </p:spPr>
            <p:txBody>
              <a:bodyPr lIns="91102" tIns="45550" rIns="91102" bIns="45550">
                <a:spAutoFit/>
              </a:bodyPr>
              <a:lstStyle/>
              <a:p>
                <a:pPr defTabSz="858838" fontAlgn="auto">
                  <a:spcBef>
                    <a:spcPts val="0"/>
                  </a:spcBef>
                  <a:spcAft>
                    <a:spcPts val="0"/>
                  </a:spcAft>
                  <a:defRPr/>
                </a:pPr>
                <a:r>
                  <a:rPr lang="en-US" altLang="zh-CN" sz="1000" kern="0">
                    <a:solidFill>
                      <a:srgbClr val="000000"/>
                    </a:solidFill>
                    <a:latin typeface="FrutigerNext LT Regular"/>
                    <a:ea typeface="MS PGothic" pitchFamily="34" charset="-128"/>
                    <a:cs typeface="Arial Unicode MS" pitchFamily="34" charset="-122"/>
                  </a:rPr>
                  <a:t>HSPA/WIMAX</a:t>
                </a:r>
              </a:p>
            </p:txBody>
          </p:sp>
        </p:grpSp>
      </p:grpSp>
      <p:grpSp>
        <p:nvGrpSpPr>
          <p:cNvPr id="32813" name="组合 110"/>
          <p:cNvGrpSpPr>
            <a:grpSpLocks/>
          </p:cNvGrpSpPr>
          <p:nvPr/>
        </p:nvGrpSpPr>
        <p:grpSpPr bwMode="auto">
          <a:xfrm>
            <a:off x="5113338" y="5349875"/>
            <a:ext cx="3770312" cy="600075"/>
            <a:chOff x="6524625" y="4997450"/>
            <a:chExt cx="3979863" cy="722313"/>
          </a:xfrm>
        </p:grpSpPr>
        <p:grpSp>
          <p:nvGrpSpPr>
            <p:cNvPr id="32827" name="Group 223"/>
            <p:cNvGrpSpPr>
              <a:grpSpLocks/>
            </p:cNvGrpSpPr>
            <p:nvPr/>
          </p:nvGrpSpPr>
          <p:grpSpPr bwMode="auto">
            <a:xfrm>
              <a:off x="8878909" y="5005395"/>
              <a:ext cx="412751" cy="714376"/>
              <a:chOff x="5401" y="3119"/>
              <a:chExt cx="260" cy="450"/>
            </a:xfrm>
          </p:grpSpPr>
          <p:pic>
            <p:nvPicPr>
              <p:cNvPr id="32868" name="Picture 736" descr="天线"/>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3" y="3119"/>
                <a:ext cx="21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 name="Text Box 737"/>
              <p:cNvSpPr txBox="1">
                <a:spLocks noChangeArrowheads="1"/>
              </p:cNvSpPr>
              <p:nvPr/>
            </p:nvSpPr>
            <p:spPr bwMode="auto">
              <a:xfrm>
                <a:off x="5401" y="3415"/>
                <a:ext cx="260" cy="154"/>
              </a:xfrm>
              <a:prstGeom prst="rect">
                <a:avLst/>
              </a:prstGeom>
              <a:noFill/>
              <a:ln w="9525" algn="ctr">
                <a:noFill/>
                <a:miter lim="800000"/>
                <a:headEnd/>
                <a:tailEnd/>
              </a:ln>
            </p:spPr>
            <p:txBody>
              <a:bodyPr wrap="none" lIns="91102" tIns="45550" rIns="91102" bIns="45550">
                <a:spAutoFit/>
              </a:bodyPr>
              <a:lstStyle/>
              <a:p>
                <a:pPr algn="ctr" defTabSz="858838" eaLnBrk="0" fontAlgn="auto" hangingPunct="0">
                  <a:spcBef>
                    <a:spcPts val="0"/>
                  </a:spcBef>
                  <a:spcAft>
                    <a:spcPts val="0"/>
                  </a:spcAft>
                  <a:defRPr/>
                </a:pPr>
                <a:r>
                  <a:rPr lang="en-US" altLang="zh-CN" sz="1000" kern="0">
                    <a:solidFill>
                      <a:srgbClr val="000000"/>
                    </a:solidFill>
                    <a:latin typeface="FrutigerNext LT Regular"/>
                    <a:ea typeface="MS PGothic" pitchFamily="34" charset="-128"/>
                    <a:cs typeface="Arial Unicode MS" pitchFamily="34" charset="-122"/>
                  </a:rPr>
                  <a:t>LTE</a:t>
                </a:r>
              </a:p>
            </p:txBody>
          </p:sp>
        </p:grpSp>
        <p:grpSp>
          <p:nvGrpSpPr>
            <p:cNvPr id="32828" name="Group 222"/>
            <p:cNvGrpSpPr>
              <a:grpSpLocks/>
            </p:cNvGrpSpPr>
            <p:nvPr/>
          </p:nvGrpSpPr>
          <p:grpSpPr bwMode="auto">
            <a:xfrm>
              <a:off x="9810750" y="5086350"/>
              <a:ext cx="693738" cy="633413"/>
              <a:chOff x="6076" y="3204"/>
              <a:chExt cx="437" cy="399"/>
            </a:xfrm>
          </p:grpSpPr>
          <p:grpSp>
            <p:nvGrpSpPr>
              <p:cNvPr id="32859" name="Group 728"/>
              <p:cNvGrpSpPr>
                <a:grpSpLocks noChangeAspect="1"/>
              </p:cNvGrpSpPr>
              <p:nvPr/>
            </p:nvGrpSpPr>
            <p:grpSpPr bwMode="auto">
              <a:xfrm>
                <a:off x="6116" y="3204"/>
                <a:ext cx="346" cy="217"/>
                <a:chOff x="1348" y="2396"/>
                <a:chExt cx="617" cy="493"/>
              </a:xfrm>
            </p:grpSpPr>
            <p:sp>
              <p:nvSpPr>
                <p:cNvPr id="201" name="Freeform 729"/>
                <p:cNvSpPr>
                  <a:spLocks noChangeAspect="1"/>
                </p:cNvSpPr>
                <p:nvPr/>
              </p:nvSpPr>
              <p:spPr bwMode="auto">
                <a:xfrm>
                  <a:off x="1715" y="2438"/>
                  <a:ext cx="250" cy="451"/>
                </a:xfrm>
                <a:custGeom>
                  <a:avLst/>
                  <a:gdLst>
                    <a:gd name="T0" fmla="*/ 0 w 248"/>
                    <a:gd name="T1" fmla="*/ 48 h 457"/>
                    <a:gd name="T2" fmla="*/ 174 w 248"/>
                    <a:gd name="T3" fmla="*/ 457 h 457"/>
                    <a:gd name="T4" fmla="*/ 248 w 248"/>
                    <a:gd name="T5" fmla="*/ 387 h 457"/>
                    <a:gd name="T6" fmla="*/ 66 w 248"/>
                    <a:gd name="T7" fmla="*/ 0 h 457"/>
                    <a:gd name="T8" fmla="*/ 0 w 248"/>
                    <a:gd name="T9" fmla="*/ 48 h 457"/>
                    <a:gd name="T10" fmla="*/ 0 w 248"/>
                    <a:gd name="T11" fmla="*/ 48 h 457"/>
                    <a:gd name="T12" fmla="*/ 0 60000 65536"/>
                    <a:gd name="T13" fmla="*/ 0 60000 65536"/>
                    <a:gd name="T14" fmla="*/ 0 60000 65536"/>
                    <a:gd name="T15" fmla="*/ 0 60000 65536"/>
                    <a:gd name="T16" fmla="*/ 0 60000 65536"/>
                    <a:gd name="T17" fmla="*/ 0 60000 65536"/>
                    <a:gd name="T18" fmla="*/ 0 w 248"/>
                    <a:gd name="T19" fmla="*/ 0 h 457"/>
                    <a:gd name="T20" fmla="*/ 248 w 248"/>
                    <a:gd name="T21" fmla="*/ 457 h 457"/>
                  </a:gdLst>
                  <a:ahLst/>
                  <a:cxnLst>
                    <a:cxn ang="T12">
                      <a:pos x="T0" y="T1"/>
                    </a:cxn>
                    <a:cxn ang="T13">
                      <a:pos x="T2" y="T3"/>
                    </a:cxn>
                    <a:cxn ang="T14">
                      <a:pos x="T4" y="T5"/>
                    </a:cxn>
                    <a:cxn ang="T15">
                      <a:pos x="T6" y="T7"/>
                    </a:cxn>
                    <a:cxn ang="T16">
                      <a:pos x="T8" y="T9"/>
                    </a:cxn>
                    <a:cxn ang="T17">
                      <a:pos x="T10" y="T11"/>
                    </a:cxn>
                  </a:cxnLst>
                  <a:rect l="T18" t="T19" r="T20" b="T21"/>
                  <a:pathLst>
                    <a:path w="248" h="457">
                      <a:moveTo>
                        <a:pt x="0" y="48"/>
                      </a:moveTo>
                      <a:lnTo>
                        <a:pt x="174" y="457"/>
                      </a:lnTo>
                      <a:lnTo>
                        <a:pt x="248" y="387"/>
                      </a:lnTo>
                      <a:lnTo>
                        <a:pt x="66" y="0"/>
                      </a:lnTo>
                      <a:lnTo>
                        <a:pt x="0" y="48"/>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202" name="Freeform 730"/>
                <p:cNvSpPr>
                  <a:spLocks noChangeAspect="1"/>
                </p:cNvSpPr>
                <p:nvPr/>
              </p:nvSpPr>
              <p:spPr bwMode="auto">
                <a:xfrm>
                  <a:off x="1356" y="2441"/>
                  <a:ext cx="525" cy="438"/>
                </a:xfrm>
                <a:custGeom>
                  <a:avLst/>
                  <a:gdLst>
                    <a:gd name="T0" fmla="*/ 136 w 524"/>
                    <a:gd name="T1" fmla="*/ 0 h 439"/>
                    <a:gd name="T2" fmla="*/ 358 w 524"/>
                    <a:gd name="T3" fmla="*/ 42 h 439"/>
                    <a:gd name="T4" fmla="*/ 524 w 524"/>
                    <a:gd name="T5" fmla="*/ 439 h 439"/>
                    <a:gd name="T6" fmla="*/ 0 w 524"/>
                    <a:gd name="T7" fmla="*/ 323 h 439"/>
                    <a:gd name="T8" fmla="*/ 136 w 524"/>
                    <a:gd name="T9" fmla="*/ 0 h 439"/>
                    <a:gd name="T10" fmla="*/ 136 w 524"/>
                    <a:gd name="T11" fmla="*/ 0 h 439"/>
                    <a:gd name="T12" fmla="*/ 0 60000 65536"/>
                    <a:gd name="T13" fmla="*/ 0 60000 65536"/>
                    <a:gd name="T14" fmla="*/ 0 60000 65536"/>
                    <a:gd name="T15" fmla="*/ 0 60000 65536"/>
                    <a:gd name="T16" fmla="*/ 0 60000 65536"/>
                    <a:gd name="T17" fmla="*/ 0 60000 65536"/>
                    <a:gd name="T18" fmla="*/ 0 w 524"/>
                    <a:gd name="T19" fmla="*/ 0 h 439"/>
                    <a:gd name="T20" fmla="*/ 524 w 524"/>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524" h="439">
                      <a:moveTo>
                        <a:pt x="136" y="0"/>
                      </a:moveTo>
                      <a:lnTo>
                        <a:pt x="358" y="42"/>
                      </a:lnTo>
                      <a:lnTo>
                        <a:pt x="524" y="439"/>
                      </a:lnTo>
                      <a:lnTo>
                        <a:pt x="0" y="323"/>
                      </a:lnTo>
                      <a:lnTo>
                        <a:pt x="136" y="0"/>
                      </a:lnTo>
                      <a:close/>
                    </a:path>
                  </a:pathLst>
                </a:custGeom>
                <a:solidFill>
                  <a:srgbClr val="5D7695"/>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203" name="Freeform 731"/>
                <p:cNvSpPr>
                  <a:spLocks noChangeAspect="1"/>
                </p:cNvSpPr>
                <p:nvPr/>
              </p:nvSpPr>
              <p:spPr bwMode="auto">
                <a:xfrm>
                  <a:off x="1487" y="2397"/>
                  <a:ext cx="294" cy="85"/>
                </a:xfrm>
                <a:custGeom>
                  <a:avLst/>
                  <a:gdLst>
                    <a:gd name="T0" fmla="*/ 224 w 292"/>
                    <a:gd name="T1" fmla="*/ 86 h 86"/>
                    <a:gd name="T2" fmla="*/ 292 w 292"/>
                    <a:gd name="T3" fmla="*/ 36 h 86"/>
                    <a:gd name="T4" fmla="*/ 70 w 292"/>
                    <a:gd name="T5" fmla="*/ 0 h 86"/>
                    <a:gd name="T6" fmla="*/ 0 w 292"/>
                    <a:gd name="T7" fmla="*/ 38 h 86"/>
                    <a:gd name="T8" fmla="*/ 224 w 292"/>
                    <a:gd name="T9" fmla="*/ 86 h 86"/>
                    <a:gd name="T10" fmla="*/ 224 w 292"/>
                    <a:gd name="T11" fmla="*/ 86 h 86"/>
                    <a:gd name="T12" fmla="*/ 0 60000 65536"/>
                    <a:gd name="T13" fmla="*/ 0 60000 65536"/>
                    <a:gd name="T14" fmla="*/ 0 60000 65536"/>
                    <a:gd name="T15" fmla="*/ 0 60000 65536"/>
                    <a:gd name="T16" fmla="*/ 0 60000 65536"/>
                    <a:gd name="T17" fmla="*/ 0 60000 65536"/>
                    <a:gd name="T18" fmla="*/ 0 w 292"/>
                    <a:gd name="T19" fmla="*/ 0 h 86"/>
                    <a:gd name="T20" fmla="*/ 292 w 292"/>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292" h="86">
                      <a:moveTo>
                        <a:pt x="224" y="86"/>
                      </a:moveTo>
                      <a:lnTo>
                        <a:pt x="292" y="36"/>
                      </a:lnTo>
                      <a:lnTo>
                        <a:pt x="70" y="0"/>
                      </a:lnTo>
                      <a:lnTo>
                        <a:pt x="0" y="38"/>
                      </a:lnTo>
                      <a:lnTo>
                        <a:pt x="224" y="86"/>
                      </a:lnTo>
                      <a:close/>
                    </a:path>
                  </a:pathLst>
                </a:custGeom>
                <a:solidFill>
                  <a:srgbClr val="45648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204" name="Freeform 732"/>
                <p:cNvSpPr>
                  <a:spLocks noChangeAspect="1" noEditPoints="1"/>
                </p:cNvSpPr>
                <p:nvPr/>
              </p:nvSpPr>
              <p:spPr bwMode="auto">
                <a:xfrm>
                  <a:off x="1433" y="2548"/>
                  <a:ext cx="335" cy="230"/>
                </a:xfrm>
                <a:custGeom>
                  <a:avLst/>
                  <a:gdLst>
                    <a:gd name="T0" fmla="*/ 88 w 168"/>
                    <a:gd name="T1" fmla="*/ 68 h 115"/>
                    <a:gd name="T2" fmla="*/ 82 w 168"/>
                    <a:gd name="T3" fmla="*/ 54 h 115"/>
                    <a:gd name="T4" fmla="*/ 79 w 168"/>
                    <a:gd name="T5" fmla="*/ 35 h 115"/>
                    <a:gd name="T6" fmla="*/ 70 w 168"/>
                    <a:gd name="T7" fmla="*/ 41 h 115"/>
                    <a:gd name="T8" fmla="*/ 57 w 168"/>
                    <a:gd name="T9" fmla="*/ 33 h 115"/>
                    <a:gd name="T10" fmla="*/ 43 w 168"/>
                    <a:gd name="T11" fmla="*/ 17 h 115"/>
                    <a:gd name="T12" fmla="*/ 41 w 168"/>
                    <a:gd name="T13" fmla="*/ 28 h 115"/>
                    <a:gd name="T14" fmla="*/ 30 w 168"/>
                    <a:gd name="T15" fmla="*/ 30 h 115"/>
                    <a:gd name="T16" fmla="*/ 10 w 168"/>
                    <a:gd name="T17" fmla="*/ 26 h 115"/>
                    <a:gd name="T18" fmla="*/ 18 w 168"/>
                    <a:gd name="T19" fmla="*/ 36 h 115"/>
                    <a:gd name="T20" fmla="*/ 12 w 168"/>
                    <a:gd name="T21" fmla="*/ 47 h 115"/>
                    <a:gd name="T22" fmla="*/ 0 w 168"/>
                    <a:gd name="T23" fmla="*/ 59 h 115"/>
                    <a:gd name="T24" fmla="*/ 11 w 168"/>
                    <a:gd name="T25" fmla="*/ 62 h 115"/>
                    <a:gd name="T26" fmla="*/ 17 w 168"/>
                    <a:gd name="T27" fmla="*/ 78 h 115"/>
                    <a:gd name="T28" fmla="*/ 19 w 168"/>
                    <a:gd name="T29" fmla="*/ 96 h 115"/>
                    <a:gd name="T30" fmla="*/ 29 w 168"/>
                    <a:gd name="T31" fmla="*/ 91 h 115"/>
                    <a:gd name="T32" fmla="*/ 41 w 168"/>
                    <a:gd name="T33" fmla="*/ 99 h 115"/>
                    <a:gd name="T34" fmla="*/ 56 w 168"/>
                    <a:gd name="T35" fmla="*/ 115 h 115"/>
                    <a:gd name="T36" fmla="*/ 71 w 168"/>
                    <a:gd name="T37" fmla="*/ 102 h 115"/>
                    <a:gd name="T38" fmla="*/ 80 w 168"/>
                    <a:gd name="T39" fmla="*/ 112 h 115"/>
                    <a:gd name="T40" fmla="*/ 83 w 168"/>
                    <a:gd name="T41" fmla="*/ 95 h 115"/>
                    <a:gd name="T42" fmla="*/ 89 w 168"/>
                    <a:gd name="T43" fmla="*/ 82 h 115"/>
                    <a:gd name="T44" fmla="*/ 98 w 168"/>
                    <a:gd name="T45" fmla="*/ 83 h 115"/>
                    <a:gd name="T46" fmla="*/ 92 w 168"/>
                    <a:gd name="T47" fmla="*/ 69 h 115"/>
                    <a:gd name="T48" fmla="*/ 50 w 168"/>
                    <a:gd name="T49" fmla="*/ 84 h 115"/>
                    <a:gd name="T50" fmla="*/ 50 w 168"/>
                    <a:gd name="T51" fmla="*/ 49 h 115"/>
                    <a:gd name="T52" fmla="*/ 50 w 168"/>
                    <a:gd name="T53" fmla="*/ 84 h 115"/>
                    <a:gd name="T54" fmla="*/ 168 w 168"/>
                    <a:gd name="T55" fmla="*/ 45 h 115"/>
                    <a:gd name="T56" fmla="*/ 160 w 168"/>
                    <a:gd name="T57" fmla="*/ 42 h 115"/>
                    <a:gd name="T58" fmla="*/ 154 w 168"/>
                    <a:gd name="T59" fmla="*/ 30 h 115"/>
                    <a:gd name="T60" fmla="*/ 160 w 168"/>
                    <a:gd name="T61" fmla="*/ 25 h 115"/>
                    <a:gd name="T62" fmla="*/ 145 w 168"/>
                    <a:gd name="T63" fmla="*/ 20 h 115"/>
                    <a:gd name="T64" fmla="*/ 134 w 168"/>
                    <a:gd name="T65" fmla="*/ 13 h 115"/>
                    <a:gd name="T66" fmla="*/ 134 w 168"/>
                    <a:gd name="T67" fmla="*/ 3 h 115"/>
                    <a:gd name="T68" fmla="*/ 121 w 168"/>
                    <a:gd name="T69" fmla="*/ 10 h 115"/>
                    <a:gd name="T70" fmla="*/ 111 w 168"/>
                    <a:gd name="T71" fmla="*/ 11 h 115"/>
                    <a:gd name="T72" fmla="*/ 104 w 168"/>
                    <a:gd name="T73" fmla="*/ 2 h 115"/>
                    <a:gd name="T74" fmla="*/ 102 w 168"/>
                    <a:gd name="T75" fmla="*/ 16 h 115"/>
                    <a:gd name="T76" fmla="*/ 97 w 168"/>
                    <a:gd name="T77" fmla="*/ 26 h 115"/>
                    <a:gd name="T78" fmla="*/ 88 w 168"/>
                    <a:gd name="T79" fmla="*/ 24 h 115"/>
                    <a:gd name="T80" fmla="*/ 96 w 168"/>
                    <a:gd name="T81" fmla="*/ 38 h 115"/>
                    <a:gd name="T82" fmla="*/ 101 w 168"/>
                    <a:gd name="T83" fmla="*/ 50 h 115"/>
                    <a:gd name="T84" fmla="*/ 95 w 168"/>
                    <a:gd name="T85" fmla="*/ 55 h 115"/>
                    <a:gd name="T86" fmla="*/ 111 w 168"/>
                    <a:gd name="T87" fmla="*/ 62 h 115"/>
                    <a:gd name="T88" fmla="*/ 121 w 168"/>
                    <a:gd name="T89" fmla="*/ 68 h 115"/>
                    <a:gd name="T90" fmla="*/ 123 w 168"/>
                    <a:gd name="T91" fmla="*/ 79 h 115"/>
                    <a:gd name="T92" fmla="*/ 135 w 168"/>
                    <a:gd name="T93" fmla="*/ 72 h 115"/>
                    <a:gd name="T94" fmla="*/ 146 w 168"/>
                    <a:gd name="T95" fmla="*/ 71 h 115"/>
                    <a:gd name="T96" fmla="*/ 153 w 168"/>
                    <a:gd name="T97" fmla="*/ 79 h 115"/>
                    <a:gd name="T98" fmla="*/ 156 w 168"/>
                    <a:gd name="T99" fmla="*/ 65 h 115"/>
                    <a:gd name="T100" fmla="*/ 161 w 168"/>
                    <a:gd name="T101" fmla="*/ 54 h 115"/>
                    <a:gd name="T102" fmla="*/ 168 w 168"/>
                    <a:gd name="T103" fmla="*/ 55 h 115"/>
                    <a:gd name="T104" fmla="*/ 113 w 168"/>
                    <a:gd name="T105" fmla="*/ 37 h 115"/>
                    <a:gd name="T106" fmla="*/ 144 w 168"/>
                    <a:gd name="T107" fmla="*/ 45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8"/>
                    <a:gd name="T163" fmla="*/ 0 h 115"/>
                    <a:gd name="T164" fmla="*/ 168 w 168"/>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8" h="115">
                      <a:moveTo>
                        <a:pt x="88" y="67"/>
                      </a:moveTo>
                      <a:cubicBezTo>
                        <a:pt x="88" y="68"/>
                        <a:pt x="88" y="68"/>
                        <a:pt x="88" y="68"/>
                      </a:cubicBezTo>
                      <a:cubicBezTo>
                        <a:pt x="87" y="63"/>
                        <a:pt x="85" y="58"/>
                        <a:pt x="82" y="54"/>
                      </a:cubicBezTo>
                      <a:cubicBezTo>
                        <a:pt x="82" y="54"/>
                        <a:pt x="82" y="54"/>
                        <a:pt x="82" y="54"/>
                      </a:cubicBezTo>
                      <a:cubicBezTo>
                        <a:pt x="88" y="47"/>
                        <a:pt x="88" y="47"/>
                        <a:pt x="88" y="47"/>
                      </a:cubicBezTo>
                      <a:cubicBezTo>
                        <a:pt x="79" y="35"/>
                        <a:pt x="79" y="35"/>
                        <a:pt x="79" y="35"/>
                      </a:cubicBezTo>
                      <a:cubicBezTo>
                        <a:pt x="70" y="41"/>
                        <a:pt x="70" y="41"/>
                        <a:pt x="70" y="41"/>
                      </a:cubicBezTo>
                      <a:cubicBezTo>
                        <a:pt x="70" y="41"/>
                        <a:pt x="70" y="41"/>
                        <a:pt x="70" y="41"/>
                      </a:cubicBezTo>
                      <a:cubicBezTo>
                        <a:pt x="66" y="37"/>
                        <a:pt x="62" y="35"/>
                        <a:pt x="57" y="33"/>
                      </a:cubicBezTo>
                      <a:cubicBezTo>
                        <a:pt x="57" y="33"/>
                        <a:pt x="57" y="33"/>
                        <a:pt x="57" y="33"/>
                      </a:cubicBezTo>
                      <a:cubicBezTo>
                        <a:pt x="56" y="21"/>
                        <a:pt x="56" y="21"/>
                        <a:pt x="56" y="21"/>
                      </a:cubicBezTo>
                      <a:cubicBezTo>
                        <a:pt x="43" y="17"/>
                        <a:pt x="43" y="17"/>
                        <a:pt x="43" y="17"/>
                      </a:cubicBezTo>
                      <a:cubicBezTo>
                        <a:pt x="41" y="28"/>
                        <a:pt x="41" y="28"/>
                        <a:pt x="41" y="28"/>
                      </a:cubicBezTo>
                      <a:cubicBezTo>
                        <a:pt x="41" y="28"/>
                        <a:pt x="41" y="28"/>
                        <a:pt x="41" y="28"/>
                      </a:cubicBezTo>
                      <a:cubicBezTo>
                        <a:pt x="37" y="28"/>
                        <a:pt x="33" y="29"/>
                        <a:pt x="30" y="30"/>
                      </a:cubicBezTo>
                      <a:cubicBezTo>
                        <a:pt x="30" y="30"/>
                        <a:pt x="30" y="30"/>
                        <a:pt x="30" y="30"/>
                      </a:cubicBezTo>
                      <a:cubicBezTo>
                        <a:pt x="21" y="19"/>
                        <a:pt x="21" y="19"/>
                        <a:pt x="21" y="19"/>
                      </a:cubicBezTo>
                      <a:cubicBezTo>
                        <a:pt x="10" y="26"/>
                        <a:pt x="10" y="26"/>
                        <a:pt x="10" y="26"/>
                      </a:cubicBezTo>
                      <a:cubicBezTo>
                        <a:pt x="18" y="37"/>
                        <a:pt x="18" y="37"/>
                        <a:pt x="18" y="37"/>
                      </a:cubicBezTo>
                      <a:cubicBezTo>
                        <a:pt x="18" y="36"/>
                        <a:pt x="18" y="36"/>
                        <a:pt x="18" y="36"/>
                      </a:cubicBezTo>
                      <a:cubicBezTo>
                        <a:pt x="15" y="40"/>
                        <a:pt x="13" y="43"/>
                        <a:pt x="11" y="48"/>
                      </a:cubicBezTo>
                      <a:cubicBezTo>
                        <a:pt x="12" y="47"/>
                        <a:pt x="12" y="47"/>
                        <a:pt x="12" y="47"/>
                      </a:cubicBezTo>
                      <a:cubicBezTo>
                        <a:pt x="0" y="46"/>
                        <a:pt x="0" y="46"/>
                        <a:pt x="0" y="46"/>
                      </a:cubicBezTo>
                      <a:cubicBezTo>
                        <a:pt x="0" y="59"/>
                        <a:pt x="0" y="59"/>
                        <a:pt x="0" y="59"/>
                      </a:cubicBezTo>
                      <a:cubicBezTo>
                        <a:pt x="11" y="62"/>
                        <a:pt x="11" y="62"/>
                        <a:pt x="11" y="62"/>
                      </a:cubicBezTo>
                      <a:cubicBezTo>
                        <a:pt x="11" y="62"/>
                        <a:pt x="11" y="62"/>
                        <a:pt x="11" y="62"/>
                      </a:cubicBezTo>
                      <a:cubicBezTo>
                        <a:pt x="12" y="67"/>
                        <a:pt x="14" y="73"/>
                        <a:pt x="17" y="78"/>
                      </a:cubicBezTo>
                      <a:cubicBezTo>
                        <a:pt x="17" y="78"/>
                        <a:pt x="17" y="78"/>
                        <a:pt x="17" y="78"/>
                      </a:cubicBezTo>
                      <a:cubicBezTo>
                        <a:pt x="9" y="84"/>
                        <a:pt x="9" y="84"/>
                        <a:pt x="9" y="84"/>
                      </a:cubicBezTo>
                      <a:cubicBezTo>
                        <a:pt x="19" y="96"/>
                        <a:pt x="19" y="96"/>
                        <a:pt x="19" y="96"/>
                      </a:cubicBezTo>
                      <a:cubicBezTo>
                        <a:pt x="29" y="92"/>
                        <a:pt x="29" y="92"/>
                        <a:pt x="29" y="92"/>
                      </a:cubicBezTo>
                      <a:cubicBezTo>
                        <a:pt x="29" y="91"/>
                        <a:pt x="29" y="91"/>
                        <a:pt x="29" y="91"/>
                      </a:cubicBezTo>
                      <a:cubicBezTo>
                        <a:pt x="32" y="95"/>
                        <a:pt x="37" y="97"/>
                        <a:pt x="41" y="99"/>
                      </a:cubicBezTo>
                      <a:cubicBezTo>
                        <a:pt x="41" y="99"/>
                        <a:pt x="41" y="99"/>
                        <a:pt x="41" y="99"/>
                      </a:cubicBezTo>
                      <a:cubicBezTo>
                        <a:pt x="43" y="112"/>
                        <a:pt x="43" y="112"/>
                        <a:pt x="43" y="112"/>
                      </a:cubicBezTo>
                      <a:cubicBezTo>
                        <a:pt x="56" y="115"/>
                        <a:pt x="56" y="115"/>
                        <a:pt x="56" y="115"/>
                      </a:cubicBezTo>
                      <a:cubicBezTo>
                        <a:pt x="57" y="104"/>
                        <a:pt x="57" y="104"/>
                        <a:pt x="57" y="104"/>
                      </a:cubicBezTo>
                      <a:cubicBezTo>
                        <a:pt x="62" y="104"/>
                        <a:pt x="67" y="104"/>
                        <a:pt x="71" y="102"/>
                      </a:cubicBezTo>
                      <a:cubicBezTo>
                        <a:pt x="71" y="103"/>
                        <a:pt x="71" y="103"/>
                        <a:pt x="71" y="103"/>
                      </a:cubicBezTo>
                      <a:cubicBezTo>
                        <a:pt x="80" y="112"/>
                        <a:pt x="80" y="112"/>
                        <a:pt x="80" y="112"/>
                      </a:cubicBezTo>
                      <a:cubicBezTo>
                        <a:pt x="90" y="105"/>
                        <a:pt x="90" y="105"/>
                        <a:pt x="90" y="105"/>
                      </a:cubicBezTo>
                      <a:cubicBezTo>
                        <a:pt x="83" y="95"/>
                        <a:pt x="83" y="95"/>
                        <a:pt x="83" y="95"/>
                      </a:cubicBezTo>
                      <a:cubicBezTo>
                        <a:pt x="83" y="95"/>
                        <a:pt x="83" y="95"/>
                        <a:pt x="83" y="95"/>
                      </a:cubicBezTo>
                      <a:cubicBezTo>
                        <a:pt x="86" y="91"/>
                        <a:pt x="88" y="87"/>
                        <a:pt x="89" y="82"/>
                      </a:cubicBezTo>
                      <a:cubicBezTo>
                        <a:pt x="89" y="83"/>
                        <a:pt x="89" y="83"/>
                        <a:pt x="89" y="83"/>
                      </a:cubicBezTo>
                      <a:cubicBezTo>
                        <a:pt x="98" y="83"/>
                        <a:pt x="98" y="83"/>
                        <a:pt x="98" y="83"/>
                      </a:cubicBezTo>
                      <a:cubicBezTo>
                        <a:pt x="98" y="72"/>
                        <a:pt x="98" y="72"/>
                        <a:pt x="98" y="72"/>
                      </a:cubicBezTo>
                      <a:cubicBezTo>
                        <a:pt x="92" y="69"/>
                        <a:pt x="92" y="69"/>
                        <a:pt x="92" y="69"/>
                      </a:cubicBezTo>
                      <a:lnTo>
                        <a:pt x="88" y="67"/>
                      </a:lnTo>
                      <a:close/>
                      <a:moveTo>
                        <a:pt x="50" y="84"/>
                      </a:moveTo>
                      <a:cubicBezTo>
                        <a:pt x="39" y="81"/>
                        <a:pt x="31" y="71"/>
                        <a:pt x="31" y="61"/>
                      </a:cubicBezTo>
                      <a:cubicBezTo>
                        <a:pt x="31" y="52"/>
                        <a:pt x="39" y="46"/>
                        <a:pt x="50" y="49"/>
                      </a:cubicBezTo>
                      <a:cubicBezTo>
                        <a:pt x="60" y="52"/>
                        <a:pt x="69" y="62"/>
                        <a:pt x="69" y="71"/>
                      </a:cubicBezTo>
                      <a:cubicBezTo>
                        <a:pt x="69" y="81"/>
                        <a:pt x="60" y="86"/>
                        <a:pt x="50" y="84"/>
                      </a:cubicBezTo>
                      <a:close/>
                      <a:moveTo>
                        <a:pt x="168" y="55"/>
                      </a:moveTo>
                      <a:cubicBezTo>
                        <a:pt x="168" y="45"/>
                        <a:pt x="168" y="45"/>
                        <a:pt x="168" y="45"/>
                      </a:cubicBezTo>
                      <a:cubicBezTo>
                        <a:pt x="164" y="43"/>
                        <a:pt x="164" y="43"/>
                        <a:pt x="164" y="43"/>
                      </a:cubicBezTo>
                      <a:cubicBezTo>
                        <a:pt x="160" y="42"/>
                        <a:pt x="160" y="42"/>
                        <a:pt x="160" y="42"/>
                      </a:cubicBezTo>
                      <a:cubicBezTo>
                        <a:pt x="160" y="43"/>
                        <a:pt x="160" y="43"/>
                        <a:pt x="160" y="43"/>
                      </a:cubicBezTo>
                      <a:cubicBezTo>
                        <a:pt x="159" y="38"/>
                        <a:pt x="157" y="34"/>
                        <a:pt x="154" y="30"/>
                      </a:cubicBezTo>
                      <a:cubicBezTo>
                        <a:pt x="155" y="30"/>
                        <a:pt x="155" y="31"/>
                        <a:pt x="155" y="31"/>
                      </a:cubicBezTo>
                      <a:cubicBezTo>
                        <a:pt x="160" y="25"/>
                        <a:pt x="160" y="25"/>
                        <a:pt x="160" y="25"/>
                      </a:cubicBezTo>
                      <a:cubicBezTo>
                        <a:pt x="153" y="15"/>
                        <a:pt x="153" y="15"/>
                        <a:pt x="153" y="15"/>
                      </a:cubicBezTo>
                      <a:cubicBezTo>
                        <a:pt x="145" y="20"/>
                        <a:pt x="145" y="20"/>
                        <a:pt x="145" y="20"/>
                      </a:cubicBezTo>
                      <a:cubicBezTo>
                        <a:pt x="146" y="20"/>
                        <a:pt x="146" y="20"/>
                        <a:pt x="146" y="20"/>
                      </a:cubicBezTo>
                      <a:cubicBezTo>
                        <a:pt x="142" y="17"/>
                        <a:pt x="138" y="15"/>
                        <a:pt x="134" y="13"/>
                      </a:cubicBezTo>
                      <a:cubicBezTo>
                        <a:pt x="135" y="13"/>
                        <a:pt x="135" y="13"/>
                        <a:pt x="135" y="13"/>
                      </a:cubicBezTo>
                      <a:cubicBezTo>
                        <a:pt x="134" y="3"/>
                        <a:pt x="134" y="3"/>
                        <a:pt x="134" y="3"/>
                      </a:cubicBezTo>
                      <a:cubicBezTo>
                        <a:pt x="123" y="0"/>
                        <a:pt x="123" y="0"/>
                        <a:pt x="123" y="0"/>
                      </a:cubicBezTo>
                      <a:cubicBezTo>
                        <a:pt x="121" y="10"/>
                        <a:pt x="121" y="10"/>
                        <a:pt x="121" y="10"/>
                      </a:cubicBezTo>
                      <a:cubicBezTo>
                        <a:pt x="121" y="10"/>
                        <a:pt x="121" y="10"/>
                        <a:pt x="121" y="10"/>
                      </a:cubicBezTo>
                      <a:cubicBezTo>
                        <a:pt x="118" y="10"/>
                        <a:pt x="114" y="10"/>
                        <a:pt x="111" y="11"/>
                      </a:cubicBezTo>
                      <a:cubicBezTo>
                        <a:pt x="112" y="11"/>
                        <a:pt x="112" y="11"/>
                        <a:pt x="112" y="11"/>
                      </a:cubicBezTo>
                      <a:cubicBezTo>
                        <a:pt x="104" y="2"/>
                        <a:pt x="104" y="2"/>
                        <a:pt x="104" y="2"/>
                      </a:cubicBezTo>
                      <a:cubicBezTo>
                        <a:pt x="96" y="8"/>
                        <a:pt x="96" y="8"/>
                        <a:pt x="96" y="8"/>
                      </a:cubicBezTo>
                      <a:cubicBezTo>
                        <a:pt x="102" y="16"/>
                        <a:pt x="102" y="16"/>
                        <a:pt x="102" y="16"/>
                      </a:cubicBezTo>
                      <a:cubicBezTo>
                        <a:pt x="103" y="16"/>
                        <a:pt x="103" y="16"/>
                        <a:pt x="103" y="16"/>
                      </a:cubicBezTo>
                      <a:cubicBezTo>
                        <a:pt x="100" y="18"/>
                        <a:pt x="98" y="22"/>
                        <a:pt x="97" y="26"/>
                      </a:cubicBezTo>
                      <a:cubicBezTo>
                        <a:pt x="97" y="25"/>
                        <a:pt x="97" y="25"/>
                        <a:pt x="97" y="25"/>
                      </a:cubicBezTo>
                      <a:cubicBezTo>
                        <a:pt x="88" y="24"/>
                        <a:pt x="88" y="24"/>
                        <a:pt x="88" y="24"/>
                      </a:cubicBezTo>
                      <a:cubicBezTo>
                        <a:pt x="88" y="35"/>
                        <a:pt x="88" y="35"/>
                        <a:pt x="88" y="35"/>
                      </a:cubicBezTo>
                      <a:cubicBezTo>
                        <a:pt x="96" y="38"/>
                        <a:pt x="96" y="38"/>
                        <a:pt x="96" y="38"/>
                      </a:cubicBezTo>
                      <a:cubicBezTo>
                        <a:pt x="96" y="37"/>
                        <a:pt x="96" y="37"/>
                        <a:pt x="96" y="37"/>
                      </a:cubicBezTo>
                      <a:cubicBezTo>
                        <a:pt x="97" y="42"/>
                        <a:pt x="99" y="46"/>
                        <a:pt x="101" y="50"/>
                      </a:cubicBezTo>
                      <a:cubicBezTo>
                        <a:pt x="101" y="50"/>
                        <a:pt x="101" y="50"/>
                        <a:pt x="101" y="50"/>
                      </a:cubicBezTo>
                      <a:cubicBezTo>
                        <a:pt x="95" y="55"/>
                        <a:pt x="95" y="55"/>
                        <a:pt x="95" y="55"/>
                      </a:cubicBezTo>
                      <a:cubicBezTo>
                        <a:pt x="103" y="66"/>
                        <a:pt x="103" y="66"/>
                        <a:pt x="103" y="66"/>
                      </a:cubicBezTo>
                      <a:cubicBezTo>
                        <a:pt x="111" y="62"/>
                        <a:pt x="111" y="62"/>
                        <a:pt x="111" y="62"/>
                      </a:cubicBezTo>
                      <a:cubicBezTo>
                        <a:pt x="111" y="61"/>
                        <a:pt x="111" y="61"/>
                        <a:pt x="111" y="61"/>
                      </a:cubicBezTo>
                      <a:cubicBezTo>
                        <a:pt x="114" y="64"/>
                        <a:pt x="118" y="67"/>
                        <a:pt x="121" y="68"/>
                      </a:cubicBezTo>
                      <a:cubicBezTo>
                        <a:pt x="121" y="68"/>
                        <a:pt x="121" y="68"/>
                        <a:pt x="121" y="68"/>
                      </a:cubicBezTo>
                      <a:cubicBezTo>
                        <a:pt x="123" y="79"/>
                        <a:pt x="123" y="79"/>
                        <a:pt x="123" y="79"/>
                      </a:cubicBezTo>
                      <a:cubicBezTo>
                        <a:pt x="134" y="82"/>
                        <a:pt x="134" y="82"/>
                        <a:pt x="134" y="82"/>
                      </a:cubicBezTo>
                      <a:cubicBezTo>
                        <a:pt x="135" y="72"/>
                        <a:pt x="135" y="72"/>
                        <a:pt x="135" y="72"/>
                      </a:cubicBezTo>
                      <a:cubicBezTo>
                        <a:pt x="134" y="72"/>
                        <a:pt x="134" y="72"/>
                        <a:pt x="134" y="72"/>
                      </a:cubicBezTo>
                      <a:cubicBezTo>
                        <a:pt x="138" y="72"/>
                        <a:pt x="143" y="72"/>
                        <a:pt x="146" y="71"/>
                      </a:cubicBezTo>
                      <a:cubicBezTo>
                        <a:pt x="146" y="71"/>
                        <a:pt x="146" y="71"/>
                        <a:pt x="146" y="71"/>
                      </a:cubicBezTo>
                      <a:cubicBezTo>
                        <a:pt x="153" y="79"/>
                        <a:pt x="153" y="79"/>
                        <a:pt x="153" y="79"/>
                      </a:cubicBezTo>
                      <a:cubicBezTo>
                        <a:pt x="162" y="73"/>
                        <a:pt x="162" y="73"/>
                        <a:pt x="162" y="73"/>
                      </a:cubicBezTo>
                      <a:cubicBezTo>
                        <a:pt x="156" y="65"/>
                        <a:pt x="156" y="65"/>
                        <a:pt x="156" y="65"/>
                      </a:cubicBezTo>
                      <a:cubicBezTo>
                        <a:pt x="155" y="65"/>
                        <a:pt x="155" y="65"/>
                        <a:pt x="155" y="65"/>
                      </a:cubicBezTo>
                      <a:cubicBezTo>
                        <a:pt x="158" y="62"/>
                        <a:pt x="160" y="58"/>
                        <a:pt x="161" y="54"/>
                      </a:cubicBezTo>
                      <a:cubicBezTo>
                        <a:pt x="161" y="54"/>
                        <a:pt x="161" y="54"/>
                        <a:pt x="161" y="54"/>
                      </a:cubicBezTo>
                      <a:lnTo>
                        <a:pt x="168" y="55"/>
                      </a:lnTo>
                      <a:close/>
                      <a:moveTo>
                        <a:pt x="128" y="55"/>
                      </a:moveTo>
                      <a:cubicBezTo>
                        <a:pt x="120" y="53"/>
                        <a:pt x="113" y="45"/>
                        <a:pt x="113" y="37"/>
                      </a:cubicBezTo>
                      <a:cubicBezTo>
                        <a:pt x="113" y="29"/>
                        <a:pt x="120" y="24"/>
                        <a:pt x="128" y="27"/>
                      </a:cubicBezTo>
                      <a:cubicBezTo>
                        <a:pt x="137" y="29"/>
                        <a:pt x="144" y="37"/>
                        <a:pt x="144" y="45"/>
                      </a:cubicBezTo>
                      <a:cubicBezTo>
                        <a:pt x="144" y="53"/>
                        <a:pt x="137" y="58"/>
                        <a:pt x="128" y="55"/>
                      </a:cubicBez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205" name="Freeform 733"/>
                <p:cNvSpPr>
                  <a:spLocks noChangeAspect="1" noEditPoints="1"/>
                </p:cNvSpPr>
                <p:nvPr/>
              </p:nvSpPr>
              <p:spPr bwMode="auto">
                <a:xfrm>
                  <a:off x="1359" y="2449"/>
                  <a:ext cx="516" cy="429"/>
                </a:xfrm>
                <a:custGeom>
                  <a:avLst/>
                  <a:gdLst>
                    <a:gd name="T0" fmla="*/ 8 w 516"/>
                    <a:gd name="T1" fmla="*/ 317 h 435"/>
                    <a:gd name="T2" fmla="*/ 138 w 516"/>
                    <a:gd name="T3" fmla="*/ 6 h 435"/>
                    <a:gd name="T4" fmla="*/ 134 w 516"/>
                    <a:gd name="T5" fmla="*/ 8 h 435"/>
                    <a:gd name="T6" fmla="*/ 348 w 516"/>
                    <a:gd name="T7" fmla="*/ 48 h 435"/>
                    <a:gd name="T8" fmla="*/ 346 w 516"/>
                    <a:gd name="T9" fmla="*/ 48 h 435"/>
                    <a:gd name="T10" fmla="*/ 508 w 516"/>
                    <a:gd name="T11" fmla="*/ 431 h 435"/>
                    <a:gd name="T12" fmla="*/ 510 w 516"/>
                    <a:gd name="T13" fmla="*/ 425 h 435"/>
                    <a:gd name="T14" fmla="*/ 6 w 516"/>
                    <a:gd name="T15" fmla="*/ 313 h 435"/>
                    <a:gd name="T16" fmla="*/ 8 w 516"/>
                    <a:gd name="T17" fmla="*/ 317 h 435"/>
                    <a:gd name="T18" fmla="*/ 8 w 516"/>
                    <a:gd name="T19" fmla="*/ 317 h 435"/>
                    <a:gd name="T20" fmla="*/ 512 w 516"/>
                    <a:gd name="T21" fmla="*/ 427 h 435"/>
                    <a:gd name="T22" fmla="*/ 352 w 516"/>
                    <a:gd name="T23" fmla="*/ 44 h 435"/>
                    <a:gd name="T24" fmla="*/ 352 w 516"/>
                    <a:gd name="T25" fmla="*/ 42 h 435"/>
                    <a:gd name="T26" fmla="*/ 348 w 516"/>
                    <a:gd name="T27" fmla="*/ 42 h 435"/>
                    <a:gd name="T28" fmla="*/ 136 w 516"/>
                    <a:gd name="T29" fmla="*/ 0 h 435"/>
                    <a:gd name="T30" fmla="*/ 132 w 516"/>
                    <a:gd name="T31" fmla="*/ 0 h 435"/>
                    <a:gd name="T32" fmla="*/ 132 w 516"/>
                    <a:gd name="T33" fmla="*/ 4 h 435"/>
                    <a:gd name="T34" fmla="*/ 2 w 516"/>
                    <a:gd name="T35" fmla="*/ 315 h 435"/>
                    <a:gd name="T36" fmla="*/ 0 w 516"/>
                    <a:gd name="T37" fmla="*/ 319 h 435"/>
                    <a:gd name="T38" fmla="*/ 4 w 516"/>
                    <a:gd name="T39" fmla="*/ 321 h 435"/>
                    <a:gd name="T40" fmla="*/ 508 w 516"/>
                    <a:gd name="T41" fmla="*/ 433 h 435"/>
                    <a:gd name="T42" fmla="*/ 516 w 516"/>
                    <a:gd name="T43" fmla="*/ 435 h 435"/>
                    <a:gd name="T44" fmla="*/ 512 w 516"/>
                    <a:gd name="T45" fmla="*/ 427 h 435"/>
                    <a:gd name="T46" fmla="*/ 512 w 516"/>
                    <a:gd name="T47" fmla="*/ 427 h 4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6"/>
                    <a:gd name="T73" fmla="*/ 0 h 435"/>
                    <a:gd name="T74" fmla="*/ 516 w 516"/>
                    <a:gd name="T75" fmla="*/ 435 h 4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6" h="435">
                      <a:moveTo>
                        <a:pt x="8" y="317"/>
                      </a:moveTo>
                      <a:lnTo>
                        <a:pt x="138" y="6"/>
                      </a:lnTo>
                      <a:lnTo>
                        <a:pt x="134" y="8"/>
                      </a:lnTo>
                      <a:lnTo>
                        <a:pt x="348" y="48"/>
                      </a:lnTo>
                      <a:lnTo>
                        <a:pt x="346" y="48"/>
                      </a:lnTo>
                      <a:lnTo>
                        <a:pt x="508" y="431"/>
                      </a:lnTo>
                      <a:lnTo>
                        <a:pt x="510" y="425"/>
                      </a:lnTo>
                      <a:lnTo>
                        <a:pt x="6" y="313"/>
                      </a:lnTo>
                      <a:lnTo>
                        <a:pt x="8" y="317"/>
                      </a:lnTo>
                      <a:close/>
                      <a:moveTo>
                        <a:pt x="512" y="427"/>
                      </a:moveTo>
                      <a:lnTo>
                        <a:pt x="352" y="44"/>
                      </a:lnTo>
                      <a:lnTo>
                        <a:pt x="352" y="42"/>
                      </a:lnTo>
                      <a:lnTo>
                        <a:pt x="348" y="42"/>
                      </a:lnTo>
                      <a:lnTo>
                        <a:pt x="136" y="0"/>
                      </a:lnTo>
                      <a:lnTo>
                        <a:pt x="132" y="0"/>
                      </a:lnTo>
                      <a:lnTo>
                        <a:pt x="132" y="4"/>
                      </a:lnTo>
                      <a:lnTo>
                        <a:pt x="2" y="315"/>
                      </a:lnTo>
                      <a:lnTo>
                        <a:pt x="0" y="319"/>
                      </a:lnTo>
                      <a:lnTo>
                        <a:pt x="4" y="321"/>
                      </a:lnTo>
                      <a:lnTo>
                        <a:pt x="508" y="433"/>
                      </a:lnTo>
                      <a:lnTo>
                        <a:pt x="516" y="435"/>
                      </a:lnTo>
                      <a:lnTo>
                        <a:pt x="512" y="427"/>
                      </a:lnTo>
                      <a:close/>
                    </a:path>
                  </a:pathLst>
                </a:custGeom>
                <a:solidFill>
                  <a:srgbClr val="2B4F7C"/>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206" name="Freeform 734"/>
                <p:cNvSpPr>
                  <a:spLocks noChangeAspect="1" noEditPoints="1"/>
                </p:cNvSpPr>
                <p:nvPr/>
              </p:nvSpPr>
              <p:spPr bwMode="auto">
                <a:xfrm>
                  <a:off x="1348" y="2438"/>
                  <a:ext cx="544" cy="448"/>
                </a:xfrm>
                <a:custGeom>
                  <a:avLst/>
                  <a:gdLst>
                    <a:gd name="T0" fmla="*/ 69 w 271"/>
                    <a:gd name="T1" fmla="*/ 3 h 227"/>
                    <a:gd name="T2" fmla="*/ 0 w 271"/>
                    <a:gd name="T3" fmla="*/ 167 h 227"/>
                    <a:gd name="T4" fmla="*/ 271 w 271"/>
                    <a:gd name="T5" fmla="*/ 227 h 227"/>
                    <a:gd name="T6" fmla="*/ 185 w 271"/>
                    <a:gd name="T7" fmla="*/ 22 h 227"/>
                    <a:gd name="T8" fmla="*/ 70 w 271"/>
                    <a:gd name="T9" fmla="*/ 0 h 227"/>
                    <a:gd name="T10" fmla="*/ 69 w 271"/>
                    <a:gd name="T11" fmla="*/ 3 h 227"/>
                    <a:gd name="T12" fmla="*/ 74 w 271"/>
                    <a:gd name="T13" fmla="*/ 7 h 227"/>
                    <a:gd name="T14" fmla="*/ 181 w 271"/>
                    <a:gd name="T15" fmla="*/ 28 h 227"/>
                    <a:gd name="T16" fmla="*/ 261 w 271"/>
                    <a:gd name="T17" fmla="*/ 219 h 227"/>
                    <a:gd name="T18" fmla="*/ 8 w 271"/>
                    <a:gd name="T19" fmla="*/ 163 h 227"/>
                    <a:gd name="T20" fmla="*/ 74 w 271"/>
                    <a:gd name="T21" fmla="*/ 7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1"/>
                    <a:gd name="T34" fmla="*/ 0 h 227"/>
                    <a:gd name="T35" fmla="*/ 271 w 271"/>
                    <a:gd name="T36" fmla="*/ 227 h 2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1" h="227">
                      <a:moveTo>
                        <a:pt x="69" y="3"/>
                      </a:moveTo>
                      <a:cubicBezTo>
                        <a:pt x="0" y="167"/>
                        <a:pt x="0" y="167"/>
                        <a:pt x="0" y="167"/>
                      </a:cubicBezTo>
                      <a:cubicBezTo>
                        <a:pt x="271" y="227"/>
                        <a:pt x="271" y="227"/>
                        <a:pt x="271" y="227"/>
                      </a:cubicBezTo>
                      <a:cubicBezTo>
                        <a:pt x="185" y="22"/>
                        <a:pt x="185" y="22"/>
                        <a:pt x="185" y="22"/>
                      </a:cubicBezTo>
                      <a:cubicBezTo>
                        <a:pt x="70" y="0"/>
                        <a:pt x="70" y="0"/>
                        <a:pt x="70" y="0"/>
                      </a:cubicBezTo>
                      <a:lnTo>
                        <a:pt x="69" y="3"/>
                      </a:lnTo>
                      <a:close/>
                      <a:moveTo>
                        <a:pt x="74" y="7"/>
                      </a:moveTo>
                      <a:cubicBezTo>
                        <a:pt x="78" y="8"/>
                        <a:pt x="178" y="27"/>
                        <a:pt x="181" y="28"/>
                      </a:cubicBezTo>
                      <a:cubicBezTo>
                        <a:pt x="182" y="30"/>
                        <a:pt x="256" y="208"/>
                        <a:pt x="261" y="219"/>
                      </a:cubicBezTo>
                      <a:cubicBezTo>
                        <a:pt x="250" y="216"/>
                        <a:pt x="15" y="164"/>
                        <a:pt x="8" y="163"/>
                      </a:cubicBezTo>
                      <a:cubicBezTo>
                        <a:pt x="11" y="156"/>
                        <a:pt x="72" y="12"/>
                        <a:pt x="74" y="7"/>
                      </a:cubicBezTo>
                      <a:close/>
                    </a:path>
                  </a:pathLst>
                </a:custGeom>
                <a:solidFill>
                  <a:srgbClr val="8BA6BD"/>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207" name="Freeform 735"/>
                <p:cNvSpPr>
                  <a:spLocks noChangeAspect="1" noEditPoints="1"/>
                </p:cNvSpPr>
                <p:nvPr/>
              </p:nvSpPr>
              <p:spPr bwMode="auto">
                <a:xfrm>
                  <a:off x="1423" y="2542"/>
                  <a:ext cx="337" cy="230"/>
                </a:xfrm>
                <a:custGeom>
                  <a:avLst/>
                  <a:gdLst>
                    <a:gd name="T0" fmla="*/ 87 w 168"/>
                    <a:gd name="T1" fmla="*/ 67 h 115"/>
                    <a:gd name="T2" fmla="*/ 82 w 168"/>
                    <a:gd name="T3" fmla="*/ 54 h 115"/>
                    <a:gd name="T4" fmla="*/ 78 w 168"/>
                    <a:gd name="T5" fmla="*/ 35 h 115"/>
                    <a:gd name="T6" fmla="*/ 70 w 168"/>
                    <a:gd name="T7" fmla="*/ 40 h 115"/>
                    <a:gd name="T8" fmla="*/ 57 w 168"/>
                    <a:gd name="T9" fmla="*/ 32 h 115"/>
                    <a:gd name="T10" fmla="*/ 42 w 168"/>
                    <a:gd name="T11" fmla="*/ 17 h 115"/>
                    <a:gd name="T12" fmla="*/ 41 w 168"/>
                    <a:gd name="T13" fmla="*/ 28 h 115"/>
                    <a:gd name="T14" fmla="*/ 30 w 168"/>
                    <a:gd name="T15" fmla="*/ 29 h 115"/>
                    <a:gd name="T16" fmla="*/ 10 w 168"/>
                    <a:gd name="T17" fmla="*/ 25 h 115"/>
                    <a:gd name="T18" fmla="*/ 17 w 168"/>
                    <a:gd name="T19" fmla="*/ 36 h 115"/>
                    <a:gd name="T20" fmla="*/ 11 w 168"/>
                    <a:gd name="T21" fmla="*/ 46 h 115"/>
                    <a:gd name="T22" fmla="*/ 0 w 168"/>
                    <a:gd name="T23" fmla="*/ 58 h 115"/>
                    <a:gd name="T24" fmla="*/ 10 w 168"/>
                    <a:gd name="T25" fmla="*/ 61 h 115"/>
                    <a:gd name="T26" fmla="*/ 16 w 168"/>
                    <a:gd name="T27" fmla="*/ 77 h 115"/>
                    <a:gd name="T28" fmla="*/ 19 w 168"/>
                    <a:gd name="T29" fmla="*/ 95 h 115"/>
                    <a:gd name="T30" fmla="*/ 28 w 168"/>
                    <a:gd name="T31" fmla="*/ 91 h 115"/>
                    <a:gd name="T32" fmla="*/ 40 w 168"/>
                    <a:gd name="T33" fmla="*/ 99 h 115"/>
                    <a:gd name="T34" fmla="*/ 56 w 168"/>
                    <a:gd name="T35" fmla="*/ 115 h 115"/>
                    <a:gd name="T36" fmla="*/ 70 w 168"/>
                    <a:gd name="T37" fmla="*/ 102 h 115"/>
                    <a:gd name="T38" fmla="*/ 79 w 168"/>
                    <a:gd name="T39" fmla="*/ 111 h 115"/>
                    <a:gd name="T40" fmla="*/ 82 w 168"/>
                    <a:gd name="T41" fmla="*/ 94 h 115"/>
                    <a:gd name="T42" fmla="*/ 88 w 168"/>
                    <a:gd name="T43" fmla="*/ 81 h 115"/>
                    <a:gd name="T44" fmla="*/ 97 w 168"/>
                    <a:gd name="T45" fmla="*/ 83 h 115"/>
                    <a:gd name="T46" fmla="*/ 92 w 168"/>
                    <a:gd name="T47" fmla="*/ 68 h 115"/>
                    <a:gd name="T48" fmla="*/ 49 w 168"/>
                    <a:gd name="T49" fmla="*/ 83 h 115"/>
                    <a:gd name="T50" fmla="*/ 49 w 168"/>
                    <a:gd name="T51" fmla="*/ 48 h 115"/>
                    <a:gd name="T52" fmla="*/ 49 w 168"/>
                    <a:gd name="T53" fmla="*/ 83 h 115"/>
                    <a:gd name="T54" fmla="*/ 168 w 168"/>
                    <a:gd name="T55" fmla="*/ 45 h 115"/>
                    <a:gd name="T56" fmla="*/ 159 w 168"/>
                    <a:gd name="T57" fmla="*/ 41 h 115"/>
                    <a:gd name="T58" fmla="*/ 154 w 168"/>
                    <a:gd name="T59" fmla="*/ 29 h 115"/>
                    <a:gd name="T60" fmla="*/ 159 w 168"/>
                    <a:gd name="T61" fmla="*/ 25 h 115"/>
                    <a:gd name="T62" fmla="*/ 145 w 168"/>
                    <a:gd name="T63" fmla="*/ 19 h 115"/>
                    <a:gd name="T64" fmla="*/ 134 w 168"/>
                    <a:gd name="T65" fmla="*/ 12 h 115"/>
                    <a:gd name="T66" fmla="*/ 133 w 168"/>
                    <a:gd name="T67" fmla="*/ 3 h 115"/>
                    <a:gd name="T68" fmla="*/ 121 w 168"/>
                    <a:gd name="T69" fmla="*/ 9 h 115"/>
                    <a:gd name="T70" fmla="*/ 111 w 168"/>
                    <a:gd name="T71" fmla="*/ 10 h 115"/>
                    <a:gd name="T72" fmla="*/ 104 w 168"/>
                    <a:gd name="T73" fmla="*/ 1 h 115"/>
                    <a:gd name="T74" fmla="*/ 101 w 168"/>
                    <a:gd name="T75" fmla="*/ 16 h 115"/>
                    <a:gd name="T76" fmla="*/ 96 w 168"/>
                    <a:gd name="T77" fmla="*/ 25 h 115"/>
                    <a:gd name="T78" fmla="*/ 87 w 168"/>
                    <a:gd name="T79" fmla="*/ 24 h 115"/>
                    <a:gd name="T80" fmla="*/ 96 w 168"/>
                    <a:gd name="T81" fmla="*/ 37 h 115"/>
                    <a:gd name="T82" fmla="*/ 101 w 168"/>
                    <a:gd name="T83" fmla="*/ 50 h 115"/>
                    <a:gd name="T84" fmla="*/ 94 w 168"/>
                    <a:gd name="T85" fmla="*/ 55 h 115"/>
                    <a:gd name="T86" fmla="*/ 111 w 168"/>
                    <a:gd name="T87" fmla="*/ 61 h 115"/>
                    <a:gd name="T88" fmla="*/ 121 w 168"/>
                    <a:gd name="T89" fmla="*/ 68 h 115"/>
                    <a:gd name="T90" fmla="*/ 122 w 168"/>
                    <a:gd name="T91" fmla="*/ 78 h 115"/>
                    <a:gd name="T92" fmla="*/ 134 w 168"/>
                    <a:gd name="T93" fmla="*/ 72 h 115"/>
                    <a:gd name="T94" fmla="*/ 146 w 168"/>
                    <a:gd name="T95" fmla="*/ 70 h 115"/>
                    <a:gd name="T96" fmla="*/ 153 w 168"/>
                    <a:gd name="T97" fmla="*/ 78 h 115"/>
                    <a:gd name="T98" fmla="*/ 155 w 168"/>
                    <a:gd name="T99" fmla="*/ 64 h 115"/>
                    <a:gd name="T100" fmla="*/ 160 w 168"/>
                    <a:gd name="T101" fmla="*/ 54 h 115"/>
                    <a:gd name="T102" fmla="*/ 168 w 168"/>
                    <a:gd name="T103" fmla="*/ 55 h 115"/>
                    <a:gd name="T104" fmla="*/ 112 w 168"/>
                    <a:gd name="T105" fmla="*/ 36 h 115"/>
                    <a:gd name="T106" fmla="*/ 143 w 168"/>
                    <a:gd name="T107" fmla="*/ 45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8"/>
                    <a:gd name="T163" fmla="*/ 0 h 115"/>
                    <a:gd name="T164" fmla="*/ 168 w 168"/>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8" h="115">
                      <a:moveTo>
                        <a:pt x="87" y="67"/>
                      </a:moveTo>
                      <a:cubicBezTo>
                        <a:pt x="87" y="67"/>
                        <a:pt x="87" y="67"/>
                        <a:pt x="87" y="67"/>
                      </a:cubicBezTo>
                      <a:cubicBezTo>
                        <a:pt x="86" y="62"/>
                        <a:pt x="84" y="58"/>
                        <a:pt x="81" y="53"/>
                      </a:cubicBezTo>
                      <a:cubicBezTo>
                        <a:pt x="82" y="54"/>
                        <a:pt x="82" y="54"/>
                        <a:pt x="82" y="54"/>
                      </a:cubicBezTo>
                      <a:cubicBezTo>
                        <a:pt x="87" y="47"/>
                        <a:pt x="87" y="47"/>
                        <a:pt x="87" y="47"/>
                      </a:cubicBezTo>
                      <a:cubicBezTo>
                        <a:pt x="78" y="35"/>
                        <a:pt x="78" y="35"/>
                        <a:pt x="78" y="35"/>
                      </a:cubicBezTo>
                      <a:cubicBezTo>
                        <a:pt x="70" y="40"/>
                        <a:pt x="70" y="40"/>
                        <a:pt x="70" y="40"/>
                      </a:cubicBezTo>
                      <a:cubicBezTo>
                        <a:pt x="70" y="40"/>
                        <a:pt x="70" y="40"/>
                        <a:pt x="70" y="40"/>
                      </a:cubicBezTo>
                      <a:cubicBezTo>
                        <a:pt x="66" y="37"/>
                        <a:pt x="62" y="34"/>
                        <a:pt x="57" y="32"/>
                      </a:cubicBezTo>
                      <a:cubicBezTo>
                        <a:pt x="57" y="32"/>
                        <a:pt x="57" y="32"/>
                        <a:pt x="57" y="32"/>
                      </a:cubicBezTo>
                      <a:cubicBezTo>
                        <a:pt x="56" y="20"/>
                        <a:pt x="56" y="20"/>
                        <a:pt x="56" y="20"/>
                      </a:cubicBezTo>
                      <a:cubicBezTo>
                        <a:pt x="42" y="17"/>
                        <a:pt x="42" y="17"/>
                        <a:pt x="42" y="17"/>
                      </a:cubicBezTo>
                      <a:cubicBezTo>
                        <a:pt x="40" y="28"/>
                        <a:pt x="40" y="28"/>
                        <a:pt x="40" y="28"/>
                      </a:cubicBezTo>
                      <a:cubicBezTo>
                        <a:pt x="41" y="28"/>
                        <a:pt x="41" y="28"/>
                        <a:pt x="41" y="28"/>
                      </a:cubicBezTo>
                      <a:cubicBezTo>
                        <a:pt x="37" y="28"/>
                        <a:pt x="33" y="28"/>
                        <a:pt x="29" y="29"/>
                      </a:cubicBezTo>
                      <a:cubicBezTo>
                        <a:pt x="30" y="29"/>
                        <a:pt x="30" y="29"/>
                        <a:pt x="30" y="29"/>
                      </a:cubicBezTo>
                      <a:cubicBezTo>
                        <a:pt x="20" y="18"/>
                        <a:pt x="20" y="18"/>
                        <a:pt x="20" y="18"/>
                      </a:cubicBezTo>
                      <a:cubicBezTo>
                        <a:pt x="10" y="25"/>
                        <a:pt x="10" y="25"/>
                        <a:pt x="10" y="25"/>
                      </a:cubicBezTo>
                      <a:cubicBezTo>
                        <a:pt x="17" y="36"/>
                        <a:pt x="17" y="36"/>
                        <a:pt x="17" y="36"/>
                      </a:cubicBezTo>
                      <a:cubicBezTo>
                        <a:pt x="17" y="36"/>
                        <a:pt x="17" y="36"/>
                        <a:pt x="17" y="36"/>
                      </a:cubicBezTo>
                      <a:cubicBezTo>
                        <a:pt x="14" y="39"/>
                        <a:pt x="12" y="43"/>
                        <a:pt x="11" y="47"/>
                      </a:cubicBezTo>
                      <a:cubicBezTo>
                        <a:pt x="11" y="46"/>
                        <a:pt x="11" y="46"/>
                        <a:pt x="11" y="46"/>
                      </a:cubicBezTo>
                      <a:cubicBezTo>
                        <a:pt x="0" y="45"/>
                        <a:pt x="0" y="45"/>
                        <a:pt x="0" y="45"/>
                      </a:cubicBezTo>
                      <a:cubicBezTo>
                        <a:pt x="0" y="58"/>
                        <a:pt x="0" y="58"/>
                        <a:pt x="0" y="58"/>
                      </a:cubicBezTo>
                      <a:cubicBezTo>
                        <a:pt x="10" y="62"/>
                        <a:pt x="10" y="62"/>
                        <a:pt x="10" y="62"/>
                      </a:cubicBezTo>
                      <a:cubicBezTo>
                        <a:pt x="10" y="61"/>
                        <a:pt x="10" y="61"/>
                        <a:pt x="10" y="61"/>
                      </a:cubicBezTo>
                      <a:cubicBezTo>
                        <a:pt x="11" y="67"/>
                        <a:pt x="13" y="72"/>
                        <a:pt x="16" y="77"/>
                      </a:cubicBezTo>
                      <a:cubicBezTo>
                        <a:pt x="16" y="77"/>
                        <a:pt x="16" y="77"/>
                        <a:pt x="16" y="77"/>
                      </a:cubicBezTo>
                      <a:cubicBezTo>
                        <a:pt x="9" y="83"/>
                        <a:pt x="9" y="83"/>
                        <a:pt x="9" y="83"/>
                      </a:cubicBezTo>
                      <a:cubicBezTo>
                        <a:pt x="19" y="95"/>
                        <a:pt x="19" y="95"/>
                        <a:pt x="19" y="95"/>
                      </a:cubicBezTo>
                      <a:cubicBezTo>
                        <a:pt x="28" y="91"/>
                        <a:pt x="28" y="91"/>
                        <a:pt x="28" y="91"/>
                      </a:cubicBezTo>
                      <a:cubicBezTo>
                        <a:pt x="28" y="91"/>
                        <a:pt x="28" y="91"/>
                        <a:pt x="28" y="91"/>
                      </a:cubicBezTo>
                      <a:cubicBezTo>
                        <a:pt x="32" y="94"/>
                        <a:pt x="36" y="97"/>
                        <a:pt x="41" y="99"/>
                      </a:cubicBezTo>
                      <a:cubicBezTo>
                        <a:pt x="40" y="99"/>
                        <a:pt x="40" y="99"/>
                        <a:pt x="40" y="99"/>
                      </a:cubicBezTo>
                      <a:cubicBezTo>
                        <a:pt x="42" y="111"/>
                        <a:pt x="42" y="111"/>
                        <a:pt x="42" y="111"/>
                      </a:cubicBezTo>
                      <a:cubicBezTo>
                        <a:pt x="56" y="115"/>
                        <a:pt x="56" y="115"/>
                        <a:pt x="56" y="115"/>
                      </a:cubicBezTo>
                      <a:cubicBezTo>
                        <a:pt x="57" y="103"/>
                        <a:pt x="57" y="103"/>
                        <a:pt x="57" y="103"/>
                      </a:cubicBezTo>
                      <a:cubicBezTo>
                        <a:pt x="62" y="104"/>
                        <a:pt x="66" y="103"/>
                        <a:pt x="70" y="102"/>
                      </a:cubicBezTo>
                      <a:cubicBezTo>
                        <a:pt x="70" y="102"/>
                        <a:pt x="70" y="102"/>
                        <a:pt x="70" y="102"/>
                      </a:cubicBezTo>
                      <a:cubicBezTo>
                        <a:pt x="79" y="111"/>
                        <a:pt x="79" y="111"/>
                        <a:pt x="79" y="111"/>
                      </a:cubicBezTo>
                      <a:cubicBezTo>
                        <a:pt x="90" y="104"/>
                        <a:pt x="90" y="104"/>
                        <a:pt x="90" y="104"/>
                      </a:cubicBezTo>
                      <a:cubicBezTo>
                        <a:pt x="82" y="94"/>
                        <a:pt x="82" y="94"/>
                        <a:pt x="82" y="94"/>
                      </a:cubicBezTo>
                      <a:cubicBezTo>
                        <a:pt x="82" y="94"/>
                        <a:pt x="82" y="94"/>
                        <a:pt x="82" y="94"/>
                      </a:cubicBezTo>
                      <a:cubicBezTo>
                        <a:pt x="85" y="91"/>
                        <a:pt x="87" y="86"/>
                        <a:pt x="88" y="81"/>
                      </a:cubicBezTo>
                      <a:cubicBezTo>
                        <a:pt x="88" y="82"/>
                        <a:pt x="88" y="82"/>
                        <a:pt x="88" y="82"/>
                      </a:cubicBezTo>
                      <a:cubicBezTo>
                        <a:pt x="97" y="83"/>
                        <a:pt x="97" y="83"/>
                        <a:pt x="97" y="83"/>
                      </a:cubicBezTo>
                      <a:cubicBezTo>
                        <a:pt x="97" y="71"/>
                        <a:pt x="97" y="71"/>
                        <a:pt x="97" y="71"/>
                      </a:cubicBezTo>
                      <a:cubicBezTo>
                        <a:pt x="92" y="68"/>
                        <a:pt x="92" y="68"/>
                        <a:pt x="92" y="68"/>
                      </a:cubicBezTo>
                      <a:lnTo>
                        <a:pt x="87" y="67"/>
                      </a:lnTo>
                      <a:close/>
                      <a:moveTo>
                        <a:pt x="49" y="83"/>
                      </a:moveTo>
                      <a:cubicBezTo>
                        <a:pt x="39" y="80"/>
                        <a:pt x="30" y="70"/>
                        <a:pt x="30" y="61"/>
                      </a:cubicBezTo>
                      <a:cubicBezTo>
                        <a:pt x="30" y="51"/>
                        <a:pt x="39" y="46"/>
                        <a:pt x="49" y="48"/>
                      </a:cubicBezTo>
                      <a:cubicBezTo>
                        <a:pt x="60" y="51"/>
                        <a:pt x="68" y="61"/>
                        <a:pt x="68" y="71"/>
                      </a:cubicBezTo>
                      <a:cubicBezTo>
                        <a:pt x="68" y="80"/>
                        <a:pt x="60" y="86"/>
                        <a:pt x="49" y="83"/>
                      </a:cubicBezTo>
                      <a:close/>
                      <a:moveTo>
                        <a:pt x="168" y="55"/>
                      </a:moveTo>
                      <a:cubicBezTo>
                        <a:pt x="168" y="45"/>
                        <a:pt x="168" y="45"/>
                        <a:pt x="168" y="45"/>
                      </a:cubicBezTo>
                      <a:cubicBezTo>
                        <a:pt x="163" y="43"/>
                        <a:pt x="163" y="43"/>
                        <a:pt x="163" y="43"/>
                      </a:cubicBezTo>
                      <a:cubicBezTo>
                        <a:pt x="159" y="41"/>
                        <a:pt x="159" y="41"/>
                        <a:pt x="159" y="41"/>
                      </a:cubicBezTo>
                      <a:cubicBezTo>
                        <a:pt x="160" y="42"/>
                        <a:pt x="160" y="42"/>
                        <a:pt x="160" y="42"/>
                      </a:cubicBezTo>
                      <a:cubicBezTo>
                        <a:pt x="159" y="38"/>
                        <a:pt x="157" y="33"/>
                        <a:pt x="154" y="29"/>
                      </a:cubicBezTo>
                      <a:cubicBezTo>
                        <a:pt x="154" y="30"/>
                        <a:pt x="154" y="30"/>
                        <a:pt x="155" y="30"/>
                      </a:cubicBezTo>
                      <a:cubicBezTo>
                        <a:pt x="159" y="25"/>
                        <a:pt x="159" y="25"/>
                        <a:pt x="159" y="25"/>
                      </a:cubicBezTo>
                      <a:cubicBezTo>
                        <a:pt x="152" y="15"/>
                        <a:pt x="152" y="15"/>
                        <a:pt x="152" y="15"/>
                      </a:cubicBezTo>
                      <a:cubicBezTo>
                        <a:pt x="145" y="19"/>
                        <a:pt x="145" y="19"/>
                        <a:pt x="145" y="19"/>
                      </a:cubicBezTo>
                      <a:cubicBezTo>
                        <a:pt x="145" y="20"/>
                        <a:pt x="145" y="20"/>
                        <a:pt x="145" y="20"/>
                      </a:cubicBezTo>
                      <a:cubicBezTo>
                        <a:pt x="142" y="17"/>
                        <a:pt x="138" y="14"/>
                        <a:pt x="134" y="12"/>
                      </a:cubicBezTo>
                      <a:cubicBezTo>
                        <a:pt x="134" y="13"/>
                        <a:pt x="134" y="13"/>
                        <a:pt x="134" y="13"/>
                      </a:cubicBezTo>
                      <a:cubicBezTo>
                        <a:pt x="133" y="3"/>
                        <a:pt x="133" y="3"/>
                        <a:pt x="133" y="3"/>
                      </a:cubicBezTo>
                      <a:cubicBezTo>
                        <a:pt x="122" y="0"/>
                        <a:pt x="122" y="0"/>
                        <a:pt x="122" y="0"/>
                      </a:cubicBezTo>
                      <a:cubicBezTo>
                        <a:pt x="121" y="9"/>
                        <a:pt x="121" y="9"/>
                        <a:pt x="121" y="9"/>
                      </a:cubicBezTo>
                      <a:cubicBezTo>
                        <a:pt x="121" y="9"/>
                        <a:pt x="121" y="9"/>
                        <a:pt x="121" y="9"/>
                      </a:cubicBezTo>
                      <a:cubicBezTo>
                        <a:pt x="117" y="9"/>
                        <a:pt x="114" y="9"/>
                        <a:pt x="111" y="10"/>
                      </a:cubicBezTo>
                      <a:cubicBezTo>
                        <a:pt x="112" y="10"/>
                        <a:pt x="112" y="10"/>
                        <a:pt x="112" y="10"/>
                      </a:cubicBezTo>
                      <a:cubicBezTo>
                        <a:pt x="104" y="1"/>
                        <a:pt x="104" y="1"/>
                        <a:pt x="104" y="1"/>
                      </a:cubicBezTo>
                      <a:cubicBezTo>
                        <a:pt x="95" y="7"/>
                        <a:pt x="95" y="7"/>
                        <a:pt x="95" y="7"/>
                      </a:cubicBezTo>
                      <a:cubicBezTo>
                        <a:pt x="101" y="16"/>
                        <a:pt x="101" y="16"/>
                        <a:pt x="101" y="16"/>
                      </a:cubicBezTo>
                      <a:cubicBezTo>
                        <a:pt x="102" y="16"/>
                        <a:pt x="102" y="15"/>
                        <a:pt x="103" y="15"/>
                      </a:cubicBezTo>
                      <a:cubicBezTo>
                        <a:pt x="99" y="18"/>
                        <a:pt x="97" y="21"/>
                        <a:pt x="96" y="25"/>
                      </a:cubicBezTo>
                      <a:cubicBezTo>
                        <a:pt x="96" y="24"/>
                        <a:pt x="96" y="24"/>
                        <a:pt x="96" y="24"/>
                      </a:cubicBezTo>
                      <a:cubicBezTo>
                        <a:pt x="87" y="24"/>
                        <a:pt x="87" y="24"/>
                        <a:pt x="87" y="24"/>
                      </a:cubicBezTo>
                      <a:cubicBezTo>
                        <a:pt x="87" y="34"/>
                        <a:pt x="87" y="34"/>
                        <a:pt x="87" y="34"/>
                      </a:cubicBezTo>
                      <a:cubicBezTo>
                        <a:pt x="96" y="37"/>
                        <a:pt x="96" y="37"/>
                        <a:pt x="96" y="37"/>
                      </a:cubicBezTo>
                      <a:cubicBezTo>
                        <a:pt x="96" y="37"/>
                        <a:pt x="96" y="37"/>
                        <a:pt x="96" y="37"/>
                      </a:cubicBezTo>
                      <a:cubicBezTo>
                        <a:pt x="97" y="41"/>
                        <a:pt x="98" y="46"/>
                        <a:pt x="101" y="50"/>
                      </a:cubicBezTo>
                      <a:cubicBezTo>
                        <a:pt x="101" y="50"/>
                        <a:pt x="101" y="50"/>
                        <a:pt x="101" y="50"/>
                      </a:cubicBezTo>
                      <a:cubicBezTo>
                        <a:pt x="94" y="55"/>
                        <a:pt x="94" y="55"/>
                        <a:pt x="94" y="55"/>
                      </a:cubicBezTo>
                      <a:cubicBezTo>
                        <a:pt x="103" y="65"/>
                        <a:pt x="103" y="65"/>
                        <a:pt x="103" y="65"/>
                      </a:cubicBezTo>
                      <a:cubicBezTo>
                        <a:pt x="111" y="61"/>
                        <a:pt x="111" y="61"/>
                        <a:pt x="111" y="61"/>
                      </a:cubicBezTo>
                      <a:cubicBezTo>
                        <a:pt x="110" y="61"/>
                        <a:pt x="110" y="61"/>
                        <a:pt x="110" y="61"/>
                      </a:cubicBezTo>
                      <a:cubicBezTo>
                        <a:pt x="113" y="64"/>
                        <a:pt x="117" y="66"/>
                        <a:pt x="121" y="68"/>
                      </a:cubicBezTo>
                      <a:cubicBezTo>
                        <a:pt x="121" y="68"/>
                        <a:pt x="121" y="68"/>
                        <a:pt x="121" y="68"/>
                      </a:cubicBezTo>
                      <a:cubicBezTo>
                        <a:pt x="122" y="78"/>
                        <a:pt x="122" y="78"/>
                        <a:pt x="122" y="78"/>
                      </a:cubicBezTo>
                      <a:cubicBezTo>
                        <a:pt x="133" y="81"/>
                        <a:pt x="133" y="81"/>
                        <a:pt x="133" y="81"/>
                      </a:cubicBezTo>
                      <a:cubicBezTo>
                        <a:pt x="134" y="72"/>
                        <a:pt x="134" y="72"/>
                        <a:pt x="134" y="72"/>
                      </a:cubicBezTo>
                      <a:cubicBezTo>
                        <a:pt x="134" y="71"/>
                        <a:pt x="134" y="71"/>
                        <a:pt x="134" y="71"/>
                      </a:cubicBezTo>
                      <a:cubicBezTo>
                        <a:pt x="138" y="72"/>
                        <a:pt x="142" y="71"/>
                        <a:pt x="146" y="70"/>
                      </a:cubicBezTo>
                      <a:cubicBezTo>
                        <a:pt x="145" y="70"/>
                        <a:pt x="145" y="70"/>
                        <a:pt x="145" y="70"/>
                      </a:cubicBezTo>
                      <a:cubicBezTo>
                        <a:pt x="153" y="78"/>
                        <a:pt x="153" y="78"/>
                        <a:pt x="153" y="78"/>
                      </a:cubicBezTo>
                      <a:cubicBezTo>
                        <a:pt x="161" y="72"/>
                        <a:pt x="161" y="72"/>
                        <a:pt x="161" y="72"/>
                      </a:cubicBezTo>
                      <a:cubicBezTo>
                        <a:pt x="155" y="64"/>
                        <a:pt x="155" y="64"/>
                        <a:pt x="155" y="64"/>
                      </a:cubicBezTo>
                      <a:cubicBezTo>
                        <a:pt x="155" y="64"/>
                        <a:pt x="155" y="64"/>
                        <a:pt x="155" y="64"/>
                      </a:cubicBezTo>
                      <a:cubicBezTo>
                        <a:pt x="157" y="61"/>
                        <a:pt x="159" y="58"/>
                        <a:pt x="160" y="54"/>
                      </a:cubicBezTo>
                      <a:cubicBezTo>
                        <a:pt x="160" y="54"/>
                        <a:pt x="160" y="54"/>
                        <a:pt x="160" y="54"/>
                      </a:cubicBezTo>
                      <a:lnTo>
                        <a:pt x="168" y="55"/>
                      </a:lnTo>
                      <a:close/>
                      <a:moveTo>
                        <a:pt x="128" y="55"/>
                      </a:moveTo>
                      <a:cubicBezTo>
                        <a:pt x="119" y="53"/>
                        <a:pt x="112" y="44"/>
                        <a:pt x="112" y="36"/>
                      </a:cubicBezTo>
                      <a:cubicBezTo>
                        <a:pt x="112" y="28"/>
                        <a:pt x="119" y="24"/>
                        <a:pt x="128" y="26"/>
                      </a:cubicBezTo>
                      <a:cubicBezTo>
                        <a:pt x="136" y="28"/>
                        <a:pt x="143" y="37"/>
                        <a:pt x="143" y="45"/>
                      </a:cubicBezTo>
                      <a:cubicBezTo>
                        <a:pt x="143" y="52"/>
                        <a:pt x="136" y="57"/>
                        <a:pt x="128" y="55"/>
                      </a:cubicBezTo>
                      <a:close/>
                    </a:path>
                  </a:pathLst>
                </a:custGeom>
                <a:solidFill>
                  <a:srgbClr val="FFFFFF"/>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grpSp>
          <p:sp>
            <p:nvSpPr>
              <p:cNvPr id="200" name="Text Box 738"/>
              <p:cNvSpPr txBox="1">
                <a:spLocks noChangeArrowheads="1"/>
              </p:cNvSpPr>
              <p:nvPr/>
            </p:nvSpPr>
            <p:spPr bwMode="auto">
              <a:xfrm>
                <a:off x="6076" y="3449"/>
                <a:ext cx="437" cy="154"/>
              </a:xfrm>
              <a:prstGeom prst="rect">
                <a:avLst/>
              </a:prstGeom>
              <a:noFill/>
              <a:ln w="9525" algn="ctr">
                <a:noFill/>
                <a:miter lim="800000"/>
                <a:headEnd/>
                <a:tailEnd/>
              </a:ln>
            </p:spPr>
            <p:txBody>
              <a:bodyPr wrap="none" lIns="91102" tIns="45550" rIns="91102" bIns="45550">
                <a:spAutoFit/>
              </a:bodyPr>
              <a:lstStyle/>
              <a:p>
                <a:pPr algn="ctr" defTabSz="858838" eaLnBrk="0" fontAlgn="auto" hangingPunct="0">
                  <a:spcBef>
                    <a:spcPts val="0"/>
                  </a:spcBef>
                  <a:spcAft>
                    <a:spcPts val="0"/>
                  </a:spcAft>
                  <a:defRPr/>
                </a:pPr>
                <a:r>
                  <a:rPr lang="en-US" altLang="zh-CN" sz="1000" kern="0">
                    <a:solidFill>
                      <a:srgbClr val="000000"/>
                    </a:solidFill>
                    <a:latin typeface="FrutigerNext LT Regular"/>
                    <a:ea typeface="MS PGothic" pitchFamily="34" charset="-128"/>
                    <a:cs typeface="Arial Unicode MS" pitchFamily="34" charset="-122"/>
                  </a:rPr>
                  <a:t>IMS/SAE</a:t>
                </a:r>
              </a:p>
            </p:txBody>
          </p:sp>
        </p:grpSp>
        <p:grpSp>
          <p:nvGrpSpPr>
            <p:cNvPr id="32829" name="Group 224"/>
            <p:cNvGrpSpPr>
              <a:grpSpLocks/>
            </p:cNvGrpSpPr>
            <p:nvPr/>
          </p:nvGrpSpPr>
          <p:grpSpPr bwMode="auto">
            <a:xfrm>
              <a:off x="7646996" y="5054602"/>
              <a:ext cx="865188" cy="665163"/>
              <a:chOff x="4673" y="3114"/>
              <a:chExt cx="545" cy="419"/>
            </a:xfrm>
          </p:grpSpPr>
          <p:grpSp>
            <p:nvGrpSpPr>
              <p:cNvPr id="32833" name="Group 584"/>
              <p:cNvGrpSpPr>
                <a:grpSpLocks noChangeAspect="1"/>
              </p:cNvGrpSpPr>
              <p:nvPr/>
            </p:nvGrpSpPr>
            <p:grpSpPr bwMode="auto">
              <a:xfrm>
                <a:off x="4766" y="3114"/>
                <a:ext cx="284" cy="298"/>
                <a:chOff x="2229" y="1315"/>
                <a:chExt cx="455" cy="563"/>
              </a:xfrm>
            </p:grpSpPr>
            <p:sp>
              <p:nvSpPr>
                <p:cNvPr id="175" name="Freeform 585"/>
                <p:cNvSpPr>
                  <a:spLocks noChangeAspect="1"/>
                </p:cNvSpPr>
                <p:nvPr/>
              </p:nvSpPr>
              <p:spPr bwMode="auto">
                <a:xfrm>
                  <a:off x="2488" y="1740"/>
                  <a:ext cx="129"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76" name="Freeform 586"/>
                <p:cNvSpPr>
                  <a:spLocks noChangeAspect="1"/>
                </p:cNvSpPr>
                <p:nvPr/>
              </p:nvSpPr>
              <p:spPr bwMode="auto">
                <a:xfrm>
                  <a:off x="2616" y="1686"/>
                  <a:ext cx="68" cy="70"/>
                </a:xfrm>
                <a:custGeom>
                  <a:avLst/>
                  <a:gdLst>
                    <a:gd name="T0" fmla="*/ 0 w 65"/>
                    <a:gd name="T1" fmla="*/ 72 h 72"/>
                    <a:gd name="T2" fmla="*/ 65 w 65"/>
                    <a:gd name="T3" fmla="*/ 16 h 72"/>
                    <a:gd name="T4" fmla="*/ 65 w 65"/>
                    <a:gd name="T5" fmla="*/ 0 h 72"/>
                    <a:gd name="T6" fmla="*/ 0 w 65"/>
                    <a:gd name="T7" fmla="*/ 56 h 72"/>
                    <a:gd name="T8" fmla="*/ 0 w 65"/>
                    <a:gd name="T9" fmla="*/ 72 h 72"/>
                    <a:gd name="T10" fmla="*/ 0 w 65"/>
                    <a:gd name="T11" fmla="*/ 72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72"/>
                      </a:moveTo>
                      <a:lnTo>
                        <a:pt x="65" y="16"/>
                      </a:lnTo>
                      <a:lnTo>
                        <a:pt x="65" y="0"/>
                      </a:lnTo>
                      <a:lnTo>
                        <a:pt x="0" y="56"/>
                      </a:lnTo>
                      <a:lnTo>
                        <a:pt x="0" y="7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77" name="Freeform 587"/>
                <p:cNvSpPr>
                  <a:spLocks noChangeAspect="1"/>
                </p:cNvSpPr>
                <p:nvPr/>
              </p:nvSpPr>
              <p:spPr bwMode="auto">
                <a:xfrm>
                  <a:off x="2424" y="1686"/>
                  <a:ext cx="64" cy="70"/>
                </a:xfrm>
                <a:custGeom>
                  <a:avLst/>
                  <a:gdLst>
                    <a:gd name="T0" fmla="*/ 64 w 64"/>
                    <a:gd name="T1" fmla="*/ 72 h 72"/>
                    <a:gd name="T2" fmla="*/ 0 w 64"/>
                    <a:gd name="T3" fmla="*/ 16 h 72"/>
                    <a:gd name="T4" fmla="*/ 0 w 64"/>
                    <a:gd name="T5" fmla="*/ 0 h 72"/>
                    <a:gd name="T6" fmla="*/ 64 w 64"/>
                    <a:gd name="T7" fmla="*/ 56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6"/>
                      </a:lnTo>
                      <a:lnTo>
                        <a:pt x="64" y="7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78" name="Freeform 588"/>
                <p:cNvSpPr>
                  <a:spLocks noChangeAspect="1"/>
                </p:cNvSpPr>
                <p:nvPr/>
              </p:nvSpPr>
              <p:spPr bwMode="auto">
                <a:xfrm>
                  <a:off x="2424" y="1629"/>
                  <a:ext cx="260" cy="111"/>
                </a:xfrm>
                <a:custGeom>
                  <a:avLst/>
                  <a:gdLst>
                    <a:gd name="T0" fmla="*/ 259 w 259"/>
                    <a:gd name="T1" fmla="*/ 54 h 110"/>
                    <a:gd name="T2" fmla="*/ 227 w 259"/>
                    <a:gd name="T3" fmla="*/ 82 h 110"/>
                    <a:gd name="T4" fmla="*/ 194 w 259"/>
                    <a:gd name="T5" fmla="*/ 110 h 110"/>
                    <a:gd name="T6" fmla="*/ 130 w 259"/>
                    <a:gd name="T7" fmla="*/ 110 h 110"/>
                    <a:gd name="T8" fmla="*/ 64 w 259"/>
                    <a:gd name="T9" fmla="*/ 110 h 110"/>
                    <a:gd name="T10" fmla="*/ 32 w 259"/>
                    <a:gd name="T11" fmla="*/ 82 h 110"/>
                    <a:gd name="T12" fmla="*/ 0 w 259"/>
                    <a:gd name="T13" fmla="*/ 54 h 110"/>
                    <a:gd name="T14" fmla="*/ 32 w 259"/>
                    <a:gd name="T15" fmla="*/ 26 h 110"/>
                    <a:gd name="T16" fmla="*/ 64 w 259"/>
                    <a:gd name="T17" fmla="*/ 0 h 110"/>
                    <a:gd name="T18" fmla="*/ 130 w 259"/>
                    <a:gd name="T19" fmla="*/ 0 h 110"/>
                    <a:gd name="T20" fmla="*/ 194 w 259"/>
                    <a:gd name="T21" fmla="*/ 0 h 110"/>
                    <a:gd name="T22" fmla="*/ 227 w 259"/>
                    <a:gd name="T23" fmla="*/ 26 h 110"/>
                    <a:gd name="T24" fmla="*/ 259 w 259"/>
                    <a:gd name="T25" fmla="*/ 54 h 110"/>
                    <a:gd name="T26" fmla="*/ 259 w 259"/>
                    <a:gd name="T27" fmla="*/ 54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0"/>
                    <a:gd name="T44" fmla="*/ 259 w 25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0">
                      <a:moveTo>
                        <a:pt x="259" y="54"/>
                      </a:moveTo>
                      <a:lnTo>
                        <a:pt x="227" y="82"/>
                      </a:lnTo>
                      <a:lnTo>
                        <a:pt x="194" y="110"/>
                      </a:lnTo>
                      <a:lnTo>
                        <a:pt x="130" y="110"/>
                      </a:lnTo>
                      <a:lnTo>
                        <a:pt x="64" y="110"/>
                      </a:lnTo>
                      <a:lnTo>
                        <a:pt x="32" y="82"/>
                      </a:lnTo>
                      <a:lnTo>
                        <a:pt x="0" y="54"/>
                      </a:lnTo>
                      <a:lnTo>
                        <a:pt x="32" y="26"/>
                      </a:lnTo>
                      <a:lnTo>
                        <a:pt x="64" y="0"/>
                      </a:lnTo>
                      <a:lnTo>
                        <a:pt x="130" y="0"/>
                      </a:lnTo>
                      <a:lnTo>
                        <a:pt x="194" y="0"/>
                      </a:lnTo>
                      <a:lnTo>
                        <a:pt x="227" y="26"/>
                      </a:lnTo>
                      <a:lnTo>
                        <a:pt x="259" y="54"/>
                      </a:lnTo>
                      <a:close/>
                    </a:path>
                  </a:pathLst>
                </a:custGeom>
                <a:solidFill>
                  <a:srgbClr val="8BA6BD"/>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79" name="Freeform 589"/>
                <p:cNvSpPr>
                  <a:spLocks noChangeAspect="1"/>
                </p:cNvSpPr>
                <p:nvPr/>
              </p:nvSpPr>
              <p:spPr bwMode="auto">
                <a:xfrm>
                  <a:off x="2293" y="1804"/>
                  <a:ext cx="130" cy="16"/>
                </a:xfrm>
                <a:custGeom>
                  <a:avLst/>
                  <a:gdLst>
                    <a:gd name="T0" fmla="*/ 130 w 130"/>
                    <a:gd name="T1" fmla="*/ 18 h 18"/>
                    <a:gd name="T2" fmla="*/ 0 w 130"/>
                    <a:gd name="T3" fmla="*/ 18 h 18"/>
                    <a:gd name="T4" fmla="*/ 0 w 130"/>
                    <a:gd name="T5" fmla="*/ 0 h 18"/>
                    <a:gd name="T6" fmla="*/ 130 w 130"/>
                    <a:gd name="T7" fmla="*/ 0 h 18"/>
                    <a:gd name="T8" fmla="*/ 130 w 130"/>
                    <a:gd name="T9" fmla="*/ 18 h 18"/>
                    <a:gd name="T10" fmla="*/ 130 w 130"/>
                    <a:gd name="T11" fmla="*/ 18 h 18"/>
                    <a:gd name="T12" fmla="*/ 0 60000 65536"/>
                    <a:gd name="T13" fmla="*/ 0 60000 65536"/>
                    <a:gd name="T14" fmla="*/ 0 60000 65536"/>
                    <a:gd name="T15" fmla="*/ 0 60000 65536"/>
                    <a:gd name="T16" fmla="*/ 0 60000 65536"/>
                    <a:gd name="T17" fmla="*/ 0 60000 65536"/>
                    <a:gd name="T18" fmla="*/ 0 w 130"/>
                    <a:gd name="T19" fmla="*/ 0 h 18"/>
                    <a:gd name="T20" fmla="*/ 130 w 1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30" h="18">
                      <a:moveTo>
                        <a:pt x="130" y="18"/>
                      </a:moveTo>
                      <a:lnTo>
                        <a:pt x="0" y="18"/>
                      </a:lnTo>
                      <a:lnTo>
                        <a:pt x="0" y="0"/>
                      </a:lnTo>
                      <a:lnTo>
                        <a:pt x="130" y="0"/>
                      </a:lnTo>
                      <a:lnTo>
                        <a:pt x="130" y="18"/>
                      </a:lnTo>
                      <a:close/>
                    </a:path>
                  </a:pathLst>
                </a:custGeom>
                <a:solidFill>
                  <a:srgbClr val="45648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80" name="Freeform 590"/>
                <p:cNvSpPr>
                  <a:spLocks noChangeAspect="1"/>
                </p:cNvSpPr>
                <p:nvPr/>
              </p:nvSpPr>
              <p:spPr bwMode="auto">
                <a:xfrm>
                  <a:off x="2422" y="1745"/>
                  <a:ext cx="63" cy="75"/>
                </a:xfrm>
                <a:custGeom>
                  <a:avLst/>
                  <a:gdLst>
                    <a:gd name="T0" fmla="*/ 0 w 64"/>
                    <a:gd name="T1" fmla="*/ 72 h 72"/>
                    <a:gd name="T2" fmla="*/ 64 w 64"/>
                    <a:gd name="T3" fmla="*/ 16 h 72"/>
                    <a:gd name="T4" fmla="*/ 64 w 64"/>
                    <a:gd name="T5" fmla="*/ 0 h 72"/>
                    <a:gd name="T6" fmla="*/ 0 w 64"/>
                    <a:gd name="T7" fmla="*/ 54 h 72"/>
                    <a:gd name="T8" fmla="*/ 0 w 64"/>
                    <a:gd name="T9" fmla="*/ 72 h 72"/>
                    <a:gd name="T10" fmla="*/ 0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0" y="72"/>
                      </a:moveTo>
                      <a:lnTo>
                        <a:pt x="64" y="16"/>
                      </a:lnTo>
                      <a:lnTo>
                        <a:pt x="64" y="0"/>
                      </a:lnTo>
                      <a:lnTo>
                        <a:pt x="0" y="54"/>
                      </a:lnTo>
                      <a:lnTo>
                        <a:pt x="0" y="7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81" name="Freeform 591"/>
                <p:cNvSpPr>
                  <a:spLocks noChangeAspect="1"/>
                </p:cNvSpPr>
                <p:nvPr/>
              </p:nvSpPr>
              <p:spPr bwMode="auto">
                <a:xfrm>
                  <a:off x="2229" y="1745"/>
                  <a:ext cx="64" cy="75"/>
                </a:xfrm>
                <a:custGeom>
                  <a:avLst/>
                  <a:gdLst>
                    <a:gd name="T0" fmla="*/ 64 w 64"/>
                    <a:gd name="T1" fmla="*/ 72 h 72"/>
                    <a:gd name="T2" fmla="*/ 0 w 64"/>
                    <a:gd name="T3" fmla="*/ 16 h 72"/>
                    <a:gd name="T4" fmla="*/ 0 w 64"/>
                    <a:gd name="T5" fmla="*/ 0 h 72"/>
                    <a:gd name="T6" fmla="*/ 64 w 64"/>
                    <a:gd name="T7" fmla="*/ 54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4"/>
                      </a:lnTo>
                      <a:lnTo>
                        <a:pt x="64" y="7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82" name="Freeform 592"/>
                <p:cNvSpPr>
                  <a:spLocks noChangeAspect="1"/>
                </p:cNvSpPr>
                <p:nvPr/>
              </p:nvSpPr>
              <p:spPr bwMode="auto">
                <a:xfrm>
                  <a:off x="2229" y="1695"/>
                  <a:ext cx="259" cy="109"/>
                </a:xfrm>
                <a:custGeom>
                  <a:avLst/>
                  <a:gdLst>
                    <a:gd name="T0" fmla="*/ 258 w 258"/>
                    <a:gd name="T1" fmla="*/ 56 h 110"/>
                    <a:gd name="T2" fmla="*/ 226 w 258"/>
                    <a:gd name="T3" fmla="*/ 84 h 110"/>
                    <a:gd name="T4" fmla="*/ 194 w 258"/>
                    <a:gd name="T5" fmla="*/ 110 h 110"/>
                    <a:gd name="T6" fmla="*/ 128 w 258"/>
                    <a:gd name="T7" fmla="*/ 110 h 110"/>
                    <a:gd name="T8" fmla="*/ 64 w 258"/>
                    <a:gd name="T9" fmla="*/ 110 h 110"/>
                    <a:gd name="T10" fmla="*/ 32 w 258"/>
                    <a:gd name="T11" fmla="*/ 84 h 110"/>
                    <a:gd name="T12" fmla="*/ 0 w 258"/>
                    <a:gd name="T13" fmla="*/ 56 h 110"/>
                    <a:gd name="T14" fmla="*/ 32 w 258"/>
                    <a:gd name="T15" fmla="*/ 28 h 110"/>
                    <a:gd name="T16" fmla="*/ 64 w 258"/>
                    <a:gd name="T17" fmla="*/ 0 h 110"/>
                    <a:gd name="T18" fmla="*/ 128 w 258"/>
                    <a:gd name="T19" fmla="*/ 0 h 110"/>
                    <a:gd name="T20" fmla="*/ 194 w 258"/>
                    <a:gd name="T21" fmla="*/ 0 h 110"/>
                    <a:gd name="T22" fmla="*/ 226 w 258"/>
                    <a:gd name="T23" fmla="*/ 28 h 110"/>
                    <a:gd name="T24" fmla="*/ 258 w 258"/>
                    <a:gd name="T25" fmla="*/ 56 h 110"/>
                    <a:gd name="T26" fmla="*/ 258 w 258"/>
                    <a:gd name="T27" fmla="*/ 56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110"/>
                    <a:gd name="T44" fmla="*/ 258 w 25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110">
                      <a:moveTo>
                        <a:pt x="258" y="56"/>
                      </a:moveTo>
                      <a:lnTo>
                        <a:pt x="226" y="84"/>
                      </a:lnTo>
                      <a:lnTo>
                        <a:pt x="194" y="110"/>
                      </a:lnTo>
                      <a:lnTo>
                        <a:pt x="128" y="110"/>
                      </a:lnTo>
                      <a:lnTo>
                        <a:pt x="64" y="110"/>
                      </a:lnTo>
                      <a:lnTo>
                        <a:pt x="32" y="84"/>
                      </a:lnTo>
                      <a:lnTo>
                        <a:pt x="0" y="56"/>
                      </a:lnTo>
                      <a:lnTo>
                        <a:pt x="32" y="28"/>
                      </a:lnTo>
                      <a:lnTo>
                        <a:pt x="64" y="0"/>
                      </a:lnTo>
                      <a:lnTo>
                        <a:pt x="128" y="0"/>
                      </a:lnTo>
                      <a:lnTo>
                        <a:pt x="194" y="0"/>
                      </a:lnTo>
                      <a:lnTo>
                        <a:pt x="226" y="28"/>
                      </a:lnTo>
                      <a:lnTo>
                        <a:pt x="258" y="56"/>
                      </a:lnTo>
                      <a:close/>
                    </a:path>
                  </a:pathLst>
                </a:custGeom>
                <a:solidFill>
                  <a:srgbClr val="8BA6BD"/>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83" name="Freeform 593"/>
                <p:cNvSpPr>
                  <a:spLocks noChangeAspect="1"/>
                </p:cNvSpPr>
                <p:nvPr/>
              </p:nvSpPr>
              <p:spPr bwMode="auto">
                <a:xfrm>
                  <a:off x="2488" y="1863"/>
                  <a:ext cx="129"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84" name="Freeform 594"/>
                <p:cNvSpPr>
                  <a:spLocks noChangeAspect="1"/>
                </p:cNvSpPr>
                <p:nvPr/>
              </p:nvSpPr>
              <p:spPr bwMode="auto">
                <a:xfrm>
                  <a:off x="2616" y="1806"/>
                  <a:ext cx="68" cy="73"/>
                </a:xfrm>
                <a:custGeom>
                  <a:avLst/>
                  <a:gdLst>
                    <a:gd name="T0" fmla="*/ 0 w 65"/>
                    <a:gd name="T1" fmla="*/ 71 h 71"/>
                    <a:gd name="T2" fmla="*/ 65 w 65"/>
                    <a:gd name="T3" fmla="*/ 17 h 71"/>
                    <a:gd name="T4" fmla="*/ 65 w 65"/>
                    <a:gd name="T5" fmla="*/ 0 h 71"/>
                    <a:gd name="T6" fmla="*/ 0 w 65"/>
                    <a:gd name="T7" fmla="*/ 55 h 71"/>
                    <a:gd name="T8" fmla="*/ 0 w 65"/>
                    <a:gd name="T9" fmla="*/ 71 h 71"/>
                    <a:gd name="T10" fmla="*/ 0 w 65"/>
                    <a:gd name="T11" fmla="*/ 71 h 71"/>
                    <a:gd name="T12" fmla="*/ 0 60000 65536"/>
                    <a:gd name="T13" fmla="*/ 0 60000 65536"/>
                    <a:gd name="T14" fmla="*/ 0 60000 65536"/>
                    <a:gd name="T15" fmla="*/ 0 60000 65536"/>
                    <a:gd name="T16" fmla="*/ 0 60000 65536"/>
                    <a:gd name="T17" fmla="*/ 0 60000 65536"/>
                    <a:gd name="T18" fmla="*/ 0 w 65"/>
                    <a:gd name="T19" fmla="*/ 0 h 71"/>
                    <a:gd name="T20" fmla="*/ 65 w 6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5" h="71">
                      <a:moveTo>
                        <a:pt x="0" y="71"/>
                      </a:moveTo>
                      <a:lnTo>
                        <a:pt x="65" y="17"/>
                      </a:lnTo>
                      <a:lnTo>
                        <a:pt x="65" y="0"/>
                      </a:lnTo>
                      <a:lnTo>
                        <a:pt x="0" y="55"/>
                      </a:lnTo>
                      <a:lnTo>
                        <a:pt x="0" y="71"/>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85" name="Freeform 595"/>
                <p:cNvSpPr>
                  <a:spLocks noChangeAspect="1"/>
                </p:cNvSpPr>
                <p:nvPr/>
              </p:nvSpPr>
              <p:spPr bwMode="auto">
                <a:xfrm>
                  <a:off x="2424" y="1806"/>
                  <a:ext cx="64" cy="73"/>
                </a:xfrm>
                <a:custGeom>
                  <a:avLst/>
                  <a:gdLst>
                    <a:gd name="T0" fmla="*/ 64 w 64"/>
                    <a:gd name="T1" fmla="*/ 71 h 71"/>
                    <a:gd name="T2" fmla="*/ 0 w 64"/>
                    <a:gd name="T3" fmla="*/ 17 h 71"/>
                    <a:gd name="T4" fmla="*/ 0 w 64"/>
                    <a:gd name="T5" fmla="*/ 0 h 71"/>
                    <a:gd name="T6" fmla="*/ 64 w 64"/>
                    <a:gd name="T7" fmla="*/ 55 h 71"/>
                    <a:gd name="T8" fmla="*/ 64 w 64"/>
                    <a:gd name="T9" fmla="*/ 71 h 71"/>
                    <a:gd name="T10" fmla="*/ 64 w 64"/>
                    <a:gd name="T11" fmla="*/ 71 h 71"/>
                    <a:gd name="T12" fmla="*/ 0 60000 65536"/>
                    <a:gd name="T13" fmla="*/ 0 60000 65536"/>
                    <a:gd name="T14" fmla="*/ 0 60000 65536"/>
                    <a:gd name="T15" fmla="*/ 0 60000 65536"/>
                    <a:gd name="T16" fmla="*/ 0 60000 65536"/>
                    <a:gd name="T17" fmla="*/ 0 60000 65536"/>
                    <a:gd name="T18" fmla="*/ 0 w 64"/>
                    <a:gd name="T19" fmla="*/ 0 h 71"/>
                    <a:gd name="T20" fmla="*/ 64 w 64"/>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4" h="71">
                      <a:moveTo>
                        <a:pt x="64" y="71"/>
                      </a:moveTo>
                      <a:lnTo>
                        <a:pt x="0" y="17"/>
                      </a:lnTo>
                      <a:lnTo>
                        <a:pt x="0" y="0"/>
                      </a:lnTo>
                      <a:lnTo>
                        <a:pt x="64" y="55"/>
                      </a:lnTo>
                      <a:lnTo>
                        <a:pt x="64" y="71"/>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86" name="Freeform 596"/>
                <p:cNvSpPr>
                  <a:spLocks noChangeAspect="1"/>
                </p:cNvSpPr>
                <p:nvPr/>
              </p:nvSpPr>
              <p:spPr bwMode="auto">
                <a:xfrm>
                  <a:off x="2424" y="1752"/>
                  <a:ext cx="260" cy="111"/>
                </a:xfrm>
                <a:custGeom>
                  <a:avLst/>
                  <a:gdLst>
                    <a:gd name="T0" fmla="*/ 259 w 259"/>
                    <a:gd name="T1" fmla="*/ 56 h 111"/>
                    <a:gd name="T2" fmla="*/ 227 w 259"/>
                    <a:gd name="T3" fmla="*/ 85 h 111"/>
                    <a:gd name="T4" fmla="*/ 194 w 259"/>
                    <a:gd name="T5" fmla="*/ 111 h 111"/>
                    <a:gd name="T6" fmla="*/ 130 w 259"/>
                    <a:gd name="T7" fmla="*/ 111 h 111"/>
                    <a:gd name="T8" fmla="*/ 64 w 259"/>
                    <a:gd name="T9" fmla="*/ 111 h 111"/>
                    <a:gd name="T10" fmla="*/ 32 w 259"/>
                    <a:gd name="T11" fmla="*/ 85 h 111"/>
                    <a:gd name="T12" fmla="*/ 0 w 259"/>
                    <a:gd name="T13" fmla="*/ 56 h 111"/>
                    <a:gd name="T14" fmla="*/ 32 w 259"/>
                    <a:gd name="T15" fmla="*/ 28 h 111"/>
                    <a:gd name="T16" fmla="*/ 64 w 259"/>
                    <a:gd name="T17" fmla="*/ 0 h 111"/>
                    <a:gd name="T18" fmla="*/ 130 w 259"/>
                    <a:gd name="T19" fmla="*/ 0 h 111"/>
                    <a:gd name="T20" fmla="*/ 194 w 259"/>
                    <a:gd name="T21" fmla="*/ 0 h 111"/>
                    <a:gd name="T22" fmla="*/ 227 w 259"/>
                    <a:gd name="T23" fmla="*/ 28 h 111"/>
                    <a:gd name="T24" fmla="*/ 259 w 259"/>
                    <a:gd name="T25" fmla="*/ 56 h 111"/>
                    <a:gd name="T26" fmla="*/ 259 w 259"/>
                    <a:gd name="T27" fmla="*/ 56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1"/>
                    <a:gd name="T44" fmla="*/ 259 w 259"/>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1">
                      <a:moveTo>
                        <a:pt x="259" y="56"/>
                      </a:moveTo>
                      <a:lnTo>
                        <a:pt x="227" y="85"/>
                      </a:lnTo>
                      <a:lnTo>
                        <a:pt x="194" y="111"/>
                      </a:lnTo>
                      <a:lnTo>
                        <a:pt x="130" y="111"/>
                      </a:lnTo>
                      <a:lnTo>
                        <a:pt x="64" y="111"/>
                      </a:lnTo>
                      <a:lnTo>
                        <a:pt x="32" y="85"/>
                      </a:lnTo>
                      <a:lnTo>
                        <a:pt x="0" y="56"/>
                      </a:lnTo>
                      <a:lnTo>
                        <a:pt x="32" y="28"/>
                      </a:lnTo>
                      <a:lnTo>
                        <a:pt x="64" y="0"/>
                      </a:lnTo>
                      <a:lnTo>
                        <a:pt x="130" y="0"/>
                      </a:lnTo>
                      <a:lnTo>
                        <a:pt x="194" y="0"/>
                      </a:lnTo>
                      <a:lnTo>
                        <a:pt x="227" y="28"/>
                      </a:lnTo>
                      <a:lnTo>
                        <a:pt x="259" y="56"/>
                      </a:lnTo>
                      <a:close/>
                    </a:path>
                  </a:pathLst>
                </a:custGeom>
                <a:solidFill>
                  <a:srgbClr val="8BA6BD"/>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87" name="Freeform 597"/>
                <p:cNvSpPr>
                  <a:spLocks noChangeAspect="1"/>
                </p:cNvSpPr>
                <p:nvPr/>
              </p:nvSpPr>
              <p:spPr bwMode="auto">
                <a:xfrm>
                  <a:off x="2461" y="1347"/>
                  <a:ext cx="12" cy="11"/>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88" name="Freeform 598"/>
                <p:cNvSpPr>
                  <a:spLocks noChangeAspect="1"/>
                </p:cNvSpPr>
                <p:nvPr/>
              </p:nvSpPr>
              <p:spPr bwMode="auto">
                <a:xfrm>
                  <a:off x="2447" y="1358"/>
                  <a:ext cx="37" cy="5"/>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89" name="Freeform 599"/>
                <p:cNvSpPr>
                  <a:spLocks noChangeAspect="1" noEditPoints="1"/>
                </p:cNvSpPr>
                <p:nvPr/>
              </p:nvSpPr>
              <p:spPr bwMode="auto">
                <a:xfrm>
                  <a:off x="2348" y="1363"/>
                  <a:ext cx="237"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90" name="Freeform 600"/>
                <p:cNvSpPr>
                  <a:spLocks noChangeAspect="1"/>
                </p:cNvSpPr>
                <p:nvPr/>
              </p:nvSpPr>
              <p:spPr bwMode="auto">
                <a:xfrm>
                  <a:off x="2461" y="1347"/>
                  <a:ext cx="12" cy="11"/>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325170"/>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91" name="Freeform 601"/>
                <p:cNvSpPr>
                  <a:spLocks noChangeAspect="1"/>
                </p:cNvSpPr>
                <p:nvPr/>
              </p:nvSpPr>
              <p:spPr bwMode="auto">
                <a:xfrm>
                  <a:off x="2447" y="1358"/>
                  <a:ext cx="37" cy="5"/>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325170"/>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92" name="Freeform 602"/>
                <p:cNvSpPr>
                  <a:spLocks noChangeAspect="1" noEditPoints="1"/>
                </p:cNvSpPr>
                <p:nvPr/>
              </p:nvSpPr>
              <p:spPr bwMode="auto">
                <a:xfrm>
                  <a:off x="2348" y="1363"/>
                  <a:ext cx="237"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325170"/>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93" name="Freeform 603"/>
                <p:cNvSpPr>
                  <a:spLocks noChangeAspect="1"/>
                </p:cNvSpPr>
                <p:nvPr/>
              </p:nvSpPr>
              <p:spPr bwMode="auto">
                <a:xfrm>
                  <a:off x="2321" y="1315"/>
                  <a:ext cx="20" cy="102"/>
                </a:xfrm>
                <a:custGeom>
                  <a:avLst/>
                  <a:gdLst>
                    <a:gd name="T0" fmla="*/ 10 w 10"/>
                    <a:gd name="T1" fmla="*/ 2 h 52"/>
                    <a:gd name="T2" fmla="*/ 9 w 10"/>
                    <a:gd name="T3" fmla="*/ 4 h 52"/>
                    <a:gd name="T4" fmla="*/ 8 w 10"/>
                    <a:gd name="T5" fmla="*/ 8 h 52"/>
                    <a:gd name="T6" fmla="*/ 5 w 10"/>
                    <a:gd name="T7" fmla="*/ 17 h 52"/>
                    <a:gd name="T8" fmla="*/ 4 w 10"/>
                    <a:gd name="T9" fmla="*/ 26 h 52"/>
                    <a:gd name="T10" fmla="*/ 5 w 10"/>
                    <a:gd name="T11" fmla="*/ 34 h 52"/>
                    <a:gd name="T12" fmla="*/ 7 w 10"/>
                    <a:gd name="T13" fmla="*/ 42 h 52"/>
                    <a:gd name="T14" fmla="*/ 8 w 10"/>
                    <a:gd name="T15" fmla="*/ 47 h 52"/>
                    <a:gd name="T16" fmla="*/ 9 w 10"/>
                    <a:gd name="T17" fmla="*/ 50 h 52"/>
                    <a:gd name="T18" fmla="*/ 9 w 10"/>
                    <a:gd name="T19" fmla="*/ 51 h 52"/>
                    <a:gd name="T20" fmla="*/ 8 w 10"/>
                    <a:gd name="T21" fmla="*/ 52 h 52"/>
                    <a:gd name="T22" fmla="*/ 7 w 10"/>
                    <a:gd name="T23" fmla="*/ 51 h 52"/>
                    <a:gd name="T24" fmla="*/ 5 w 10"/>
                    <a:gd name="T25" fmla="*/ 47 h 52"/>
                    <a:gd name="T26" fmla="*/ 1 w 10"/>
                    <a:gd name="T27" fmla="*/ 37 h 52"/>
                    <a:gd name="T28" fmla="*/ 0 w 10"/>
                    <a:gd name="T29" fmla="*/ 26 h 52"/>
                    <a:gd name="T30" fmla="*/ 1 w 10"/>
                    <a:gd name="T31" fmla="*/ 16 h 52"/>
                    <a:gd name="T32" fmla="*/ 4 w 10"/>
                    <a:gd name="T33" fmla="*/ 6 h 52"/>
                    <a:gd name="T34" fmla="*/ 7 w 10"/>
                    <a:gd name="T35" fmla="*/ 2 h 52"/>
                    <a:gd name="T36" fmla="*/ 9 w 10"/>
                    <a:gd name="T37" fmla="*/ 0 h 52"/>
                    <a:gd name="T38" fmla="*/ 10 w 10"/>
                    <a:gd name="T39" fmla="*/ 1 h 52"/>
                    <a:gd name="T40" fmla="*/ 10 w 10"/>
                    <a:gd name="T41" fmla="*/ 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10" y="2"/>
                      </a:moveTo>
                      <a:cubicBezTo>
                        <a:pt x="10" y="2"/>
                        <a:pt x="10" y="3"/>
                        <a:pt x="9" y="4"/>
                      </a:cubicBezTo>
                      <a:cubicBezTo>
                        <a:pt x="8" y="6"/>
                        <a:pt x="8" y="7"/>
                        <a:pt x="8" y="8"/>
                      </a:cubicBezTo>
                      <a:cubicBezTo>
                        <a:pt x="7" y="11"/>
                        <a:pt x="6" y="14"/>
                        <a:pt x="5" y="17"/>
                      </a:cubicBezTo>
                      <a:cubicBezTo>
                        <a:pt x="5" y="20"/>
                        <a:pt x="5" y="23"/>
                        <a:pt x="4" y="26"/>
                      </a:cubicBezTo>
                      <a:cubicBezTo>
                        <a:pt x="4" y="29"/>
                        <a:pt x="5" y="31"/>
                        <a:pt x="5" y="34"/>
                      </a:cubicBezTo>
                      <a:cubicBezTo>
                        <a:pt x="5" y="37"/>
                        <a:pt x="6" y="39"/>
                        <a:pt x="7" y="42"/>
                      </a:cubicBezTo>
                      <a:cubicBezTo>
                        <a:pt x="7" y="43"/>
                        <a:pt x="7" y="45"/>
                        <a:pt x="8" y="47"/>
                      </a:cubicBezTo>
                      <a:cubicBezTo>
                        <a:pt x="9" y="49"/>
                        <a:pt x="9" y="50"/>
                        <a:pt x="9" y="50"/>
                      </a:cubicBezTo>
                      <a:cubicBezTo>
                        <a:pt x="9" y="51"/>
                        <a:pt x="9" y="51"/>
                        <a:pt x="9" y="51"/>
                      </a:cubicBezTo>
                      <a:cubicBezTo>
                        <a:pt x="8" y="52"/>
                        <a:pt x="8" y="52"/>
                        <a:pt x="8" y="52"/>
                      </a:cubicBezTo>
                      <a:cubicBezTo>
                        <a:pt x="7" y="51"/>
                        <a:pt x="7" y="51"/>
                        <a:pt x="7" y="51"/>
                      </a:cubicBezTo>
                      <a:cubicBezTo>
                        <a:pt x="6" y="50"/>
                        <a:pt x="5" y="49"/>
                        <a:pt x="5" y="47"/>
                      </a:cubicBezTo>
                      <a:cubicBezTo>
                        <a:pt x="3" y="44"/>
                        <a:pt x="2" y="41"/>
                        <a:pt x="1" y="37"/>
                      </a:cubicBezTo>
                      <a:cubicBezTo>
                        <a:pt x="0" y="33"/>
                        <a:pt x="0" y="30"/>
                        <a:pt x="0" y="26"/>
                      </a:cubicBezTo>
                      <a:cubicBezTo>
                        <a:pt x="0" y="22"/>
                        <a:pt x="0" y="19"/>
                        <a:pt x="1" y="16"/>
                      </a:cubicBezTo>
                      <a:cubicBezTo>
                        <a:pt x="2" y="12"/>
                        <a:pt x="3" y="9"/>
                        <a:pt x="4" y="6"/>
                      </a:cubicBezTo>
                      <a:cubicBezTo>
                        <a:pt x="5" y="4"/>
                        <a:pt x="6" y="3"/>
                        <a:pt x="7" y="2"/>
                      </a:cubicBezTo>
                      <a:cubicBezTo>
                        <a:pt x="8" y="1"/>
                        <a:pt x="8" y="0"/>
                        <a:pt x="9" y="0"/>
                      </a:cubicBezTo>
                      <a:cubicBezTo>
                        <a:pt x="10" y="1"/>
                        <a:pt x="10" y="1"/>
                        <a:pt x="10" y="1"/>
                      </a:cubicBezTo>
                      <a:cubicBezTo>
                        <a:pt x="10" y="1"/>
                        <a:pt x="10" y="1"/>
                        <a:pt x="10" y="2"/>
                      </a:cubicBez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94" name="Freeform 604"/>
                <p:cNvSpPr>
                  <a:spLocks noChangeAspect="1"/>
                </p:cNvSpPr>
                <p:nvPr/>
              </p:nvSpPr>
              <p:spPr bwMode="auto">
                <a:xfrm>
                  <a:off x="2363" y="1327"/>
                  <a:ext cx="14" cy="82"/>
                </a:xfrm>
                <a:custGeom>
                  <a:avLst/>
                  <a:gdLst>
                    <a:gd name="T0" fmla="*/ 8 w 8"/>
                    <a:gd name="T1" fmla="*/ 2 h 41"/>
                    <a:gd name="T2" fmla="*/ 7 w 8"/>
                    <a:gd name="T3" fmla="*/ 4 h 41"/>
                    <a:gd name="T4" fmla="*/ 6 w 8"/>
                    <a:gd name="T5" fmla="*/ 7 h 41"/>
                    <a:gd name="T6" fmla="*/ 5 w 8"/>
                    <a:gd name="T7" fmla="*/ 14 h 41"/>
                    <a:gd name="T8" fmla="*/ 4 w 8"/>
                    <a:gd name="T9" fmla="*/ 21 h 41"/>
                    <a:gd name="T10" fmla="*/ 4 w 8"/>
                    <a:gd name="T11" fmla="*/ 27 h 41"/>
                    <a:gd name="T12" fmla="*/ 6 w 8"/>
                    <a:gd name="T13" fmla="*/ 33 h 41"/>
                    <a:gd name="T14" fmla="*/ 7 w 8"/>
                    <a:gd name="T15" fmla="*/ 37 h 41"/>
                    <a:gd name="T16" fmla="*/ 8 w 8"/>
                    <a:gd name="T17" fmla="*/ 40 h 41"/>
                    <a:gd name="T18" fmla="*/ 7 w 8"/>
                    <a:gd name="T19" fmla="*/ 41 h 41"/>
                    <a:gd name="T20" fmla="*/ 7 w 8"/>
                    <a:gd name="T21" fmla="*/ 41 h 41"/>
                    <a:gd name="T22" fmla="*/ 6 w 8"/>
                    <a:gd name="T23" fmla="*/ 40 h 41"/>
                    <a:gd name="T24" fmla="*/ 4 w 8"/>
                    <a:gd name="T25" fmla="*/ 38 h 41"/>
                    <a:gd name="T26" fmla="*/ 1 w 8"/>
                    <a:gd name="T27" fmla="*/ 30 h 41"/>
                    <a:gd name="T28" fmla="*/ 0 w 8"/>
                    <a:gd name="T29" fmla="*/ 21 h 41"/>
                    <a:gd name="T30" fmla="*/ 1 w 8"/>
                    <a:gd name="T31" fmla="*/ 13 h 41"/>
                    <a:gd name="T32" fmla="*/ 4 w 8"/>
                    <a:gd name="T33" fmla="*/ 5 h 41"/>
                    <a:gd name="T34" fmla="*/ 6 w 8"/>
                    <a:gd name="T35" fmla="*/ 2 h 41"/>
                    <a:gd name="T36" fmla="*/ 8 w 8"/>
                    <a:gd name="T37" fmla="*/ 0 h 41"/>
                    <a:gd name="T38" fmla="*/ 8 w 8"/>
                    <a:gd name="T39" fmla="*/ 1 h 41"/>
                    <a:gd name="T40" fmla="*/ 8 w 8"/>
                    <a:gd name="T41" fmla="*/ 2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8" y="2"/>
                      </a:moveTo>
                      <a:cubicBezTo>
                        <a:pt x="8" y="2"/>
                        <a:pt x="8" y="3"/>
                        <a:pt x="7" y="4"/>
                      </a:cubicBezTo>
                      <a:cubicBezTo>
                        <a:pt x="7" y="5"/>
                        <a:pt x="7" y="6"/>
                        <a:pt x="6" y="7"/>
                      </a:cubicBezTo>
                      <a:cubicBezTo>
                        <a:pt x="6" y="9"/>
                        <a:pt x="5" y="12"/>
                        <a:pt x="5" y="14"/>
                      </a:cubicBezTo>
                      <a:cubicBezTo>
                        <a:pt x="4" y="16"/>
                        <a:pt x="4" y="18"/>
                        <a:pt x="4" y="21"/>
                      </a:cubicBezTo>
                      <a:cubicBezTo>
                        <a:pt x="4" y="23"/>
                        <a:pt x="4" y="25"/>
                        <a:pt x="4" y="27"/>
                      </a:cubicBezTo>
                      <a:cubicBezTo>
                        <a:pt x="5" y="29"/>
                        <a:pt x="5" y="31"/>
                        <a:pt x="6" y="33"/>
                      </a:cubicBezTo>
                      <a:cubicBezTo>
                        <a:pt x="6" y="34"/>
                        <a:pt x="6" y="36"/>
                        <a:pt x="7" y="37"/>
                      </a:cubicBezTo>
                      <a:cubicBezTo>
                        <a:pt x="7" y="39"/>
                        <a:pt x="8" y="40"/>
                        <a:pt x="8" y="40"/>
                      </a:cubicBezTo>
                      <a:cubicBezTo>
                        <a:pt x="8" y="40"/>
                        <a:pt x="8" y="41"/>
                        <a:pt x="7" y="41"/>
                      </a:cubicBezTo>
                      <a:cubicBezTo>
                        <a:pt x="7" y="41"/>
                        <a:pt x="7" y="41"/>
                        <a:pt x="7" y="41"/>
                      </a:cubicBezTo>
                      <a:cubicBezTo>
                        <a:pt x="7" y="41"/>
                        <a:pt x="6" y="41"/>
                        <a:pt x="6" y="40"/>
                      </a:cubicBezTo>
                      <a:cubicBezTo>
                        <a:pt x="5" y="40"/>
                        <a:pt x="5" y="39"/>
                        <a:pt x="4" y="38"/>
                      </a:cubicBezTo>
                      <a:cubicBezTo>
                        <a:pt x="3" y="35"/>
                        <a:pt x="2" y="32"/>
                        <a:pt x="1" y="30"/>
                      </a:cubicBezTo>
                      <a:cubicBezTo>
                        <a:pt x="0" y="27"/>
                        <a:pt x="0" y="24"/>
                        <a:pt x="0" y="21"/>
                      </a:cubicBezTo>
                      <a:cubicBezTo>
                        <a:pt x="0" y="18"/>
                        <a:pt x="0" y="15"/>
                        <a:pt x="1" y="13"/>
                      </a:cubicBezTo>
                      <a:cubicBezTo>
                        <a:pt x="2" y="10"/>
                        <a:pt x="3" y="8"/>
                        <a:pt x="4" y="5"/>
                      </a:cubicBezTo>
                      <a:cubicBezTo>
                        <a:pt x="4" y="4"/>
                        <a:pt x="5" y="2"/>
                        <a:pt x="6" y="2"/>
                      </a:cubicBezTo>
                      <a:cubicBezTo>
                        <a:pt x="6" y="1"/>
                        <a:pt x="7" y="0"/>
                        <a:pt x="8" y="0"/>
                      </a:cubicBezTo>
                      <a:cubicBezTo>
                        <a:pt x="8" y="1"/>
                        <a:pt x="8" y="1"/>
                        <a:pt x="8" y="1"/>
                      </a:cubicBezTo>
                      <a:lnTo>
                        <a:pt x="8" y="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95" name="Freeform 605"/>
                <p:cNvSpPr>
                  <a:spLocks noChangeAspect="1"/>
                </p:cNvSpPr>
                <p:nvPr/>
              </p:nvSpPr>
              <p:spPr bwMode="auto">
                <a:xfrm>
                  <a:off x="2403" y="1340"/>
                  <a:ext cx="14" cy="59"/>
                </a:xfrm>
                <a:custGeom>
                  <a:avLst/>
                  <a:gdLst>
                    <a:gd name="T0" fmla="*/ 6 w 6"/>
                    <a:gd name="T1" fmla="*/ 1 h 31"/>
                    <a:gd name="T2" fmla="*/ 6 w 6"/>
                    <a:gd name="T3" fmla="*/ 2 h 31"/>
                    <a:gd name="T4" fmla="*/ 5 w 6"/>
                    <a:gd name="T5" fmla="*/ 4 h 31"/>
                    <a:gd name="T6" fmla="*/ 3 w 6"/>
                    <a:gd name="T7" fmla="*/ 10 h 31"/>
                    <a:gd name="T8" fmla="*/ 3 w 6"/>
                    <a:gd name="T9" fmla="*/ 15 h 31"/>
                    <a:gd name="T10" fmla="*/ 3 w 6"/>
                    <a:gd name="T11" fmla="*/ 20 h 31"/>
                    <a:gd name="T12" fmla="*/ 4 w 6"/>
                    <a:gd name="T13" fmla="*/ 25 h 31"/>
                    <a:gd name="T14" fmla="*/ 5 w 6"/>
                    <a:gd name="T15" fmla="*/ 28 h 31"/>
                    <a:gd name="T16" fmla="*/ 6 w 6"/>
                    <a:gd name="T17" fmla="*/ 30 h 31"/>
                    <a:gd name="T18" fmla="*/ 6 w 6"/>
                    <a:gd name="T19" fmla="*/ 30 h 31"/>
                    <a:gd name="T20" fmla="*/ 5 w 6"/>
                    <a:gd name="T21" fmla="*/ 31 h 31"/>
                    <a:gd name="T22" fmla="*/ 4 w 6"/>
                    <a:gd name="T23" fmla="*/ 30 h 31"/>
                    <a:gd name="T24" fmla="*/ 3 w 6"/>
                    <a:gd name="T25" fmla="*/ 28 h 31"/>
                    <a:gd name="T26" fmla="*/ 1 w 6"/>
                    <a:gd name="T27" fmla="*/ 22 h 31"/>
                    <a:gd name="T28" fmla="*/ 0 w 6"/>
                    <a:gd name="T29" fmla="*/ 15 h 31"/>
                    <a:gd name="T30" fmla="*/ 1 w 6"/>
                    <a:gd name="T31" fmla="*/ 9 h 31"/>
                    <a:gd name="T32" fmla="*/ 3 w 6"/>
                    <a:gd name="T33" fmla="*/ 3 h 31"/>
                    <a:gd name="T34" fmla="*/ 5 w 6"/>
                    <a:gd name="T35" fmla="*/ 1 h 31"/>
                    <a:gd name="T36" fmla="*/ 6 w 6"/>
                    <a:gd name="T37" fmla="*/ 0 h 31"/>
                    <a:gd name="T38" fmla="*/ 6 w 6"/>
                    <a:gd name="T39" fmla="*/ 0 h 31"/>
                    <a:gd name="T40" fmla="*/ 6 w 6"/>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6" y="1"/>
                      </a:moveTo>
                      <a:cubicBezTo>
                        <a:pt x="6" y="1"/>
                        <a:pt x="6" y="1"/>
                        <a:pt x="6" y="2"/>
                      </a:cubicBezTo>
                      <a:cubicBezTo>
                        <a:pt x="6" y="3"/>
                        <a:pt x="5" y="4"/>
                        <a:pt x="5" y="4"/>
                      </a:cubicBezTo>
                      <a:cubicBezTo>
                        <a:pt x="4" y="6"/>
                        <a:pt x="4" y="8"/>
                        <a:pt x="3" y="10"/>
                      </a:cubicBezTo>
                      <a:cubicBezTo>
                        <a:pt x="3" y="12"/>
                        <a:pt x="3" y="13"/>
                        <a:pt x="3" y="15"/>
                      </a:cubicBezTo>
                      <a:cubicBezTo>
                        <a:pt x="3" y="17"/>
                        <a:pt x="3" y="18"/>
                        <a:pt x="3" y="20"/>
                      </a:cubicBezTo>
                      <a:cubicBezTo>
                        <a:pt x="4" y="22"/>
                        <a:pt x="4" y="23"/>
                        <a:pt x="4" y="25"/>
                      </a:cubicBezTo>
                      <a:cubicBezTo>
                        <a:pt x="5" y="25"/>
                        <a:pt x="5" y="26"/>
                        <a:pt x="5" y="28"/>
                      </a:cubicBezTo>
                      <a:cubicBezTo>
                        <a:pt x="6" y="29"/>
                        <a:pt x="6" y="29"/>
                        <a:pt x="6" y="30"/>
                      </a:cubicBezTo>
                      <a:cubicBezTo>
                        <a:pt x="6" y="30"/>
                        <a:pt x="6" y="30"/>
                        <a:pt x="6" y="30"/>
                      </a:cubicBezTo>
                      <a:cubicBezTo>
                        <a:pt x="5" y="31"/>
                        <a:pt x="5" y="31"/>
                        <a:pt x="5" y="31"/>
                      </a:cubicBezTo>
                      <a:cubicBezTo>
                        <a:pt x="5" y="31"/>
                        <a:pt x="5" y="30"/>
                        <a:pt x="4" y="30"/>
                      </a:cubicBezTo>
                      <a:cubicBezTo>
                        <a:pt x="4" y="30"/>
                        <a:pt x="4" y="29"/>
                        <a:pt x="3" y="28"/>
                      </a:cubicBezTo>
                      <a:cubicBezTo>
                        <a:pt x="2" y="26"/>
                        <a:pt x="1" y="24"/>
                        <a:pt x="1" y="22"/>
                      </a:cubicBezTo>
                      <a:cubicBezTo>
                        <a:pt x="0" y="20"/>
                        <a:pt x="0" y="17"/>
                        <a:pt x="0" y="15"/>
                      </a:cubicBezTo>
                      <a:cubicBezTo>
                        <a:pt x="0" y="13"/>
                        <a:pt x="0" y="11"/>
                        <a:pt x="1" y="9"/>
                      </a:cubicBezTo>
                      <a:cubicBezTo>
                        <a:pt x="1" y="7"/>
                        <a:pt x="2" y="5"/>
                        <a:pt x="3" y="3"/>
                      </a:cubicBezTo>
                      <a:cubicBezTo>
                        <a:pt x="3" y="2"/>
                        <a:pt x="4" y="1"/>
                        <a:pt x="5" y="1"/>
                      </a:cubicBezTo>
                      <a:cubicBezTo>
                        <a:pt x="5" y="0"/>
                        <a:pt x="6" y="0"/>
                        <a:pt x="6" y="0"/>
                      </a:cubicBezTo>
                      <a:cubicBezTo>
                        <a:pt x="6" y="0"/>
                        <a:pt x="6" y="0"/>
                        <a:pt x="6" y="0"/>
                      </a:cubicBezTo>
                      <a:lnTo>
                        <a:pt x="6" y="1"/>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96" name="Freeform 606"/>
                <p:cNvSpPr>
                  <a:spLocks noChangeAspect="1"/>
                </p:cNvSpPr>
                <p:nvPr/>
              </p:nvSpPr>
              <p:spPr bwMode="auto">
                <a:xfrm>
                  <a:off x="2593" y="1315"/>
                  <a:ext cx="22" cy="102"/>
                </a:xfrm>
                <a:custGeom>
                  <a:avLst/>
                  <a:gdLst>
                    <a:gd name="T0" fmla="*/ 0 w 11"/>
                    <a:gd name="T1" fmla="*/ 2 h 52"/>
                    <a:gd name="T2" fmla="*/ 1 w 11"/>
                    <a:gd name="T3" fmla="*/ 4 h 52"/>
                    <a:gd name="T4" fmla="*/ 3 w 11"/>
                    <a:gd name="T5" fmla="*/ 8 h 52"/>
                    <a:gd name="T6" fmla="*/ 5 w 11"/>
                    <a:gd name="T7" fmla="*/ 17 h 52"/>
                    <a:gd name="T8" fmla="*/ 6 w 11"/>
                    <a:gd name="T9" fmla="*/ 26 h 52"/>
                    <a:gd name="T10" fmla="*/ 5 w 11"/>
                    <a:gd name="T11" fmla="*/ 34 h 52"/>
                    <a:gd name="T12" fmla="*/ 4 w 11"/>
                    <a:gd name="T13" fmla="*/ 42 h 52"/>
                    <a:gd name="T14" fmla="*/ 2 w 11"/>
                    <a:gd name="T15" fmla="*/ 47 h 52"/>
                    <a:gd name="T16" fmla="*/ 1 w 11"/>
                    <a:gd name="T17" fmla="*/ 50 h 52"/>
                    <a:gd name="T18" fmla="*/ 1 w 11"/>
                    <a:gd name="T19" fmla="*/ 51 h 52"/>
                    <a:gd name="T20" fmla="*/ 2 w 11"/>
                    <a:gd name="T21" fmla="*/ 52 h 52"/>
                    <a:gd name="T22" fmla="*/ 4 w 11"/>
                    <a:gd name="T23" fmla="*/ 51 h 52"/>
                    <a:gd name="T24" fmla="*/ 6 w 11"/>
                    <a:gd name="T25" fmla="*/ 47 h 52"/>
                    <a:gd name="T26" fmla="*/ 9 w 11"/>
                    <a:gd name="T27" fmla="*/ 37 h 52"/>
                    <a:gd name="T28" fmla="*/ 10 w 11"/>
                    <a:gd name="T29" fmla="*/ 26 h 52"/>
                    <a:gd name="T30" fmla="*/ 9 w 11"/>
                    <a:gd name="T31" fmla="*/ 16 h 52"/>
                    <a:gd name="T32" fmla="*/ 6 w 11"/>
                    <a:gd name="T33" fmla="*/ 6 h 52"/>
                    <a:gd name="T34" fmla="*/ 3 w 11"/>
                    <a:gd name="T35" fmla="*/ 2 h 52"/>
                    <a:gd name="T36" fmla="*/ 1 w 11"/>
                    <a:gd name="T37" fmla="*/ 0 h 52"/>
                    <a:gd name="T38" fmla="*/ 1 w 11"/>
                    <a:gd name="T39" fmla="*/ 1 h 52"/>
                    <a:gd name="T40" fmla="*/ 0 w 11"/>
                    <a:gd name="T41" fmla="*/ 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2"/>
                    <a:gd name="T65" fmla="*/ 11 w 11"/>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2">
                      <a:moveTo>
                        <a:pt x="0" y="2"/>
                      </a:moveTo>
                      <a:cubicBezTo>
                        <a:pt x="0" y="2"/>
                        <a:pt x="1" y="3"/>
                        <a:pt x="1" y="4"/>
                      </a:cubicBezTo>
                      <a:cubicBezTo>
                        <a:pt x="2" y="6"/>
                        <a:pt x="2" y="7"/>
                        <a:pt x="3" y="8"/>
                      </a:cubicBezTo>
                      <a:cubicBezTo>
                        <a:pt x="4" y="11"/>
                        <a:pt x="4" y="14"/>
                        <a:pt x="5" y="17"/>
                      </a:cubicBezTo>
                      <a:cubicBezTo>
                        <a:pt x="5" y="20"/>
                        <a:pt x="6" y="23"/>
                        <a:pt x="6" y="26"/>
                      </a:cubicBezTo>
                      <a:cubicBezTo>
                        <a:pt x="6" y="29"/>
                        <a:pt x="6" y="31"/>
                        <a:pt x="5" y="34"/>
                      </a:cubicBezTo>
                      <a:cubicBezTo>
                        <a:pt x="5" y="37"/>
                        <a:pt x="4" y="39"/>
                        <a:pt x="4" y="42"/>
                      </a:cubicBezTo>
                      <a:cubicBezTo>
                        <a:pt x="3" y="43"/>
                        <a:pt x="3" y="45"/>
                        <a:pt x="2" y="47"/>
                      </a:cubicBezTo>
                      <a:cubicBezTo>
                        <a:pt x="1" y="49"/>
                        <a:pt x="1" y="50"/>
                        <a:pt x="1" y="50"/>
                      </a:cubicBezTo>
                      <a:cubicBezTo>
                        <a:pt x="1" y="51"/>
                        <a:pt x="1" y="51"/>
                        <a:pt x="1" y="51"/>
                      </a:cubicBezTo>
                      <a:cubicBezTo>
                        <a:pt x="2" y="52"/>
                        <a:pt x="2" y="52"/>
                        <a:pt x="2" y="52"/>
                      </a:cubicBezTo>
                      <a:cubicBezTo>
                        <a:pt x="2" y="52"/>
                        <a:pt x="3" y="51"/>
                        <a:pt x="4" y="51"/>
                      </a:cubicBezTo>
                      <a:cubicBezTo>
                        <a:pt x="4" y="50"/>
                        <a:pt x="5" y="49"/>
                        <a:pt x="6" y="47"/>
                      </a:cubicBezTo>
                      <a:cubicBezTo>
                        <a:pt x="7" y="44"/>
                        <a:pt x="9" y="41"/>
                        <a:pt x="9" y="37"/>
                      </a:cubicBezTo>
                      <a:cubicBezTo>
                        <a:pt x="10" y="33"/>
                        <a:pt x="11" y="30"/>
                        <a:pt x="10" y="26"/>
                      </a:cubicBezTo>
                      <a:cubicBezTo>
                        <a:pt x="10" y="22"/>
                        <a:pt x="10" y="19"/>
                        <a:pt x="9" y="16"/>
                      </a:cubicBezTo>
                      <a:cubicBezTo>
                        <a:pt x="9" y="12"/>
                        <a:pt x="7" y="9"/>
                        <a:pt x="6" y="6"/>
                      </a:cubicBezTo>
                      <a:cubicBezTo>
                        <a:pt x="5" y="4"/>
                        <a:pt x="4" y="3"/>
                        <a:pt x="3" y="2"/>
                      </a:cubicBezTo>
                      <a:cubicBezTo>
                        <a:pt x="3" y="1"/>
                        <a:pt x="2" y="0"/>
                        <a:pt x="1" y="0"/>
                      </a:cubicBezTo>
                      <a:cubicBezTo>
                        <a:pt x="1" y="1"/>
                        <a:pt x="1" y="1"/>
                        <a:pt x="1" y="1"/>
                      </a:cubicBezTo>
                      <a:cubicBezTo>
                        <a:pt x="0" y="1"/>
                        <a:pt x="0" y="1"/>
                        <a:pt x="0" y="2"/>
                      </a:cubicBez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97" name="Freeform 607"/>
                <p:cNvSpPr>
                  <a:spLocks noChangeAspect="1"/>
                </p:cNvSpPr>
                <p:nvPr/>
              </p:nvSpPr>
              <p:spPr bwMode="auto">
                <a:xfrm>
                  <a:off x="2554" y="1327"/>
                  <a:ext cx="19" cy="82"/>
                </a:xfrm>
                <a:custGeom>
                  <a:avLst/>
                  <a:gdLst>
                    <a:gd name="T0" fmla="*/ 0 w 8"/>
                    <a:gd name="T1" fmla="*/ 2 h 41"/>
                    <a:gd name="T2" fmla="*/ 1 w 8"/>
                    <a:gd name="T3" fmla="*/ 4 h 41"/>
                    <a:gd name="T4" fmla="*/ 2 w 8"/>
                    <a:gd name="T5" fmla="*/ 7 h 41"/>
                    <a:gd name="T6" fmla="*/ 4 w 8"/>
                    <a:gd name="T7" fmla="*/ 14 h 41"/>
                    <a:gd name="T8" fmla="*/ 4 w 8"/>
                    <a:gd name="T9" fmla="*/ 21 h 41"/>
                    <a:gd name="T10" fmla="*/ 4 w 8"/>
                    <a:gd name="T11" fmla="*/ 27 h 41"/>
                    <a:gd name="T12" fmla="*/ 3 w 8"/>
                    <a:gd name="T13" fmla="*/ 33 h 41"/>
                    <a:gd name="T14" fmla="*/ 1 w 8"/>
                    <a:gd name="T15" fmla="*/ 37 h 41"/>
                    <a:gd name="T16" fmla="*/ 1 w 8"/>
                    <a:gd name="T17" fmla="*/ 40 h 41"/>
                    <a:gd name="T18" fmla="*/ 1 w 8"/>
                    <a:gd name="T19" fmla="*/ 41 h 41"/>
                    <a:gd name="T20" fmla="*/ 1 w 8"/>
                    <a:gd name="T21" fmla="*/ 41 h 41"/>
                    <a:gd name="T22" fmla="*/ 3 w 8"/>
                    <a:gd name="T23" fmla="*/ 40 h 41"/>
                    <a:gd name="T24" fmla="*/ 4 w 8"/>
                    <a:gd name="T25" fmla="*/ 38 h 41"/>
                    <a:gd name="T26" fmla="*/ 7 w 8"/>
                    <a:gd name="T27" fmla="*/ 30 h 41"/>
                    <a:gd name="T28" fmla="*/ 8 w 8"/>
                    <a:gd name="T29" fmla="*/ 21 h 41"/>
                    <a:gd name="T30" fmla="*/ 7 w 8"/>
                    <a:gd name="T31" fmla="*/ 13 h 41"/>
                    <a:gd name="T32" fmla="*/ 5 w 8"/>
                    <a:gd name="T33" fmla="*/ 5 h 41"/>
                    <a:gd name="T34" fmla="*/ 2 w 8"/>
                    <a:gd name="T35" fmla="*/ 2 h 41"/>
                    <a:gd name="T36" fmla="*/ 1 w 8"/>
                    <a:gd name="T37" fmla="*/ 0 h 41"/>
                    <a:gd name="T38" fmla="*/ 0 w 8"/>
                    <a:gd name="T39" fmla="*/ 1 h 41"/>
                    <a:gd name="T40" fmla="*/ 0 w 8"/>
                    <a:gd name="T41" fmla="*/ 2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0" y="2"/>
                      </a:moveTo>
                      <a:cubicBezTo>
                        <a:pt x="0" y="2"/>
                        <a:pt x="0" y="3"/>
                        <a:pt x="1" y="4"/>
                      </a:cubicBezTo>
                      <a:cubicBezTo>
                        <a:pt x="1" y="5"/>
                        <a:pt x="2" y="6"/>
                        <a:pt x="2" y="7"/>
                      </a:cubicBezTo>
                      <a:cubicBezTo>
                        <a:pt x="3" y="9"/>
                        <a:pt x="3" y="12"/>
                        <a:pt x="4" y="14"/>
                      </a:cubicBezTo>
                      <a:cubicBezTo>
                        <a:pt x="4" y="16"/>
                        <a:pt x="4" y="18"/>
                        <a:pt x="4" y="21"/>
                      </a:cubicBezTo>
                      <a:cubicBezTo>
                        <a:pt x="4" y="23"/>
                        <a:pt x="4" y="25"/>
                        <a:pt x="4" y="27"/>
                      </a:cubicBezTo>
                      <a:cubicBezTo>
                        <a:pt x="4" y="29"/>
                        <a:pt x="3" y="31"/>
                        <a:pt x="3" y="33"/>
                      </a:cubicBezTo>
                      <a:cubicBezTo>
                        <a:pt x="2" y="34"/>
                        <a:pt x="2" y="36"/>
                        <a:pt x="1" y="37"/>
                      </a:cubicBezTo>
                      <a:cubicBezTo>
                        <a:pt x="1" y="39"/>
                        <a:pt x="1" y="40"/>
                        <a:pt x="1" y="40"/>
                      </a:cubicBezTo>
                      <a:cubicBezTo>
                        <a:pt x="1" y="41"/>
                        <a:pt x="1" y="41"/>
                        <a:pt x="1" y="41"/>
                      </a:cubicBezTo>
                      <a:cubicBezTo>
                        <a:pt x="1" y="41"/>
                        <a:pt x="1" y="41"/>
                        <a:pt x="1" y="41"/>
                      </a:cubicBezTo>
                      <a:cubicBezTo>
                        <a:pt x="2" y="41"/>
                        <a:pt x="2" y="41"/>
                        <a:pt x="3" y="40"/>
                      </a:cubicBezTo>
                      <a:cubicBezTo>
                        <a:pt x="3" y="40"/>
                        <a:pt x="4" y="39"/>
                        <a:pt x="4" y="38"/>
                      </a:cubicBezTo>
                      <a:cubicBezTo>
                        <a:pt x="6" y="35"/>
                        <a:pt x="7" y="32"/>
                        <a:pt x="7" y="30"/>
                      </a:cubicBezTo>
                      <a:cubicBezTo>
                        <a:pt x="8" y="27"/>
                        <a:pt x="8" y="24"/>
                        <a:pt x="8" y="21"/>
                      </a:cubicBezTo>
                      <a:cubicBezTo>
                        <a:pt x="8" y="18"/>
                        <a:pt x="8" y="15"/>
                        <a:pt x="7" y="13"/>
                      </a:cubicBezTo>
                      <a:cubicBezTo>
                        <a:pt x="7" y="10"/>
                        <a:pt x="6" y="8"/>
                        <a:pt x="5" y="5"/>
                      </a:cubicBezTo>
                      <a:cubicBezTo>
                        <a:pt x="4" y="4"/>
                        <a:pt x="3" y="2"/>
                        <a:pt x="2" y="2"/>
                      </a:cubicBezTo>
                      <a:cubicBezTo>
                        <a:pt x="2" y="1"/>
                        <a:pt x="1" y="0"/>
                        <a:pt x="1" y="0"/>
                      </a:cubicBezTo>
                      <a:cubicBezTo>
                        <a:pt x="0" y="1"/>
                        <a:pt x="0" y="1"/>
                        <a:pt x="0" y="1"/>
                      </a:cubicBezTo>
                      <a:lnTo>
                        <a:pt x="0" y="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sp>
              <p:nvSpPr>
                <p:cNvPr id="198" name="Freeform 608"/>
                <p:cNvSpPr>
                  <a:spLocks noChangeAspect="1"/>
                </p:cNvSpPr>
                <p:nvPr/>
              </p:nvSpPr>
              <p:spPr bwMode="auto">
                <a:xfrm>
                  <a:off x="2517" y="1340"/>
                  <a:ext cx="12" cy="59"/>
                </a:xfrm>
                <a:custGeom>
                  <a:avLst/>
                  <a:gdLst>
                    <a:gd name="T0" fmla="*/ 0 w 6"/>
                    <a:gd name="T1" fmla="*/ 1 h 31"/>
                    <a:gd name="T2" fmla="*/ 0 w 6"/>
                    <a:gd name="T3" fmla="*/ 2 h 31"/>
                    <a:gd name="T4" fmla="*/ 1 w 6"/>
                    <a:gd name="T5" fmla="*/ 4 h 31"/>
                    <a:gd name="T6" fmla="*/ 3 w 6"/>
                    <a:gd name="T7" fmla="*/ 10 h 31"/>
                    <a:gd name="T8" fmla="*/ 3 w 6"/>
                    <a:gd name="T9" fmla="*/ 15 h 31"/>
                    <a:gd name="T10" fmla="*/ 3 w 6"/>
                    <a:gd name="T11" fmla="*/ 20 h 31"/>
                    <a:gd name="T12" fmla="*/ 2 w 6"/>
                    <a:gd name="T13" fmla="*/ 25 h 31"/>
                    <a:gd name="T14" fmla="*/ 1 w 6"/>
                    <a:gd name="T15" fmla="*/ 28 h 31"/>
                    <a:gd name="T16" fmla="*/ 0 w 6"/>
                    <a:gd name="T17" fmla="*/ 30 h 31"/>
                    <a:gd name="T18" fmla="*/ 0 w 6"/>
                    <a:gd name="T19" fmla="*/ 30 h 31"/>
                    <a:gd name="T20" fmla="*/ 1 w 6"/>
                    <a:gd name="T21" fmla="*/ 31 h 31"/>
                    <a:gd name="T22" fmla="*/ 2 w 6"/>
                    <a:gd name="T23" fmla="*/ 30 h 31"/>
                    <a:gd name="T24" fmla="*/ 3 w 6"/>
                    <a:gd name="T25" fmla="*/ 28 h 31"/>
                    <a:gd name="T26" fmla="*/ 6 w 6"/>
                    <a:gd name="T27" fmla="*/ 22 h 31"/>
                    <a:gd name="T28" fmla="*/ 6 w 6"/>
                    <a:gd name="T29" fmla="*/ 15 h 31"/>
                    <a:gd name="T30" fmla="*/ 6 w 6"/>
                    <a:gd name="T31" fmla="*/ 9 h 31"/>
                    <a:gd name="T32" fmla="*/ 3 w 6"/>
                    <a:gd name="T33" fmla="*/ 3 h 31"/>
                    <a:gd name="T34" fmla="*/ 2 w 6"/>
                    <a:gd name="T35" fmla="*/ 1 h 31"/>
                    <a:gd name="T36" fmla="*/ 0 w 6"/>
                    <a:gd name="T37" fmla="*/ 0 h 31"/>
                    <a:gd name="T38" fmla="*/ 0 w 6"/>
                    <a:gd name="T39" fmla="*/ 0 h 31"/>
                    <a:gd name="T40" fmla="*/ 0 w 6"/>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0" y="1"/>
                      </a:moveTo>
                      <a:cubicBezTo>
                        <a:pt x="0" y="1"/>
                        <a:pt x="0" y="1"/>
                        <a:pt x="0" y="2"/>
                      </a:cubicBezTo>
                      <a:cubicBezTo>
                        <a:pt x="1" y="3"/>
                        <a:pt x="1" y="4"/>
                        <a:pt x="1" y="4"/>
                      </a:cubicBezTo>
                      <a:cubicBezTo>
                        <a:pt x="2" y="6"/>
                        <a:pt x="2" y="8"/>
                        <a:pt x="3" y="10"/>
                      </a:cubicBezTo>
                      <a:cubicBezTo>
                        <a:pt x="3" y="12"/>
                        <a:pt x="3" y="13"/>
                        <a:pt x="3" y="15"/>
                      </a:cubicBezTo>
                      <a:cubicBezTo>
                        <a:pt x="3" y="17"/>
                        <a:pt x="3" y="18"/>
                        <a:pt x="3" y="20"/>
                      </a:cubicBezTo>
                      <a:cubicBezTo>
                        <a:pt x="3" y="22"/>
                        <a:pt x="2" y="23"/>
                        <a:pt x="2" y="25"/>
                      </a:cubicBezTo>
                      <a:cubicBezTo>
                        <a:pt x="2" y="25"/>
                        <a:pt x="1" y="26"/>
                        <a:pt x="1" y="28"/>
                      </a:cubicBezTo>
                      <a:cubicBezTo>
                        <a:pt x="0" y="29"/>
                        <a:pt x="0" y="29"/>
                        <a:pt x="0" y="30"/>
                      </a:cubicBezTo>
                      <a:cubicBezTo>
                        <a:pt x="0" y="30"/>
                        <a:pt x="0" y="30"/>
                        <a:pt x="0" y="30"/>
                      </a:cubicBezTo>
                      <a:cubicBezTo>
                        <a:pt x="1" y="31"/>
                        <a:pt x="1" y="31"/>
                        <a:pt x="1" y="31"/>
                      </a:cubicBezTo>
                      <a:cubicBezTo>
                        <a:pt x="1" y="31"/>
                        <a:pt x="1" y="30"/>
                        <a:pt x="2" y="30"/>
                      </a:cubicBezTo>
                      <a:cubicBezTo>
                        <a:pt x="2" y="30"/>
                        <a:pt x="3" y="29"/>
                        <a:pt x="3" y="28"/>
                      </a:cubicBezTo>
                      <a:cubicBezTo>
                        <a:pt x="4" y="26"/>
                        <a:pt x="5" y="24"/>
                        <a:pt x="6" y="22"/>
                      </a:cubicBezTo>
                      <a:cubicBezTo>
                        <a:pt x="6" y="20"/>
                        <a:pt x="6" y="17"/>
                        <a:pt x="6" y="15"/>
                      </a:cubicBezTo>
                      <a:cubicBezTo>
                        <a:pt x="6" y="13"/>
                        <a:pt x="6" y="11"/>
                        <a:pt x="6" y="9"/>
                      </a:cubicBezTo>
                      <a:cubicBezTo>
                        <a:pt x="5" y="7"/>
                        <a:pt x="4" y="5"/>
                        <a:pt x="3" y="3"/>
                      </a:cubicBezTo>
                      <a:cubicBezTo>
                        <a:pt x="3" y="2"/>
                        <a:pt x="2" y="1"/>
                        <a:pt x="2" y="1"/>
                      </a:cubicBezTo>
                      <a:cubicBezTo>
                        <a:pt x="1" y="0"/>
                        <a:pt x="1" y="0"/>
                        <a:pt x="0" y="0"/>
                      </a:cubicBezTo>
                      <a:cubicBezTo>
                        <a:pt x="0" y="0"/>
                        <a:pt x="0" y="0"/>
                        <a:pt x="0" y="0"/>
                      </a:cubicBezTo>
                      <a:lnTo>
                        <a:pt x="0" y="1"/>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Unicode MS" pitchFamily="34" charset="-122"/>
                  </a:endParaRPr>
                </a:p>
              </p:txBody>
            </p:sp>
          </p:grpSp>
          <p:sp>
            <p:nvSpPr>
              <p:cNvPr id="174" name="Text Box 737"/>
              <p:cNvSpPr txBox="1">
                <a:spLocks noChangeArrowheads="1"/>
              </p:cNvSpPr>
              <p:nvPr/>
            </p:nvSpPr>
            <p:spPr bwMode="auto">
              <a:xfrm>
                <a:off x="4673" y="3379"/>
                <a:ext cx="545" cy="154"/>
              </a:xfrm>
              <a:prstGeom prst="rect">
                <a:avLst/>
              </a:prstGeom>
              <a:noFill/>
              <a:ln w="9525" algn="ctr">
                <a:noFill/>
                <a:miter lim="800000"/>
                <a:headEnd/>
                <a:tailEnd/>
              </a:ln>
            </p:spPr>
            <p:txBody>
              <a:bodyPr wrap="none" lIns="91102" tIns="45550" rIns="91102" bIns="45550">
                <a:spAutoFit/>
              </a:bodyPr>
              <a:lstStyle/>
              <a:p>
                <a:pPr algn="ctr" defTabSz="858838" eaLnBrk="0" fontAlgn="auto" hangingPunct="0">
                  <a:spcBef>
                    <a:spcPts val="0"/>
                  </a:spcBef>
                  <a:spcAft>
                    <a:spcPts val="0"/>
                  </a:spcAft>
                  <a:defRPr/>
                </a:pPr>
                <a:r>
                  <a:rPr lang="en-US" altLang="zh-CN" sz="1000" kern="0">
                    <a:solidFill>
                      <a:srgbClr val="000000"/>
                    </a:solidFill>
                    <a:latin typeface="FrutigerNext LT Regular"/>
                    <a:ea typeface="MS PGothic" pitchFamily="34" charset="-128"/>
                    <a:cs typeface="Arial Unicode MS" pitchFamily="34" charset="-122"/>
                  </a:rPr>
                  <a:t>GSM/UMTS</a:t>
                </a:r>
              </a:p>
            </p:txBody>
          </p:sp>
        </p:grpSp>
        <p:grpSp>
          <p:nvGrpSpPr>
            <p:cNvPr id="32830" name="Group 225"/>
            <p:cNvGrpSpPr>
              <a:grpSpLocks/>
            </p:cNvGrpSpPr>
            <p:nvPr/>
          </p:nvGrpSpPr>
          <p:grpSpPr bwMode="auto">
            <a:xfrm>
              <a:off x="6524625" y="4997450"/>
              <a:ext cx="1265238" cy="722313"/>
              <a:chOff x="4046" y="3073"/>
              <a:chExt cx="797" cy="455"/>
            </a:xfrm>
          </p:grpSpPr>
          <p:pic>
            <p:nvPicPr>
              <p:cNvPr id="32831" name="Picture 583" descr="天线"/>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8" y="3073"/>
                <a:ext cx="21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Text Box 251"/>
              <p:cNvSpPr txBox="1">
                <a:spLocks noChangeArrowheads="1"/>
              </p:cNvSpPr>
              <p:nvPr/>
            </p:nvSpPr>
            <p:spPr bwMode="auto">
              <a:xfrm>
                <a:off x="4046" y="3373"/>
                <a:ext cx="797" cy="155"/>
              </a:xfrm>
              <a:prstGeom prst="rect">
                <a:avLst/>
              </a:prstGeom>
              <a:noFill/>
              <a:ln w="9525" algn="ctr">
                <a:noFill/>
                <a:miter lim="800000"/>
                <a:headEnd/>
                <a:tailEnd/>
              </a:ln>
            </p:spPr>
            <p:txBody>
              <a:bodyPr lIns="91102" tIns="45550" rIns="91102" bIns="45550">
                <a:spAutoFit/>
              </a:bodyPr>
              <a:lstStyle/>
              <a:p>
                <a:pPr defTabSz="858838" fontAlgn="auto">
                  <a:spcBef>
                    <a:spcPts val="0"/>
                  </a:spcBef>
                  <a:spcAft>
                    <a:spcPts val="0"/>
                  </a:spcAft>
                  <a:defRPr/>
                </a:pPr>
                <a:r>
                  <a:rPr lang="en-US" altLang="zh-CN" sz="1000" kern="0">
                    <a:solidFill>
                      <a:srgbClr val="000000"/>
                    </a:solidFill>
                    <a:latin typeface="FrutigerNext LT Regular"/>
                    <a:ea typeface="MS PGothic" pitchFamily="34" charset="-128"/>
                    <a:cs typeface="Arial Unicode MS" pitchFamily="34" charset="-122"/>
                  </a:rPr>
                  <a:t>HSPA/WIMAX</a:t>
                </a:r>
              </a:p>
            </p:txBody>
          </p:sp>
        </p:grpSp>
      </p:grpSp>
      <p:pic>
        <p:nvPicPr>
          <p:cNvPr id="211"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429000" y="4121150"/>
            <a:ext cx="473075" cy="64770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12"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665538" y="4460875"/>
            <a:ext cx="373062" cy="374650"/>
          </a:xfrm>
          <a:prstGeom prst="rect">
            <a:avLst/>
          </a:prstGeom>
          <a:noFill/>
          <a:ln w="9525">
            <a:noFill/>
            <a:miter lim="800000"/>
            <a:headEnd/>
            <a:tailEnd/>
          </a:ln>
          <a:effectLst>
            <a:outerShdw blurRad="76200" dir="18900000" sy="23000" kx="-1200000" algn="bl" rotWithShape="0">
              <a:prstClr val="black">
                <a:alpha val="20000"/>
              </a:prstClr>
            </a:outerShdw>
          </a:effectLst>
        </p:spPr>
      </p:pic>
      <p:cxnSp>
        <p:nvCxnSpPr>
          <p:cNvPr id="213" name="Straight Connector 212"/>
          <p:cNvCxnSpPr/>
          <p:nvPr/>
        </p:nvCxnSpPr>
        <p:spPr bwMode="auto">
          <a:xfrm flipV="1">
            <a:off x="3765550" y="3594100"/>
            <a:ext cx="254000" cy="53975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32817" name="TextBox 215"/>
          <p:cNvSpPr txBox="1">
            <a:spLocks noChangeArrowheads="1"/>
          </p:cNvSpPr>
          <p:nvPr/>
        </p:nvSpPr>
        <p:spPr bwMode="auto">
          <a:xfrm>
            <a:off x="3352800" y="4848225"/>
            <a:ext cx="8382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200">
                <a:solidFill>
                  <a:schemeClr val="tx1"/>
                </a:solidFill>
              </a:rPr>
              <a:t>Presence</a:t>
            </a:r>
            <a:endParaRPr lang="zh-CN" altLang="en-US" sz="1200">
              <a:solidFill>
                <a:schemeClr val="tx1"/>
              </a:solidFill>
            </a:endParaRPr>
          </a:p>
        </p:txBody>
      </p:sp>
      <p:pic>
        <p:nvPicPr>
          <p:cNvPr id="226"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191000" y="4121150"/>
            <a:ext cx="473075" cy="64770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27"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427538" y="4460875"/>
            <a:ext cx="373062" cy="374650"/>
          </a:xfrm>
          <a:prstGeom prst="rect">
            <a:avLst/>
          </a:prstGeom>
          <a:noFill/>
          <a:ln w="9525">
            <a:noFill/>
            <a:miter lim="800000"/>
            <a:headEnd/>
            <a:tailEnd/>
          </a:ln>
          <a:effectLst>
            <a:outerShdw blurRad="76200" dir="18900000" sy="23000" kx="-1200000" algn="bl" rotWithShape="0">
              <a:prstClr val="black">
                <a:alpha val="20000"/>
              </a:prstClr>
            </a:outerShdw>
          </a:effectLst>
        </p:spPr>
      </p:pic>
      <p:cxnSp>
        <p:nvCxnSpPr>
          <p:cNvPr id="228" name="Straight Connector 227"/>
          <p:cNvCxnSpPr>
            <a:stCxn id="226" idx="0"/>
          </p:cNvCxnSpPr>
          <p:nvPr/>
        </p:nvCxnSpPr>
        <p:spPr bwMode="auto">
          <a:xfrm flipH="1" flipV="1">
            <a:off x="4419600" y="3587750"/>
            <a:ext cx="7938" cy="5334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32821" name="TextBox 228"/>
          <p:cNvSpPr txBox="1">
            <a:spLocks noChangeArrowheads="1"/>
          </p:cNvSpPr>
          <p:nvPr/>
        </p:nvSpPr>
        <p:spPr bwMode="auto">
          <a:xfrm>
            <a:off x="4038600" y="4848225"/>
            <a:ext cx="10668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200">
                <a:solidFill>
                  <a:schemeClr val="tx1"/>
                </a:solidFill>
              </a:rPr>
              <a:t>Preference</a:t>
            </a:r>
            <a:endParaRPr lang="zh-CN" altLang="en-US" sz="1200">
              <a:solidFill>
                <a:schemeClr val="tx1"/>
              </a:solidFill>
            </a:endParaRPr>
          </a:p>
        </p:txBody>
      </p:sp>
      <p:pic>
        <p:nvPicPr>
          <p:cNvPr id="244" name="Picture 4"/>
          <p:cNvPicPr>
            <a:picLocks noChangeAspect="1" noChangeArrowheads="1"/>
          </p:cNvPicPr>
          <p:nvPr/>
        </p:nvPicPr>
        <p:blipFill>
          <a:blip r:embed="rId9" cstate="print"/>
          <a:srcRect/>
          <a:stretch>
            <a:fillRect/>
          </a:stretch>
        </p:blipFill>
        <p:spPr bwMode="auto">
          <a:xfrm>
            <a:off x="7840663" y="4162425"/>
            <a:ext cx="474662" cy="646113"/>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45"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077200" y="4502150"/>
            <a:ext cx="373063" cy="373063"/>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246" name="TextBox 245"/>
          <p:cNvSpPr txBox="1">
            <a:spLocks noChangeArrowheads="1"/>
          </p:cNvSpPr>
          <p:nvPr/>
        </p:nvSpPr>
        <p:spPr bwMode="auto">
          <a:xfrm>
            <a:off x="7467600" y="4848225"/>
            <a:ext cx="12954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hangingPunct="0">
              <a:lnSpc>
                <a:spcPct val="93000"/>
              </a:lnSpc>
              <a:buClr>
                <a:srgbClr val="000000"/>
              </a:buClr>
              <a:buSzPct val="100000"/>
              <a:buFont typeface="Times New Roman" pitchFamily="18" charset="0"/>
              <a:buNone/>
            </a:pPr>
            <a:r>
              <a:rPr lang="en-US" altLang="zh-CN" sz="1200">
                <a:solidFill>
                  <a:schemeClr val="tx1"/>
                </a:solidFill>
              </a:rPr>
              <a:t>Other Data Sources</a:t>
            </a:r>
          </a:p>
          <a:p>
            <a:pPr algn="ctr" hangingPunct="0">
              <a:lnSpc>
                <a:spcPct val="93000"/>
              </a:lnSpc>
              <a:buClr>
                <a:srgbClr val="000000"/>
              </a:buClr>
              <a:buSzPct val="100000"/>
              <a:buFont typeface="Times New Roman" pitchFamily="18" charset="0"/>
              <a:buNone/>
            </a:pPr>
            <a:r>
              <a:rPr lang="en-US" altLang="zh-CN" sz="1200">
                <a:solidFill>
                  <a:schemeClr val="tx1"/>
                </a:solidFill>
              </a:rPr>
              <a:t>(e.g. Merchants)</a:t>
            </a:r>
            <a:endParaRPr lang="zh-CN" altLang="en-US" sz="1200">
              <a:solidFill>
                <a:schemeClr val="tx1"/>
              </a:solidFill>
            </a:endParaRPr>
          </a:p>
        </p:txBody>
      </p:sp>
      <p:cxnSp>
        <p:nvCxnSpPr>
          <p:cNvPr id="240" name="Straight Connector 239"/>
          <p:cNvCxnSpPr/>
          <p:nvPr/>
        </p:nvCxnSpPr>
        <p:spPr bwMode="auto">
          <a:xfrm flipH="1" flipV="1">
            <a:off x="7397750" y="3416300"/>
            <a:ext cx="895350" cy="120015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328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6712AE2-B8DA-4D01-9ED7-B99567441DBC}" type="slidenum">
              <a:rPr lang="en-US" altLang="zh-CN"/>
              <a:pPr/>
              <a:t>19</a:t>
            </a:fld>
            <a:endParaRPr lang="en-US" altLang="zh-CN"/>
          </a:p>
        </p:txBody>
      </p:sp>
    </p:spTree>
    <p:extLst>
      <p:ext uri="{BB962C8B-B14F-4D97-AF65-F5344CB8AC3E}">
        <p14:creationId xmlns:p14="http://schemas.microsoft.com/office/powerpoint/2010/main" val="242687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6" presetClass="path" presetSubtype="0" accel="50000" decel="50000" fill="hold" nodeType="clickEffect">
                                  <p:stCondLst>
                                    <p:cond delay="0"/>
                                  </p:stCondLst>
                                  <p:childTnLst>
                                    <p:animMotion origin="layout" path="M -5.55556E-7 -2.96296E-6 L 0.27049 -0.20324 " pathEditMode="relative" rAng="0" ptsTypes="AA">
                                      <p:cBhvr>
                                        <p:cTn id="11" dur="500" fill="hold"/>
                                        <p:tgtEl>
                                          <p:spTgt spid="372741"/>
                                        </p:tgtEl>
                                        <p:attrNameLst>
                                          <p:attrName>ppt_x</p:attrName>
                                          <p:attrName>ppt_y</p:attrName>
                                        </p:attrNameLst>
                                      </p:cBhvr>
                                      <p:rCtr x="1352400" y="-1016200"/>
                                    </p:animMotion>
                                  </p:childTnLst>
                                </p:cTn>
                              </p:par>
                            </p:childTnLst>
                          </p:cTn>
                        </p:par>
                        <p:par>
                          <p:cTn id="12" fill="hold" nodeType="afterGroup">
                            <p:stCondLst>
                              <p:cond delay="500"/>
                            </p:stCondLst>
                            <p:childTnLst>
                              <p:par>
                                <p:cTn id="13" presetID="10" presetClass="exit" presetSubtype="0" fill="hold" nodeType="afterEffect">
                                  <p:stCondLst>
                                    <p:cond delay="0"/>
                                  </p:stCondLst>
                                  <p:childTnLst>
                                    <p:animEffect transition="out" filter="fade">
                                      <p:cBhvr>
                                        <p:cTn id="14" dur="500"/>
                                        <p:tgtEl>
                                          <p:spTgt spid="372741"/>
                                        </p:tgtEl>
                                      </p:cBhvr>
                                    </p:animEffect>
                                    <p:set>
                                      <p:cBhvr>
                                        <p:cTn id="15" dur="1" fill="hold">
                                          <p:stCondLst>
                                            <p:cond delay="499"/>
                                          </p:stCondLst>
                                        </p:cTn>
                                        <p:tgtEl>
                                          <p:spTgt spid="372741"/>
                                        </p:tgtEl>
                                        <p:attrNameLst>
                                          <p:attrName>style.visibility</p:attrName>
                                        </p:attrNameLst>
                                      </p:cBhvr>
                                      <p:to>
                                        <p:strVal val="hidden"/>
                                      </p:to>
                                    </p:set>
                                  </p:childTnLst>
                                </p:cTn>
                              </p:par>
                            </p:childTnLst>
                          </p:cTn>
                        </p:par>
                        <p:par>
                          <p:cTn id="16" fill="hold" nodeType="afterGroup">
                            <p:stCondLst>
                              <p:cond delay="1000"/>
                            </p:stCondLst>
                            <p:childTnLst>
                              <p:par>
                                <p:cTn id="17" presetID="56" presetClass="path" presetSubtype="0" accel="50000" decel="50000" fill="hold" nodeType="afterEffect">
                                  <p:stCondLst>
                                    <p:cond delay="0"/>
                                  </p:stCondLst>
                                  <p:childTnLst>
                                    <p:animMotion origin="layout" path="M -3.88889E-6 3.7037E-7 L 0.19549 -0.20324 " pathEditMode="relative" rAng="0" ptsTypes="AA">
                                      <p:cBhvr>
                                        <p:cTn id="18" dur="500" fill="hold"/>
                                        <p:tgtEl>
                                          <p:spTgt spid="21"/>
                                        </p:tgtEl>
                                        <p:attrNameLst>
                                          <p:attrName>ppt_x</p:attrName>
                                          <p:attrName>ppt_y</p:attrName>
                                        </p:attrNameLst>
                                      </p:cBhvr>
                                      <p:rCtr x="977400" y="-1016200"/>
                                    </p:animMotion>
                                  </p:childTnLst>
                                </p:cTn>
                              </p:par>
                            </p:childTnLst>
                          </p:cTn>
                        </p:par>
                        <p:par>
                          <p:cTn id="19" fill="hold" nodeType="afterGroup">
                            <p:stCondLst>
                              <p:cond delay="1500"/>
                            </p:stCondLst>
                            <p:childTnLst>
                              <p:par>
                                <p:cTn id="20" presetID="10" presetClass="exit" presetSubtype="0" fill="hold" nodeType="after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par>
                          <p:cTn id="23" fill="hold" nodeType="afterGroup">
                            <p:stCondLst>
                              <p:cond delay="2000"/>
                            </p:stCondLst>
                            <p:childTnLst>
                              <p:par>
                                <p:cTn id="24" presetID="56" presetClass="path" presetSubtype="0" accel="50000" decel="50000" fill="hold" nodeType="afterEffect">
                                  <p:stCondLst>
                                    <p:cond delay="0"/>
                                  </p:stCondLst>
                                  <p:childTnLst>
                                    <p:animMotion origin="layout" path="M 2.77778E-6 -2.96296E-6 L 0.11632 -0.19444 " pathEditMode="relative" rAng="0" ptsTypes="AA">
                                      <p:cBhvr>
                                        <p:cTn id="25" dur="500" fill="hold"/>
                                        <p:tgtEl>
                                          <p:spTgt spid="23"/>
                                        </p:tgtEl>
                                        <p:attrNameLst>
                                          <p:attrName>ppt_x</p:attrName>
                                          <p:attrName>ppt_y</p:attrName>
                                        </p:attrNameLst>
                                      </p:cBhvr>
                                      <p:rCtr x="581600" y="-972200"/>
                                    </p:animMotion>
                                  </p:childTnLst>
                                </p:cTn>
                              </p:par>
                            </p:childTnLst>
                          </p:cTn>
                        </p:par>
                        <p:par>
                          <p:cTn id="26" fill="hold" nodeType="afterGroup">
                            <p:stCondLst>
                              <p:cond delay="2500"/>
                            </p:stCondLst>
                            <p:childTnLst>
                              <p:par>
                                <p:cTn id="27" presetID="10" presetClass="exit" presetSubtype="0" fill="hold" nodeType="after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childTnLst>
                          </p:cTn>
                        </p:par>
                        <p:par>
                          <p:cTn id="30" fill="hold" nodeType="afterGroup">
                            <p:stCondLst>
                              <p:cond delay="3000"/>
                            </p:stCondLst>
                            <p:childTnLst>
                              <p:par>
                                <p:cTn id="31" presetID="56" presetClass="path" presetSubtype="0" accel="50000" decel="50000" fill="hold" nodeType="afterEffect">
                                  <p:stCondLst>
                                    <p:cond delay="0"/>
                                  </p:stCondLst>
                                  <p:childTnLst>
                                    <p:animMotion origin="layout" path="M -5.55556E-7 -2.96296E-6 L 0.03837 -0.20254 " pathEditMode="relative" rAng="0" ptsTypes="AA">
                                      <p:cBhvr>
                                        <p:cTn id="32" dur="500" fill="hold"/>
                                        <p:tgtEl>
                                          <p:spTgt spid="212"/>
                                        </p:tgtEl>
                                        <p:attrNameLst>
                                          <p:attrName>ppt_x</p:attrName>
                                          <p:attrName>ppt_y</p:attrName>
                                        </p:attrNameLst>
                                      </p:cBhvr>
                                      <p:rCtr x="191000" y="-1013900"/>
                                    </p:animMotion>
                                  </p:childTnLst>
                                </p:cTn>
                              </p:par>
                            </p:childTnLst>
                          </p:cTn>
                        </p:par>
                        <p:par>
                          <p:cTn id="33" fill="hold" nodeType="afterGroup">
                            <p:stCondLst>
                              <p:cond delay="3500"/>
                            </p:stCondLst>
                            <p:childTnLst>
                              <p:par>
                                <p:cTn id="34" presetID="10" presetClass="exit" presetSubtype="0" fill="hold" nodeType="afterEffect">
                                  <p:stCondLst>
                                    <p:cond delay="0"/>
                                  </p:stCondLst>
                                  <p:childTnLst>
                                    <p:animEffect transition="out" filter="fade">
                                      <p:cBhvr>
                                        <p:cTn id="35" dur="500"/>
                                        <p:tgtEl>
                                          <p:spTgt spid="212"/>
                                        </p:tgtEl>
                                      </p:cBhvr>
                                    </p:animEffect>
                                    <p:set>
                                      <p:cBhvr>
                                        <p:cTn id="36" dur="1" fill="hold">
                                          <p:stCondLst>
                                            <p:cond delay="499"/>
                                          </p:stCondLst>
                                        </p:cTn>
                                        <p:tgtEl>
                                          <p:spTgt spid="212"/>
                                        </p:tgtEl>
                                        <p:attrNameLst>
                                          <p:attrName>style.visibility</p:attrName>
                                        </p:attrNameLst>
                                      </p:cBhvr>
                                      <p:to>
                                        <p:strVal val="hidden"/>
                                      </p:to>
                                    </p:set>
                                  </p:childTnLst>
                                </p:cTn>
                              </p:par>
                            </p:childTnLst>
                          </p:cTn>
                        </p:par>
                        <p:par>
                          <p:cTn id="37" fill="hold" nodeType="afterGroup">
                            <p:stCondLst>
                              <p:cond delay="4000"/>
                            </p:stCondLst>
                            <p:childTnLst>
                              <p:par>
                                <p:cTn id="38" presetID="56" presetClass="path" presetSubtype="0" accel="50000" decel="50000" fill="hold" nodeType="afterEffect">
                                  <p:stCondLst>
                                    <p:cond delay="0"/>
                                  </p:stCondLst>
                                  <p:childTnLst>
                                    <p:animMotion origin="layout" path="M -3.88889E-6 -2.96296E-6 L -0.03784 -0.18796 " pathEditMode="relative" rAng="0" ptsTypes="AA">
                                      <p:cBhvr>
                                        <p:cTn id="39" dur="500" fill="hold"/>
                                        <p:tgtEl>
                                          <p:spTgt spid="227"/>
                                        </p:tgtEl>
                                        <p:attrNameLst>
                                          <p:attrName>ppt_x</p:attrName>
                                          <p:attrName>ppt_y</p:attrName>
                                        </p:attrNameLst>
                                      </p:cBhvr>
                                      <p:rCtr x="-189200" y="-939800"/>
                                    </p:animMotion>
                                  </p:childTnLst>
                                </p:cTn>
                              </p:par>
                            </p:childTnLst>
                          </p:cTn>
                        </p:par>
                        <p:par>
                          <p:cTn id="40" fill="hold" nodeType="afterGroup">
                            <p:stCondLst>
                              <p:cond delay="4500"/>
                            </p:stCondLst>
                            <p:childTnLst>
                              <p:par>
                                <p:cTn id="41" presetID="10" presetClass="exit" presetSubtype="0" fill="hold" nodeType="afterEffect">
                                  <p:stCondLst>
                                    <p:cond delay="0"/>
                                  </p:stCondLst>
                                  <p:childTnLst>
                                    <p:animEffect transition="out" filter="fade">
                                      <p:cBhvr>
                                        <p:cTn id="42" dur="500"/>
                                        <p:tgtEl>
                                          <p:spTgt spid="227"/>
                                        </p:tgtEl>
                                      </p:cBhvr>
                                    </p:animEffect>
                                    <p:set>
                                      <p:cBhvr>
                                        <p:cTn id="43" dur="1" fill="hold">
                                          <p:stCondLst>
                                            <p:cond delay="499"/>
                                          </p:stCondLst>
                                        </p:cTn>
                                        <p:tgtEl>
                                          <p:spTgt spid="227"/>
                                        </p:tgtEl>
                                        <p:attrNameLst>
                                          <p:attrName>style.visibility</p:attrName>
                                        </p:attrNameLst>
                                      </p:cBhvr>
                                      <p:to>
                                        <p:strVal val="hidden"/>
                                      </p:to>
                                    </p:set>
                                  </p:childTnLst>
                                </p:cTn>
                              </p:par>
                            </p:childTnLst>
                          </p:cTn>
                        </p:par>
                        <p:par>
                          <p:cTn id="44" fill="hold" nodeType="afterGroup">
                            <p:stCondLst>
                              <p:cond delay="500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par>
                                <p:cTn id="48" presetID="22" presetClass="entr" presetSubtype="4"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down)">
                                      <p:cBhvr>
                                        <p:cTn id="50" dur="500"/>
                                        <p:tgtEl>
                                          <p:spTgt spid="43"/>
                                        </p:tgtEl>
                                      </p:cBhvr>
                                    </p:animEffect>
                                  </p:childTnLst>
                                </p:cTn>
                              </p:par>
                              <p:par>
                                <p:cTn id="51" presetID="22" presetClass="entr" presetSubtype="4"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down)">
                                      <p:cBhvr>
                                        <p:cTn id="53" dur="500"/>
                                        <p:tgtEl>
                                          <p:spTgt spid="45"/>
                                        </p:tgtEl>
                                      </p:cBhvr>
                                    </p:animEffect>
                                  </p:childTnLst>
                                </p:cTn>
                              </p:par>
                              <p:par>
                                <p:cTn id="54" presetID="22" presetClass="entr" presetSubtype="4" fill="hold" nodeType="withEffect">
                                  <p:stCondLst>
                                    <p:cond delay="0"/>
                                  </p:stCondLst>
                                  <p:childTnLst>
                                    <p:set>
                                      <p:cBhvr>
                                        <p:cTn id="55" dur="1" fill="hold">
                                          <p:stCondLst>
                                            <p:cond delay="0"/>
                                          </p:stCondLst>
                                        </p:cTn>
                                        <p:tgtEl>
                                          <p:spTgt spid="213"/>
                                        </p:tgtEl>
                                        <p:attrNameLst>
                                          <p:attrName>style.visibility</p:attrName>
                                        </p:attrNameLst>
                                      </p:cBhvr>
                                      <p:to>
                                        <p:strVal val="visible"/>
                                      </p:to>
                                    </p:set>
                                    <p:animEffect transition="in" filter="wipe(down)">
                                      <p:cBhvr>
                                        <p:cTn id="56" dur="500"/>
                                        <p:tgtEl>
                                          <p:spTgt spid="213"/>
                                        </p:tgtEl>
                                      </p:cBhvr>
                                    </p:animEffect>
                                  </p:childTnLst>
                                </p:cTn>
                              </p:par>
                              <p:par>
                                <p:cTn id="57" presetID="22" presetClass="entr" presetSubtype="4" fill="hold" nodeType="withEffect">
                                  <p:stCondLst>
                                    <p:cond delay="0"/>
                                  </p:stCondLst>
                                  <p:childTnLst>
                                    <p:set>
                                      <p:cBhvr>
                                        <p:cTn id="58" dur="1" fill="hold">
                                          <p:stCondLst>
                                            <p:cond delay="0"/>
                                          </p:stCondLst>
                                        </p:cTn>
                                        <p:tgtEl>
                                          <p:spTgt spid="228"/>
                                        </p:tgtEl>
                                        <p:attrNameLst>
                                          <p:attrName>style.visibility</p:attrName>
                                        </p:attrNameLst>
                                      </p:cBhvr>
                                      <p:to>
                                        <p:strVal val="visible"/>
                                      </p:to>
                                    </p:set>
                                    <p:animEffect transition="in" filter="wipe(down)">
                                      <p:cBhvr>
                                        <p:cTn id="59" dur="500"/>
                                        <p:tgtEl>
                                          <p:spTgt spid="22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ntr" presetSubtype="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dissolve">
                                      <p:cBhvr>
                                        <p:cTn id="93" dur="500"/>
                                        <p:tgtEl>
                                          <p:spTgt spid="57"/>
                                        </p:tgtEl>
                                      </p:cBhvr>
                                    </p:animEffect>
                                  </p:childTnLst>
                                </p:cTn>
                              </p:par>
                            </p:childTnLst>
                          </p:cTn>
                        </p:par>
                        <p:par>
                          <p:cTn id="94" fill="hold" nodeType="afterGroup">
                            <p:stCondLst>
                              <p:cond delay="500"/>
                            </p:stCondLst>
                            <p:childTnLst>
                              <p:par>
                                <p:cTn id="95" presetID="22" presetClass="entr" presetSubtype="4" fill="hold"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wipe(down)">
                                      <p:cBhvr>
                                        <p:cTn id="97" dur="500"/>
                                        <p:tgtEl>
                                          <p:spTgt spid="48"/>
                                        </p:tgtEl>
                                      </p:cBhvr>
                                    </p:animEffect>
                                  </p:childTnLst>
                                </p:cTn>
                              </p:par>
                              <p:par>
                                <p:cTn id="98" presetID="22" presetClass="entr" presetSubtype="4" fill="hold" nodeType="with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wipe(down)">
                                      <p:cBhvr>
                                        <p:cTn id="100" dur="500"/>
                                        <p:tgtEl>
                                          <p:spTgt spid="52"/>
                                        </p:tgtEl>
                                      </p:cBhvr>
                                    </p:animEffect>
                                  </p:childTnLst>
                                </p:cTn>
                              </p:par>
                              <p:par>
                                <p:cTn id="101" presetID="22" presetClass="entr" presetSubtype="4" fill="hold"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down)">
                                      <p:cBhvr>
                                        <p:cTn id="103" dur="500"/>
                                        <p:tgtEl>
                                          <p:spTgt spid="55"/>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4" fill="hold" nodeType="click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down)">
                                      <p:cBhvr>
                                        <p:cTn id="108" dur="500"/>
                                        <p:tgtEl>
                                          <p:spTgt spid="2"/>
                                        </p:tgtEl>
                                      </p:cBhvr>
                                    </p:animEffect>
                                  </p:childTnLst>
                                </p:cTn>
                              </p:par>
                            </p:childTnLst>
                          </p:cTn>
                        </p:par>
                        <p:par>
                          <p:cTn id="109" fill="hold" nodeType="afterGroup">
                            <p:stCondLst>
                              <p:cond delay="500"/>
                            </p:stCondLst>
                            <p:childTnLst>
                              <p:par>
                                <p:cTn id="110" presetID="9" presetClass="entr" presetSubtype="0" fill="hold" grpId="0" nodeType="after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dissolve">
                                      <p:cBhvr>
                                        <p:cTn id="112" dur="500"/>
                                        <p:tgtEl>
                                          <p:spTgt spid="5"/>
                                        </p:tgtEl>
                                      </p:cBhvr>
                                    </p:animEffect>
                                  </p:childTnLst>
                                </p:cTn>
                              </p:par>
                              <p:par>
                                <p:cTn id="113" presetID="9" presetClass="entr" presetSubtype="0" fill="hold" nodeType="withEffect">
                                  <p:stCondLst>
                                    <p:cond delay="0"/>
                                  </p:stCondLst>
                                  <p:childTnLst>
                                    <p:set>
                                      <p:cBhvr>
                                        <p:cTn id="114" dur="1" fill="hold">
                                          <p:stCondLst>
                                            <p:cond delay="0"/>
                                          </p:stCondLst>
                                        </p:cTn>
                                        <p:tgtEl>
                                          <p:spTgt spid="6"/>
                                        </p:tgtEl>
                                        <p:attrNameLst>
                                          <p:attrName>style.visibility</p:attrName>
                                        </p:attrNameLst>
                                      </p:cBhvr>
                                      <p:to>
                                        <p:strVal val="visible"/>
                                      </p:to>
                                    </p:set>
                                    <p:animEffect transition="in" filter="dissolve">
                                      <p:cBhvr>
                                        <p:cTn id="115" dur="500"/>
                                        <p:tgtEl>
                                          <p:spTgt spid="6"/>
                                        </p:tgtEl>
                                      </p:cBhvr>
                                    </p:animEffect>
                                  </p:childTnLst>
                                </p:cTn>
                              </p:par>
                              <p:par>
                                <p:cTn id="116" presetID="9" presetClass="entr" presetSubtype="0" fill="hold" nodeType="withEffect">
                                  <p:stCondLst>
                                    <p:cond delay="0"/>
                                  </p:stCondLst>
                                  <p:childTnLst>
                                    <p:set>
                                      <p:cBhvr>
                                        <p:cTn id="117" dur="1" fill="hold">
                                          <p:stCondLst>
                                            <p:cond delay="0"/>
                                          </p:stCondLst>
                                        </p:cTn>
                                        <p:tgtEl>
                                          <p:spTgt spid="7"/>
                                        </p:tgtEl>
                                        <p:attrNameLst>
                                          <p:attrName>style.visibility</p:attrName>
                                        </p:attrNameLst>
                                      </p:cBhvr>
                                      <p:to>
                                        <p:strVal val="visible"/>
                                      </p:to>
                                    </p:set>
                                    <p:animEffect transition="in" filter="dissolve">
                                      <p:cBhvr>
                                        <p:cTn id="118" dur="500"/>
                                        <p:tgtEl>
                                          <p:spTgt spid="7"/>
                                        </p:tgtEl>
                                      </p:cBhvr>
                                    </p:animEffect>
                                  </p:childTnLst>
                                </p:cTn>
                              </p:par>
                              <p:par>
                                <p:cTn id="119" presetID="9" presetClass="entr" presetSubtype="0" fill="hold" nodeType="withEffect">
                                  <p:stCondLst>
                                    <p:cond delay="0"/>
                                  </p:stCondLst>
                                  <p:childTnLst>
                                    <p:set>
                                      <p:cBhvr>
                                        <p:cTn id="120" dur="1" fill="hold">
                                          <p:stCondLst>
                                            <p:cond delay="0"/>
                                          </p:stCondLst>
                                        </p:cTn>
                                        <p:tgtEl>
                                          <p:spTgt spid="8"/>
                                        </p:tgtEl>
                                        <p:attrNameLst>
                                          <p:attrName>style.visibility</p:attrName>
                                        </p:attrNameLst>
                                      </p:cBhvr>
                                      <p:to>
                                        <p:strVal val="visible"/>
                                      </p:to>
                                    </p:set>
                                    <p:animEffect transition="in" filter="dissolve">
                                      <p:cBhvr>
                                        <p:cTn id="121" dur="500"/>
                                        <p:tgtEl>
                                          <p:spTgt spid="8"/>
                                        </p:tgtEl>
                                      </p:cBhvr>
                                    </p:animEffect>
                                  </p:childTnLst>
                                </p:cTn>
                              </p:par>
                              <p:par>
                                <p:cTn id="122" presetID="9" presetClass="entr" presetSubtype="0" fill="hold"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500"/>
                                        <p:tgtEl>
                                          <p:spTgt spid="9"/>
                                        </p:tgtEl>
                                      </p:cBhvr>
                                    </p:animEffect>
                                  </p:childTnLst>
                                </p:cTn>
                              </p:par>
                              <p:par>
                                <p:cTn id="125" presetID="9" presetClass="entr" presetSubtype="0" fill="hold" nodeType="with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dissolve">
                                      <p:cBhvr>
                                        <p:cTn id="127" dur="500"/>
                                        <p:tgtEl>
                                          <p:spTgt spid="10"/>
                                        </p:tgtEl>
                                      </p:cBhvr>
                                    </p:animEffect>
                                  </p:childTnLst>
                                </p:cTn>
                              </p:par>
                              <p:par>
                                <p:cTn id="128" presetID="9" presetClass="entr" presetSubtype="0" fill="hold" nodeType="withEffect">
                                  <p:stCondLst>
                                    <p:cond delay="0"/>
                                  </p:stCondLst>
                                  <p:childTnLst>
                                    <p:set>
                                      <p:cBhvr>
                                        <p:cTn id="129" dur="1" fill="hold">
                                          <p:stCondLst>
                                            <p:cond delay="0"/>
                                          </p:stCondLst>
                                        </p:cTn>
                                        <p:tgtEl>
                                          <p:spTgt spid="12"/>
                                        </p:tgtEl>
                                        <p:attrNameLst>
                                          <p:attrName>style.visibility</p:attrName>
                                        </p:attrNameLst>
                                      </p:cBhvr>
                                      <p:to>
                                        <p:strVal val="visible"/>
                                      </p:to>
                                    </p:set>
                                    <p:animEffect transition="in" filter="dissolve">
                                      <p:cBhvr>
                                        <p:cTn id="130" dur="500"/>
                                        <p:tgtEl>
                                          <p:spTgt spid="12"/>
                                        </p:tgtEl>
                                      </p:cBhvr>
                                    </p:animEffect>
                                  </p:childTnLst>
                                </p:cTn>
                              </p:par>
                              <p:par>
                                <p:cTn id="131" presetID="9" presetClass="entr" presetSubtype="0" fill="hold" nodeType="with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dissolve">
                                      <p:cBhvr>
                                        <p:cTn id="133" dur="500"/>
                                        <p:tgtEl>
                                          <p:spTgt spid="13"/>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9" presetClass="entr" presetSubtype="0" fill="hold" nodeType="clickEffect">
                                  <p:stCondLst>
                                    <p:cond delay="0"/>
                                  </p:stCondLst>
                                  <p:childTnLst>
                                    <p:set>
                                      <p:cBhvr>
                                        <p:cTn id="137" dur="1" fill="hold">
                                          <p:stCondLst>
                                            <p:cond delay="0"/>
                                          </p:stCondLst>
                                        </p:cTn>
                                        <p:tgtEl>
                                          <p:spTgt spid="14"/>
                                        </p:tgtEl>
                                        <p:attrNameLst>
                                          <p:attrName>style.visibility</p:attrName>
                                        </p:attrNameLst>
                                      </p:cBhvr>
                                      <p:to>
                                        <p:strVal val="visible"/>
                                      </p:to>
                                    </p:set>
                                    <p:animEffect transition="in" filter="dissolve">
                                      <p:cBhvr>
                                        <p:cTn id="138" dur="500"/>
                                        <p:tgtEl>
                                          <p:spTgt spid="14"/>
                                        </p:tgtEl>
                                      </p:cBhvr>
                                    </p:animEffect>
                                  </p:childTnLst>
                                </p:cTn>
                              </p:par>
                            </p:childTnLst>
                          </p:cTn>
                        </p:par>
                        <p:par>
                          <p:cTn id="139" fill="hold" nodeType="afterGroup">
                            <p:stCondLst>
                              <p:cond delay="500"/>
                            </p:stCondLst>
                            <p:childTnLst>
                              <p:par>
                                <p:cTn id="140" presetID="22" presetClass="entr" presetSubtype="8" fill="hold" nodeType="afterEffect">
                                  <p:stCondLst>
                                    <p:cond delay="0"/>
                                  </p:stCondLst>
                                  <p:childTnLst>
                                    <p:set>
                                      <p:cBhvr>
                                        <p:cTn id="141" dur="1" fill="hold">
                                          <p:stCondLst>
                                            <p:cond delay="0"/>
                                          </p:stCondLst>
                                        </p:cTn>
                                        <p:tgtEl>
                                          <p:spTgt spid="118"/>
                                        </p:tgtEl>
                                        <p:attrNameLst>
                                          <p:attrName>style.visibility</p:attrName>
                                        </p:attrNameLst>
                                      </p:cBhvr>
                                      <p:to>
                                        <p:strVal val="visible"/>
                                      </p:to>
                                    </p:set>
                                    <p:animEffect transition="in" filter="wipe(left)">
                                      <p:cBhvr>
                                        <p:cTn id="142" dur="500"/>
                                        <p:tgtEl>
                                          <p:spTgt spid="118"/>
                                        </p:tgtEl>
                                      </p:cBhvr>
                                    </p:animEffect>
                                  </p:childTnLst>
                                </p:cTn>
                              </p:par>
                            </p:childTnLst>
                          </p:cTn>
                        </p:par>
                        <p:par>
                          <p:cTn id="143" fill="hold" nodeType="afterGroup">
                            <p:stCondLst>
                              <p:cond delay="1000"/>
                            </p:stCondLst>
                            <p:childTnLst>
                              <p:par>
                                <p:cTn id="144" presetID="22" presetClass="entr" presetSubtype="2" fill="hold" nodeType="afterEffect">
                                  <p:stCondLst>
                                    <p:cond delay="0"/>
                                  </p:stCondLst>
                                  <p:childTnLst>
                                    <p:set>
                                      <p:cBhvr>
                                        <p:cTn id="145" dur="1" fill="hold">
                                          <p:stCondLst>
                                            <p:cond delay="0"/>
                                          </p:stCondLst>
                                        </p:cTn>
                                        <p:tgtEl>
                                          <p:spTgt spid="120"/>
                                        </p:tgtEl>
                                        <p:attrNameLst>
                                          <p:attrName>style.visibility</p:attrName>
                                        </p:attrNameLst>
                                      </p:cBhvr>
                                      <p:to>
                                        <p:strVal val="visible"/>
                                      </p:to>
                                    </p:set>
                                    <p:animEffect transition="in" filter="wipe(right)">
                                      <p:cBhvr>
                                        <p:cTn id="146" dur="500"/>
                                        <p:tgtEl>
                                          <p:spTgt spid="120"/>
                                        </p:tgtEl>
                                      </p:cBhvr>
                                    </p:animEffect>
                                  </p:childTnLst>
                                </p:cTn>
                              </p:par>
                            </p:childTnLst>
                          </p:cTn>
                        </p:par>
                        <p:par>
                          <p:cTn id="147" fill="hold" nodeType="afterGroup">
                            <p:stCondLst>
                              <p:cond delay="1500"/>
                            </p:stCondLst>
                            <p:childTnLst>
                              <p:par>
                                <p:cTn id="148" presetID="10" presetClass="entr" presetSubtype="0" fill="hold" nodeType="afterEffect">
                                  <p:stCondLst>
                                    <p:cond delay="0"/>
                                  </p:stCondLst>
                                  <p:childTnLst>
                                    <p:set>
                                      <p:cBhvr>
                                        <p:cTn id="149" dur="1" fill="hold">
                                          <p:stCondLst>
                                            <p:cond delay="0"/>
                                          </p:stCondLst>
                                        </p:cTn>
                                        <p:tgtEl>
                                          <p:spTgt spid="244"/>
                                        </p:tgtEl>
                                        <p:attrNameLst>
                                          <p:attrName>style.visibility</p:attrName>
                                        </p:attrNameLst>
                                      </p:cBhvr>
                                      <p:to>
                                        <p:strVal val="visible"/>
                                      </p:to>
                                    </p:set>
                                    <p:animEffect transition="in" filter="fade">
                                      <p:cBhvr>
                                        <p:cTn id="150" dur="500"/>
                                        <p:tgtEl>
                                          <p:spTgt spid="244"/>
                                        </p:tgtEl>
                                      </p:cBhvr>
                                    </p:animEffect>
                                  </p:childTnLst>
                                </p:cTn>
                              </p:par>
                              <p:par>
                                <p:cTn id="151" presetID="10" presetClass="entr" presetSubtype="0" fill="hold" nodeType="withEffect">
                                  <p:stCondLst>
                                    <p:cond delay="0"/>
                                  </p:stCondLst>
                                  <p:childTnLst>
                                    <p:set>
                                      <p:cBhvr>
                                        <p:cTn id="152" dur="1" fill="hold">
                                          <p:stCondLst>
                                            <p:cond delay="0"/>
                                          </p:stCondLst>
                                        </p:cTn>
                                        <p:tgtEl>
                                          <p:spTgt spid="245"/>
                                        </p:tgtEl>
                                        <p:attrNameLst>
                                          <p:attrName>style.visibility</p:attrName>
                                        </p:attrNameLst>
                                      </p:cBhvr>
                                      <p:to>
                                        <p:strVal val="visible"/>
                                      </p:to>
                                    </p:set>
                                    <p:animEffect transition="in" filter="fade">
                                      <p:cBhvr>
                                        <p:cTn id="153" dur="500"/>
                                        <p:tgtEl>
                                          <p:spTgt spid="24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46"/>
                                        </p:tgtEl>
                                        <p:attrNameLst>
                                          <p:attrName>style.visibility</p:attrName>
                                        </p:attrNameLst>
                                      </p:cBhvr>
                                      <p:to>
                                        <p:strVal val="visible"/>
                                      </p:to>
                                    </p:set>
                                    <p:animEffect transition="in" filter="fade">
                                      <p:cBhvr>
                                        <p:cTn id="156" dur="500"/>
                                        <p:tgtEl>
                                          <p:spTgt spid="246"/>
                                        </p:tgtEl>
                                      </p:cBhvr>
                                    </p:animEffect>
                                  </p:childTnLst>
                                </p:cTn>
                              </p:par>
                            </p:childTnLst>
                          </p:cTn>
                        </p:par>
                        <p:par>
                          <p:cTn id="157" fill="hold" nodeType="afterGroup">
                            <p:stCondLst>
                              <p:cond delay="2000"/>
                            </p:stCondLst>
                            <p:childTnLst>
                              <p:par>
                                <p:cTn id="158" presetID="22" presetClass="entr" presetSubtype="4" fill="hold" nodeType="afterEffect">
                                  <p:stCondLst>
                                    <p:cond delay="0"/>
                                  </p:stCondLst>
                                  <p:childTnLst>
                                    <p:set>
                                      <p:cBhvr>
                                        <p:cTn id="159" dur="1" fill="hold">
                                          <p:stCondLst>
                                            <p:cond delay="0"/>
                                          </p:stCondLst>
                                        </p:cTn>
                                        <p:tgtEl>
                                          <p:spTgt spid="240"/>
                                        </p:tgtEl>
                                        <p:attrNameLst>
                                          <p:attrName>style.visibility</p:attrName>
                                        </p:attrNameLst>
                                      </p:cBhvr>
                                      <p:to>
                                        <p:strVal val="visible"/>
                                      </p:to>
                                    </p:set>
                                    <p:animEffect transition="in" filter="wipe(down)">
                                      <p:cBhvr>
                                        <p:cTn id="160"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P spid="34" grpId="0"/>
      <p:bldP spid="35" grpId="0"/>
      <p:bldP spid="57" grpId="0" animBg="1"/>
      <p:bldP spid="2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838200" y="304800"/>
            <a:ext cx="8305800" cy="1431925"/>
          </a:xfrm>
        </p:spPr>
        <p:txBody>
          <a:bodyPr/>
          <a:lstStyle/>
          <a:p>
            <a:r>
              <a:rPr lang="en-US" sz="4000" b="1" dirty="0" smtClean="0">
                <a:solidFill>
                  <a:srgbClr val="C00000"/>
                </a:solidFill>
              </a:rPr>
              <a:t>Content</a:t>
            </a:r>
          </a:p>
        </p:txBody>
      </p:sp>
      <p:sp>
        <p:nvSpPr>
          <p:cNvPr id="53251" name="Rectangle 3"/>
          <p:cNvSpPr>
            <a:spLocks noGrp="1" noChangeArrowheads="1"/>
          </p:cNvSpPr>
          <p:nvPr>
            <p:ph type="body" idx="4294967295"/>
          </p:nvPr>
        </p:nvSpPr>
        <p:spPr>
          <a:xfrm>
            <a:off x="1066800" y="1524000"/>
            <a:ext cx="7543800" cy="4419600"/>
          </a:xfrm>
          <a:extLst/>
        </p:spPr>
        <p:txBody>
          <a:bodyPr rtlCol="0">
            <a:normAutofit fontScale="92500" lnSpcReduction="10000"/>
          </a:bodyPr>
          <a:lstStyle/>
          <a:p>
            <a:pPr fontAlgn="auto">
              <a:spcAft>
                <a:spcPts val="0"/>
              </a:spcAft>
              <a:defRPr/>
            </a:pPr>
            <a:r>
              <a:rPr lang="en-US" altLang="zh-CN" sz="3100" b="1" kern="0" dirty="0" smtClean="0">
                <a:solidFill>
                  <a:srgbClr val="C00000"/>
                </a:solidFill>
                <a:latin typeface="+mj-lt"/>
                <a:ea typeface="Arial Unicode MS" pitchFamily="34" charset="-122"/>
                <a:cs typeface="+mj-cs"/>
              </a:rPr>
              <a:t>SPUG Overview</a:t>
            </a:r>
          </a:p>
          <a:p>
            <a:pPr fontAlgn="auto">
              <a:spcAft>
                <a:spcPts val="0"/>
              </a:spcAft>
              <a:defRPr/>
            </a:pPr>
            <a:endParaRPr lang="en-US" altLang="zh-CN" sz="3100" b="1" kern="0" dirty="0" smtClean="0">
              <a:solidFill>
                <a:srgbClr val="C00000"/>
              </a:solidFill>
              <a:latin typeface="+mj-lt"/>
              <a:ea typeface="Arial Unicode MS" pitchFamily="34" charset="-122"/>
              <a:cs typeface="+mj-cs"/>
            </a:endParaRPr>
          </a:p>
          <a:p>
            <a:pPr fontAlgn="auto">
              <a:spcAft>
                <a:spcPts val="0"/>
              </a:spcAft>
              <a:defRPr/>
            </a:pPr>
            <a:r>
              <a:rPr lang="en-US" altLang="zh-CN" sz="3100" b="1" kern="0" dirty="0" smtClean="0">
                <a:solidFill>
                  <a:srgbClr val="C00000"/>
                </a:solidFill>
                <a:latin typeface="+mj-lt"/>
                <a:ea typeface="Arial Unicode MS" pitchFamily="34" charset="-122"/>
                <a:cs typeface="+mj-cs"/>
              </a:rPr>
              <a:t>New Trends and Drivers</a:t>
            </a:r>
          </a:p>
          <a:p>
            <a:pPr fontAlgn="auto">
              <a:spcAft>
                <a:spcPts val="0"/>
              </a:spcAft>
              <a:defRPr/>
            </a:pPr>
            <a:endParaRPr lang="en-US" altLang="zh-CN" sz="3100" b="1" kern="0" dirty="0" smtClean="0">
              <a:solidFill>
                <a:srgbClr val="C00000"/>
              </a:solidFill>
              <a:latin typeface="+mj-lt"/>
              <a:ea typeface="Arial Unicode MS" pitchFamily="34" charset="-122"/>
              <a:cs typeface="+mj-cs"/>
            </a:endParaRPr>
          </a:p>
          <a:p>
            <a:pPr fontAlgn="auto">
              <a:spcAft>
                <a:spcPts val="0"/>
              </a:spcAft>
              <a:defRPr/>
            </a:pPr>
            <a:r>
              <a:rPr lang="en-US" altLang="zh-CN" sz="3100" b="1" kern="0" dirty="0" smtClean="0">
                <a:solidFill>
                  <a:srgbClr val="C00000"/>
                </a:solidFill>
                <a:latin typeface="+mj-lt"/>
                <a:ea typeface="Arial Unicode MS" pitchFamily="34" charset="-122"/>
                <a:cs typeface="+mj-cs"/>
              </a:rPr>
              <a:t>SPUG Initiatives</a:t>
            </a:r>
            <a:endParaRPr lang="en-IN" altLang="zh-CN" sz="3100" b="1" kern="0" dirty="0" smtClean="0">
              <a:solidFill>
                <a:srgbClr val="C00000"/>
              </a:solidFill>
              <a:latin typeface="+mj-lt"/>
              <a:ea typeface="Arial Unicode MS" pitchFamily="34" charset="-122"/>
              <a:cs typeface="+mj-cs"/>
            </a:endParaRPr>
          </a:p>
          <a:p>
            <a:pPr fontAlgn="auto">
              <a:spcAft>
                <a:spcPts val="0"/>
              </a:spcAft>
              <a:defRPr/>
            </a:pPr>
            <a:endParaRPr lang="en-US" altLang="zh-CN" sz="3100" b="1" kern="0" dirty="0" smtClean="0">
              <a:solidFill>
                <a:srgbClr val="C00000"/>
              </a:solidFill>
              <a:latin typeface="+mj-lt"/>
              <a:ea typeface="Arial Unicode MS" pitchFamily="34" charset="-122"/>
              <a:cs typeface="+mj-cs"/>
            </a:endParaRPr>
          </a:p>
          <a:p>
            <a:pPr fontAlgn="auto">
              <a:spcAft>
                <a:spcPts val="0"/>
              </a:spcAft>
              <a:defRPr/>
            </a:pPr>
            <a:r>
              <a:rPr lang="en-US" altLang="zh-CN" sz="3100" b="1" kern="0" dirty="0" smtClean="0">
                <a:solidFill>
                  <a:srgbClr val="C00000"/>
                </a:solidFill>
                <a:latin typeface="+mj-lt"/>
                <a:ea typeface="Arial Unicode MS" pitchFamily="34" charset="-122"/>
                <a:cs typeface="+mj-cs"/>
              </a:rPr>
              <a:t>Latest Trends Utilizing SDM</a:t>
            </a:r>
          </a:p>
          <a:p>
            <a:pPr fontAlgn="auto">
              <a:spcAft>
                <a:spcPts val="0"/>
              </a:spcAft>
              <a:defRPr/>
            </a:pPr>
            <a:endParaRPr lang="en-US" altLang="zh-CN" sz="3100" b="1" kern="0" dirty="0" smtClean="0">
              <a:solidFill>
                <a:srgbClr val="C00000"/>
              </a:solidFill>
              <a:latin typeface="+mj-lt"/>
              <a:ea typeface="Arial Unicode MS" pitchFamily="34" charset="-122"/>
              <a:cs typeface="+mj-cs"/>
            </a:endParaRPr>
          </a:p>
          <a:p>
            <a:pPr fontAlgn="auto">
              <a:spcAft>
                <a:spcPts val="0"/>
              </a:spcAft>
              <a:defRPr/>
            </a:pPr>
            <a:r>
              <a:rPr lang="en-US" altLang="zh-CN" sz="3100" b="1" kern="0" dirty="0" smtClean="0">
                <a:solidFill>
                  <a:srgbClr val="C00000"/>
                </a:solidFill>
                <a:latin typeface="+mj-lt"/>
                <a:ea typeface="Arial Unicode MS" pitchFamily="34" charset="-122"/>
                <a:cs typeface="+mj-cs"/>
              </a:rPr>
              <a:t>Summary</a:t>
            </a:r>
          </a:p>
        </p:txBody>
      </p:sp>
      <p:sp>
        <p:nvSpPr>
          <p:cNvPr id="112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638C691-FF6E-40B7-A813-3FA59B36D636}" type="slidenum">
              <a:rPr lang="en-US">
                <a:solidFill>
                  <a:schemeClr val="accent2"/>
                </a:solidFill>
              </a:rPr>
              <a:pPr fontAlgn="base">
                <a:spcBef>
                  <a:spcPct val="0"/>
                </a:spcBef>
                <a:spcAft>
                  <a:spcPct val="0"/>
                </a:spcAft>
              </a:pPr>
              <a:t>2</a:t>
            </a:fld>
            <a:endParaRPr lang="en-US">
              <a:solidFill>
                <a:schemeClr val="accent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txBox="1">
            <a:spLocks noChangeArrowheads="1"/>
          </p:cNvSpPr>
          <p:nvPr/>
        </p:nvSpPr>
        <p:spPr bwMode="auto">
          <a:xfrm>
            <a:off x="457200" y="3048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algn="ctr" eaLnBrk="1" hangingPunct="1">
              <a:lnSpc>
                <a:spcPct val="100000"/>
              </a:lnSpc>
              <a:buClrTx/>
            </a:pPr>
            <a:r>
              <a:rPr lang="en-US" altLang="zh-CN" sz="3200" b="1">
                <a:solidFill>
                  <a:srgbClr val="C00000"/>
                </a:solidFill>
                <a:latin typeface="Lucida Grande"/>
                <a:ea typeface="宋体" pitchFamily="2" charset="-122"/>
                <a:sym typeface="Lucida Grande"/>
              </a:rPr>
              <a:t>Better Customer Care Improves Customer Loyalty </a:t>
            </a:r>
            <a:endParaRPr lang="en-US" altLang="zh-CN" sz="3200" b="1">
              <a:solidFill>
                <a:srgbClr val="C00000"/>
              </a:solidFill>
              <a:latin typeface="Lucida Grande"/>
              <a:ea typeface="宋体" pitchFamily="2" charset="-122"/>
            </a:endParaRPr>
          </a:p>
        </p:txBody>
      </p:sp>
      <p:sp>
        <p:nvSpPr>
          <p:cNvPr id="25" name="Line 83"/>
          <p:cNvSpPr>
            <a:spLocks noChangeShapeType="1"/>
          </p:cNvSpPr>
          <p:nvPr/>
        </p:nvSpPr>
        <p:spPr bwMode="auto">
          <a:xfrm flipH="1">
            <a:off x="1219200" y="2438400"/>
            <a:ext cx="1447800" cy="1219200"/>
          </a:xfrm>
          <a:prstGeom prst="line">
            <a:avLst/>
          </a:prstGeom>
          <a:noFill/>
          <a:ln w="38100">
            <a:solidFill>
              <a:srgbClr val="FF9900"/>
            </a:solidFill>
            <a:prstDash val="sysDot"/>
            <a:round/>
            <a:headEnd type="triangle" w="med" len="med"/>
            <a:tailEnd/>
          </a:ln>
        </p:spPr>
        <p:txBody>
          <a:bodyPr wrap="none" lIns="87828" tIns="43914" rIns="87828" bIns="43914" anchor="ctr"/>
          <a:lstStyle/>
          <a:p>
            <a:pPr defTabSz="914400" fontAlgn="auto">
              <a:spcBef>
                <a:spcPts val="0"/>
              </a:spcBef>
              <a:spcAft>
                <a:spcPts val="0"/>
              </a:spcAft>
              <a:defRPr/>
            </a:pPr>
            <a:endParaRPr lang="zh-CN" altLang="en-US" b="1" kern="0">
              <a:solidFill>
                <a:sysClr val="windowText" lastClr="000000"/>
              </a:solidFill>
              <a:ea typeface="宋体" pitchFamily="2" charset="-122"/>
              <a:cs typeface="+mn-cs"/>
            </a:endParaRPr>
          </a:p>
        </p:txBody>
      </p:sp>
      <p:pic>
        <p:nvPicPr>
          <p:cNvPr id="72" name="Picture 111" descr="http://3ms.huawei.com/multimedia/ImageDetailServlet?f_id=Img201007290301&amp;type=2&amp;loc=2"/>
          <p:cNvPicPr>
            <a:picLocks noChangeAspect="1" noChangeArrowheads="1"/>
          </p:cNvPicPr>
          <p:nvPr/>
        </p:nvPicPr>
        <p:blipFill>
          <a:blip r:embed="rId3" cstate="print"/>
          <a:srcRect/>
          <a:stretch>
            <a:fillRect/>
          </a:stretch>
        </p:blipFill>
        <p:spPr bwMode="auto">
          <a:xfrm>
            <a:off x="457200" y="3276600"/>
            <a:ext cx="611188" cy="806450"/>
          </a:xfrm>
          <a:prstGeom prst="rect">
            <a:avLst/>
          </a:prstGeom>
          <a:ln>
            <a:noFill/>
          </a:ln>
          <a:effectLst>
            <a:outerShdw blurRad="292100" dist="139700" dir="2700000" algn="tl" rotWithShape="0">
              <a:srgbClr val="333333">
                <a:alpha val="65000"/>
              </a:srgbClr>
            </a:outerShdw>
          </a:effectLst>
        </p:spPr>
      </p:pic>
      <p:sp>
        <p:nvSpPr>
          <p:cNvPr id="33797" name="Cloud Callout 72"/>
          <p:cNvSpPr>
            <a:spLocks noChangeArrowheads="1"/>
          </p:cNvSpPr>
          <p:nvPr/>
        </p:nvSpPr>
        <p:spPr bwMode="auto">
          <a:xfrm>
            <a:off x="381000" y="2514600"/>
            <a:ext cx="1752600" cy="609600"/>
          </a:xfrm>
          <a:prstGeom prst="cloudCallout">
            <a:avLst>
              <a:gd name="adj1" fmla="val -22463"/>
              <a:gd name="adj2" fmla="val 90625"/>
            </a:avLst>
          </a:prstGeom>
          <a:solidFill>
            <a:srgbClr val="FFFFCC"/>
          </a:solidFill>
          <a:ln w="9525" algn="ctr">
            <a:solidFill>
              <a:schemeClr val="tx1"/>
            </a:solidFill>
            <a:round/>
            <a:headEnd/>
            <a:tailEnd/>
          </a:ln>
        </p:spPr>
        <p:txBody>
          <a:bodyPr lIns="0" tIns="0" rIns="0" bIns="0"/>
          <a:lstStyle/>
          <a:p>
            <a:pPr defTabSz="914400">
              <a:buFont typeface="Times New Roman" pitchFamily="18" charset="0"/>
              <a:buNone/>
            </a:pPr>
            <a:r>
              <a:rPr lang="en-US" altLang="zh-CN" sz="1200" b="1">
                <a:solidFill>
                  <a:srgbClr val="000000"/>
                </a:solidFill>
                <a:ea typeface="宋体" pitchFamily="2" charset="-122"/>
              </a:rPr>
              <a:t>Can’t Enjoy GPRS Services</a:t>
            </a:r>
            <a:endParaRPr lang="zh-CN" altLang="en-US" sz="1200" b="1">
              <a:solidFill>
                <a:srgbClr val="000000"/>
              </a:solidFill>
              <a:ea typeface="宋体" pitchFamily="2" charset="-122"/>
            </a:endParaRPr>
          </a:p>
          <a:p>
            <a:pPr defTabSz="914400"/>
            <a:endParaRPr lang="zh-CN" altLang="en-US" sz="1200" b="1">
              <a:solidFill>
                <a:schemeClr val="tx1"/>
              </a:solidFill>
              <a:ea typeface="宋体" pitchFamily="2" charset="-122"/>
            </a:endParaRPr>
          </a:p>
        </p:txBody>
      </p:sp>
      <p:pic>
        <p:nvPicPr>
          <p:cNvPr id="33798"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213" y="2932113"/>
            <a:ext cx="2555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Multiply 70"/>
          <p:cNvSpPr/>
          <p:nvPr/>
        </p:nvSpPr>
        <p:spPr bwMode="auto">
          <a:xfrm>
            <a:off x="304800" y="2895600"/>
            <a:ext cx="533400" cy="457200"/>
          </a:xfrm>
          <a:prstGeom prst="mathMultiply">
            <a:avLst>
              <a:gd name="adj1" fmla="val 23520"/>
            </a:avLst>
          </a:prstGeom>
          <a:solidFill>
            <a:srgbClr val="FF0000"/>
          </a:solidFill>
          <a:ln w="9525" cap="flat" cmpd="sng" algn="ctr">
            <a:solidFill>
              <a:schemeClr val="tx1"/>
            </a:solidFill>
            <a:prstDash val="solid"/>
            <a:round/>
            <a:headEnd type="none" w="med" len="med"/>
            <a:tailEnd type="none" w="med" len="med"/>
          </a:ln>
          <a:effectLst/>
        </p:spPr>
        <p:txBody>
          <a:bodyPr/>
          <a:lstStyle/>
          <a:p>
            <a:pPr defTabSz="914400">
              <a:defRPr/>
            </a:pPr>
            <a:endParaRPr lang="zh-CN" altLang="en-US" b="1">
              <a:solidFill>
                <a:schemeClr val="tx1"/>
              </a:solidFill>
              <a:latin typeface="Arial" charset="0"/>
              <a:ea typeface="宋体" pitchFamily="2" charset="-122"/>
              <a:cs typeface="Arial Unicode MS" pitchFamily="34" charset="-122"/>
            </a:endParaRPr>
          </a:p>
        </p:txBody>
      </p:sp>
      <p:grpSp>
        <p:nvGrpSpPr>
          <p:cNvPr id="2" name="Group 124"/>
          <p:cNvGrpSpPr>
            <a:grpSpLocks/>
          </p:cNvGrpSpPr>
          <p:nvPr/>
        </p:nvGrpSpPr>
        <p:grpSpPr bwMode="auto">
          <a:xfrm>
            <a:off x="2743200" y="1676400"/>
            <a:ext cx="5791200" cy="1447800"/>
            <a:chOff x="2743200" y="1676400"/>
            <a:chExt cx="5791200" cy="1447800"/>
          </a:xfrm>
        </p:grpSpPr>
        <p:sp>
          <p:nvSpPr>
            <p:cNvPr id="99" name="Rounded Rectangle 98"/>
            <p:cNvSpPr/>
            <p:nvPr/>
          </p:nvSpPr>
          <p:spPr bwMode="auto">
            <a:xfrm>
              <a:off x="2743200" y="1676400"/>
              <a:ext cx="5791200" cy="1447800"/>
            </a:xfrm>
            <a:prstGeom prst="roundRect">
              <a:avLst/>
            </a:prstGeom>
            <a:solidFill>
              <a:schemeClr val="bg1"/>
            </a:solidFill>
            <a:ln>
              <a:headEnd type="none" w="med" len="med"/>
              <a:tailEnd type="none" w="med" len="med"/>
            </a:ln>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lstStyle/>
            <a:p>
              <a:pPr defTabSz="914400">
                <a:defRPr/>
              </a:pPr>
              <a:endParaRPr lang="zh-CN" altLang="en-US" b="1">
                <a:solidFill>
                  <a:schemeClr val="tx1"/>
                </a:solidFill>
                <a:latin typeface="Arial" pitchFamily="34" charset="0"/>
                <a:cs typeface="Arial Unicode MS" pitchFamily="34" charset="-128"/>
              </a:endParaRPr>
            </a:p>
          </p:txBody>
        </p:sp>
        <p:sp>
          <p:nvSpPr>
            <p:cNvPr id="33821" name="Rectangle 144"/>
            <p:cNvSpPr>
              <a:spLocks noChangeArrowheads="1"/>
            </p:cNvSpPr>
            <p:nvPr/>
          </p:nvSpPr>
          <p:spPr bwMode="auto">
            <a:xfrm>
              <a:off x="2819400" y="2818999"/>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784225"/>
              <a:r>
                <a:rPr lang="en-US" altLang="zh-CN" sz="1200" b="1">
                  <a:solidFill>
                    <a:srgbClr val="000000"/>
                  </a:solidFill>
                  <a:ea typeface="宋体" pitchFamily="2" charset="-122"/>
                  <a:cs typeface="Arial" pitchFamily="34" charset="0"/>
                </a:rPr>
                <a:t>Customer Care</a:t>
              </a:r>
            </a:p>
          </p:txBody>
        </p:sp>
        <p:pic>
          <p:nvPicPr>
            <p:cNvPr id="96265" name="Picture 6" descr="E:\02 上市和拓展资料\VAS主打胶片\业软参考素材\Img201007290078_N.JPG"/>
            <p:cNvPicPr>
              <a:picLocks noChangeAspect="1" noChangeArrowheads="1"/>
            </p:cNvPicPr>
            <p:nvPr/>
          </p:nvPicPr>
          <p:blipFill>
            <a:blip r:embed="rId5" cstate="print"/>
            <a:stretch>
              <a:fillRect/>
            </a:stretch>
          </p:blipFill>
          <p:spPr bwMode="auto">
            <a:xfrm>
              <a:off x="3081338" y="1981200"/>
              <a:ext cx="728662" cy="793750"/>
            </a:xfrm>
            <a:prstGeom prst="rect">
              <a:avLst/>
            </a:prstGeom>
            <a:ln>
              <a:noFill/>
            </a:ln>
            <a:effectLst>
              <a:outerShdw blurRad="190500" algn="tl" rotWithShape="0">
                <a:srgbClr val="000000">
                  <a:alpha val="70000"/>
                </a:srgbClr>
              </a:outerShdw>
            </a:effectLst>
          </p:spPr>
        </p:pic>
        <p:sp>
          <p:nvSpPr>
            <p:cNvPr id="33823" name="TextBox 29"/>
            <p:cNvSpPr txBox="1">
              <a:spLocks noChangeArrowheads="1"/>
            </p:cNvSpPr>
            <p:nvPr/>
          </p:nvSpPr>
          <p:spPr bwMode="auto">
            <a:xfrm>
              <a:off x="5791200" y="1871663"/>
              <a:ext cx="895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defTabSz="914400" eaLnBrk="1" hangingPunct="1">
                <a:lnSpc>
                  <a:spcPct val="100000"/>
                </a:lnSpc>
                <a:buClrTx/>
                <a:buSzTx/>
                <a:buFontTx/>
                <a:buNone/>
              </a:pPr>
              <a:r>
                <a:rPr lang="en-US" altLang="zh-CN" sz="1100" b="1">
                  <a:solidFill>
                    <a:schemeClr val="tx1"/>
                  </a:solidFill>
                  <a:ea typeface="宋体" pitchFamily="2" charset="-122"/>
                </a:rPr>
                <a:t>Databases</a:t>
              </a:r>
              <a:endParaRPr lang="zh-CN" altLang="en-US" sz="1100" b="1">
                <a:solidFill>
                  <a:schemeClr val="tx1"/>
                </a:solidFill>
                <a:ea typeface="宋体" pitchFamily="2" charset="-122"/>
              </a:endParaRPr>
            </a:p>
          </p:txBody>
        </p:sp>
        <p:sp>
          <p:nvSpPr>
            <p:cNvPr id="86" name="Flowchart: Magnetic Disk 85"/>
            <p:cNvSpPr/>
            <p:nvPr/>
          </p:nvSpPr>
          <p:spPr bwMode="auto">
            <a:xfrm>
              <a:off x="5791200" y="2286000"/>
              <a:ext cx="228600" cy="304800"/>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defTabSz="914400">
                <a:defRPr/>
              </a:pPr>
              <a:endParaRPr lang="zh-CN" altLang="en-US" b="1">
                <a:solidFill>
                  <a:schemeClr val="tx1"/>
                </a:solidFill>
                <a:latin typeface="Arial" pitchFamily="34" charset="0"/>
                <a:cs typeface="Arial Unicode MS" pitchFamily="34" charset="-128"/>
              </a:endParaRPr>
            </a:p>
          </p:txBody>
        </p:sp>
        <p:sp>
          <p:nvSpPr>
            <p:cNvPr id="87" name="Flowchart: Magnetic Disk 86"/>
            <p:cNvSpPr/>
            <p:nvPr/>
          </p:nvSpPr>
          <p:spPr bwMode="auto">
            <a:xfrm>
              <a:off x="6172200" y="2133600"/>
              <a:ext cx="228600" cy="304800"/>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defTabSz="914400">
                <a:defRPr/>
              </a:pPr>
              <a:endParaRPr lang="zh-CN" altLang="en-US" b="1">
                <a:solidFill>
                  <a:schemeClr val="tx1"/>
                </a:solidFill>
                <a:latin typeface="Arial" pitchFamily="34" charset="0"/>
                <a:cs typeface="Arial Unicode MS" pitchFamily="34" charset="-128"/>
              </a:endParaRPr>
            </a:p>
          </p:txBody>
        </p:sp>
        <p:sp>
          <p:nvSpPr>
            <p:cNvPr id="89" name="Flowchart: Magnetic Disk 88"/>
            <p:cNvSpPr/>
            <p:nvPr/>
          </p:nvSpPr>
          <p:spPr bwMode="auto">
            <a:xfrm>
              <a:off x="5943600" y="2209800"/>
              <a:ext cx="228600" cy="304800"/>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defTabSz="914400">
                <a:defRPr/>
              </a:pPr>
              <a:endParaRPr lang="zh-CN" altLang="en-US" b="1">
                <a:solidFill>
                  <a:schemeClr val="tx1"/>
                </a:solidFill>
                <a:latin typeface="Arial" pitchFamily="34" charset="0"/>
                <a:cs typeface="Arial Unicode MS" pitchFamily="34" charset="-128"/>
              </a:endParaRPr>
            </a:p>
          </p:txBody>
        </p:sp>
        <p:sp>
          <p:nvSpPr>
            <p:cNvPr id="90" name="Flowchart: Magnetic Disk 89"/>
            <p:cNvSpPr/>
            <p:nvPr/>
          </p:nvSpPr>
          <p:spPr bwMode="auto">
            <a:xfrm>
              <a:off x="6096000" y="2362200"/>
              <a:ext cx="228600" cy="304800"/>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defTabSz="914400">
                <a:defRPr/>
              </a:pPr>
              <a:endParaRPr lang="zh-CN" altLang="en-US" b="1">
                <a:solidFill>
                  <a:schemeClr val="tx1"/>
                </a:solidFill>
                <a:latin typeface="Arial" pitchFamily="34" charset="0"/>
                <a:cs typeface="Arial Unicode MS" pitchFamily="34" charset="-128"/>
              </a:endParaRPr>
            </a:p>
          </p:txBody>
        </p:sp>
        <p:sp>
          <p:nvSpPr>
            <p:cNvPr id="91" name="Flowchart: Magnetic Disk 90"/>
            <p:cNvSpPr/>
            <p:nvPr/>
          </p:nvSpPr>
          <p:spPr bwMode="auto">
            <a:xfrm>
              <a:off x="6324600" y="2286000"/>
              <a:ext cx="228600" cy="304800"/>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defTabSz="914400">
                <a:defRPr/>
              </a:pPr>
              <a:endParaRPr lang="zh-CN" altLang="en-US" b="1">
                <a:solidFill>
                  <a:schemeClr val="tx1"/>
                </a:solidFill>
                <a:latin typeface="Arial" pitchFamily="34" charset="0"/>
                <a:cs typeface="Arial Unicode MS" pitchFamily="34" charset="-128"/>
              </a:endParaRPr>
            </a:p>
          </p:txBody>
        </p:sp>
        <p:sp>
          <p:nvSpPr>
            <p:cNvPr id="92" name="Flowchart: Magnetic Disk 91"/>
            <p:cNvSpPr/>
            <p:nvPr/>
          </p:nvSpPr>
          <p:spPr bwMode="auto">
            <a:xfrm>
              <a:off x="6477000" y="2438400"/>
              <a:ext cx="228600" cy="304800"/>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defTabSz="914400">
                <a:defRPr/>
              </a:pPr>
              <a:endParaRPr lang="zh-CN" altLang="en-US" b="1">
                <a:solidFill>
                  <a:schemeClr val="tx1"/>
                </a:solidFill>
                <a:latin typeface="Arial" pitchFamily="34" charset="0"/>
                <a:cs typeface="Arial Unicode MS" pitchFamily="34" charset="-128"/>
              </a:endParaRPr>
            </a:p>
          </p:txBody>
        </p:sp>
        <p:sp>
          <p:nvSpPr>
            <p:cNvPr id="93" name="Flowchart: Magnetic Disk 92"/>
            <p:cNvSpPr/>
            <p:nvPr/>
          </p:nvSpPr>
          <p:spPr bwMode="auto">
            <a:xfrm>
              <a:off x="5943600" y="2514600"/>
              <a:ext cx="228600" cy="304800"/>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defTabSz="914400">
                <a:defRPr/>
              </a:pPr>
              <a:endParaRPr lang="zh-CN" altLang="en-US" b="1">
                <a:solidFill>
                  <a:schemeClr val="tx1"/>
                </a:solidFill>
                <a:latin typeface="Arial" pitchFamily="34" charset="0"/>
                <a:cs typeface="Arial Unicode MS" pitchFamily="34" charset="-128"/>
              </a:endParaRPr>
            </a:p>
          </p:txBody>
        </p:sp>
        <p:sp>
          <p:nvSpPr>
            <p:cNvPr id="94" name="Flowchart: Magnetic Disk 93"/>
            <p:cNvSpPr/>
            <p:nvPr/>
          </p:nvSpPr>
          <p:spPr bwMode="auto">
            <a:xfrm>
              <a:off x="6248400" y="2514600"/>
              <a:ext cx="228600" cy="304800"/>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defTabSz="914400">
                <a:defRPr/>
              </a:pPr>
              <a:endParaRPr lang="zh-CN" altLang="en-US" b="1">
                <a:solidFill>
                  <a:schemeClr val="tx1"/>
                </a:solidFill>
                <a:latin typeface="Arial" pitchFamily="34" charset="0"/>
                <a:cs typeface="Arial Unicode MS" pitchFamily="34" charset="-128"/>
              </a:endParaRPr>
            </a:p>
          </p:txBody>
        </p:sp>
      </p:grpSp>
      <p:sp>
        <p:nvSpPr>
          <p:cNvPr id="101" name="Freeform 100"/>
          <p:cNvSpPr/>
          <p:nvPr/>
        </p:nvSpPr>
        <p:spPr bwMode="auto">
          <a:xfrm>
            <a:off x="6934200" y="1905000"/>
            <a:ext cx="1241425" cy="1050925"/>
          </a:xfrm>
          <a:custGeom>
            <a:avLst/>
            <a:gdLst>
              <a:gd name="connsiteX0" fmla="*/ 612376 w 1381464"/>
              <a:gd name="connsiteY0" fmla="*/ 489080 h 1170225"/>
              <a:gd name="connsiteX1" fmla="*/ 650476 w 1381464"/>
              <a:gd name="connsiteY1" fmla="*/ 508130 h 1170225"/>
              <a:gd name="connsiteX2" fmla="*/ 660001 w 1381464"/>
              <a:gd name="connsiteY2" fmla="*/ 536705 h 1170225"/>
              <a:gd name="connsiteX3" fmla="*/ 679051 w 1381464"/>
              <a:gd name="connsiteY3" fmla="*/ 584330 h 1170225"/>
              <a:gd name="connsiteX4" fmla="*/ 621901 w 1381464"/>
              <a:gd name="connsiteY4" fmla="*/ 698630 h 1170225"/>
              <a:gd name="connsiteX5" fmla="*/ 574276 w 1381464"/>
              <a:gd name="connsiteY5" fmla="*/ 679580 h 1170225"/>
              <a:gd name="connsiteX6" fmla="*/ 555226 w 1381464"/>
              <a:gd name="connsiteY6" fmla="*/ 631955 h 1170225"/>
              <a:gd name="connsiteX7" fmla="*/ 545701 w 1381464"/>
              <a:gd name="connsiteY7" fmla="*/ 603380 h 1170225"/>
              <a:gd name="connsiteX8" fmla="*/ 564751 w 1381464"/>
              <a:gd name="connsiteY8" fmla="*/ 498605 h 1170225"/>
              <a:gd name="connsiteX9" fmla="*/ 593326 w 1381464"/>
              <a:gd name="connsiteY9" fmla="*/ 517655 h 1170225"/>
              <a:gd name="connsiteX10" fmla="*/ 621901 w 1381464"/>
              <a:gd name="connsiteY10" fmla="*/ 584330 h 1170225"/>
              <a:gd name="connsiteX11" fmla="*/ 564751 w 1381464"/>
              <a:gd name="connsiteY11" fmla="*/ 689105 h 1170225"/>
              <a:gd name="connsiteX12" fmla="*/ 526651 w 1381464"/>
              <a:gd name="connsiteY12" fmla="*/ 679580 h 1170225"/>
              <a:gd name="connsiteX13" fmla="*/ 517126 w 1381464"/>
              <a:gd name="connsiteY13" fmla="*/ 641480 h 1170225"/>
              <a:gd name="connsiteX14" fmla="*/ 545701 w 1381464"/>
              <a:gd name="connsiteY14" fmla="*/ 574805 h 1170225"/>
              <a:gd name="connsiteX15" fmla="*/ 631426 w 1381464"/>
              <a:gd name="connsiteY15" fmla="*/ 546230 h 1170225"/>
              <a:gd name="connsiteX16" fmla="*/ 698101 w 1381464"/>
              <a:gd name="connsiteY16" fmla="*/ 555755 h 1170225"/>
              <a:gd name="connsiteX17" fmla="*/ 707626 w 1381464"/>
              <a:gd name="connsiteY17" fmla="*/ 584330 h 1170225"/>
              <a:gd name="connsiteX18" fmla="*/ 650476 w 1381464"/>
              <a:gd name="connsiteY18" fmla="*/ 679580 h 1170225"/>
              <a:gd name="connsiteX19" fmla="*/ 602851 w 1381464"/>
              <a:gd name="connsiteY19" fmla="*/ 670055 h 1170225"/>
              <a:gd name="connsiteX20" fmla="*/ 612376 w 1381464"/>
              <a:gd name="connsiteY20" fmla="*/ 641480 h 1170225"/>
              <a:gd name="connsiteX21" fmla="*/ 717151 w 1381464"/>
              <a:gd name="connsiteY21" fmla="*/ 555755 h 1170225"/>
              <a:gd name="connsiteX22" fmla="*/ 764776 w 1381464"/>
              <a:gd name="connsiteY22" fmla="*/ 546230 h 1170225"/>
              <a:gd name="connsiteX23" fmla="*/ 802876 w 1381464"/>
              <a:gd name="connsiteY23" fmla="*/ 555755 h 1170225"/>
              <a:gd name="connsiteX24" fmla="*/ 755251 w 1381464"/>
              <a:gd name="connsiteY24" fmla="*/ 641480 h 1170225"/>
              <a:gd name="connsiteX25" fmla="*/ 564751 w 1381464"/>
              <a:gd name="connsiteY25" fmla="*/ 612905 h 1170225"/>
              <a:gd name="connsiteX26" fmla="*/ 536176 w 1381464"/>
              <a:gd name="connsiteY26" fmla="*/ 555755 h 1170225"/>
              <a:gd name="connsiteX27" fmla="*/ 564751 w 1381464"/>
              <a:gd name="connsiteY27" fmla="*/ 536705 h 1170225"/>
              <a:gd name="connsiteX28" fmla="*/ 679051 w 1381464"/>
              <a:gd name="connsiteY28" fmla="*/ 622430 h 1170225"/>
              <a:gd name="connsiteX29" fmla="*/ 698101 w 1381464"/>
              <a:gd name="connsiteY29" fmla="*/ 670055 h 1170225"/>
              <a:gd name="connsiteX30" fmla="*/ 688576 w 1381464"/>
              <a:gd name="connsiteY30" fmla="*/ 727205 h 1170225"/>
              <a:gd name="connsiteX31" fmla="*/ 479026 w 1381464"/>
              <a:gd name="connsiteY31" fmla="*/ 660530 h 1170225"/>
              <a:gd name="connsiteX32" fmla="*/ 469501 w 1381464"/>
              <a:gd name="connsiteY32" fmla="*/ 622430 h 1170225"/>
              <a:gd name="connsiteX33" fmla="*/ 517126 w 1381464"/>
              <a:gd name="connsiteY33" fmla="*/ 584330 h 1170225"/>
              <a:gd name="connsiteX34" fmla="*/ 612376 w 1381464"/>
              <a:gd name="connsiteY34" fmla="*/ 603380 h 1170225"/>
              <a:gd name="connsiteX35" fmla="*/ 679051 w 1381464"/>
              <a:gd name="connsiteY35" fmla="*/ 708155 h 1170225"/>
              <a:gd name="connsiteX36" fmla="*/ 688576 w 1381464"/>
              <a:gd name="connsiteY36" fmla="*/ 765305 h 1170225"/>
              <a:gd name="connsiteX37" fmla="*/ 450451 w 1381464"/>
              <a:gd name="connsiteY37" fmla="*/ 765305 h 1170225"/>
              <a:gd name="connsiteX38" fmla="*/ 402826 w 1381464"/>
              <a:gd name="connsiteY38" fmla="*/ 727205 h 1170225"/>
              <a:gd name="connsiteX39" fmla="*/ 374251 w 1381464"/>
              <a:gd name="connsiteY39" fmla="*/ 622430 h 1170225"/>
              <a:gd name="connsiteX40" fmla="*/ 498076 w 1381464"/>
              <a:gd name="connsiteY40" fmla="*/ 584330 h 1170225"/>
              <a:gd name="connsiteX41" fmla="*/ 555226 w 1381464"/>
              <a:gd name="connsiteY41" fmla="*/ 631955 h 1170225"/>
              <a:gd name="connsiteX42" fmla="*/ 612376 w 1381464"/>
              <a:gd name="connsiteY42" fmla="*/ 746255 h 1170225"/>
              <a:gd name="connsiteX43" fmla="*/ 621901 w 1381464"/>
              <a:gd name="connsiteY43" fmla="*/ 774830 h 1170225"/>
              <a:gd name="connsiteX44" fmla="*/ 612376 w 1381464"/>
              <a:gd name="connsiteY44" fmla="*/ 822455 h 1170225"/>
              <a:gd name="connsiteX45" fmla="*/ 536176 w 1381464"/>
              <a:gd name="connsiteY45" fmla="*/ 831980 h 1170225"/>
              <a:gd name="connsiteX46" fmla="*/ 288526 w 1381464"/>
              <a:gd name="connsiteY46" fmla="*/ 793880 h 1170225"/>
              <a:gd name="connsiteX47" fmla="*/ 240901 w 1381464"/>
              <a:gd name="connsiteY47" fmla="*/ 774830 h 1170225"/>
              <a:gd name="connsiteX48" fmla="*/ 288526 w 1381464"/>
              <a:gd name="connsiteY48" fmla="*/ 679580 h 1170225"/>
              <a:gd name="connsiteX49" fmla="*/ 364726 w 1381464"/>
              <a:gd name="connsiteY49" fmla="*/ 651005 h 1170225"/>
              <a:gd name="connsiteX50" fmla="*/ 621901 w 1381464"/>
              <a:gd name="connsiteY50" fmla="*/ 612905 h 1170225"/>
              <a:gd name="connsiteX51" fmla="*/ 812401 w 1381464"/>
              <a:gd name="connsiteY51" fmla="*/ 622430 h 1170225"/>
              <a:gd name="connsiteX52" fmla="*/ 821926 w 1381464"/>
              <a:gd name="connsiteY52" fmla="*/ 660530 h 1170225"/>
              <a:gd name="connsiteX53" fmla="*/ 755251 w 1381464"/>
              <a:gd name="connsiteY53" fmla="*/ 679580 h 1170225"/>
              <a:gd name="connsiteX54" fmla="*/ 640951 w 1381464"/>
              <a:gd name="connsiteY54" fmla="*/ 670055 h 1170225"/>
              <a:gd name="connsiteX55" fmla="*/ 669526 w 1381464"/>
              <a:gd name="connsiteY55" fmla="*/ 631955 h 1170225"/>
              <a:gd name="connsiteX56" fmla="*/ 707626 w 1381464"/>
              <a:gd name="connsiteY56" fmla="*/ 622430 h 1170225"/>
              <a:gd name="connsiteX57" fmla="*/ 783826 w 1381464"/>
              <a:gd name="connsiteY57" fmla="*/ 631955 h 1170225"/>
              <a:gd name="connsiteX58" fmla="*/ 745726 w 1381464"/>
              <a:gd name="connsiteY58" fmla="*/ 641480 h 1170225"/>
              <a:gd name="connsiteX59" fmla="*/ 583801 w 1381464"/>
              <a:gd name="connsiteY59" fmla="*/ 622430 h 1170225"/>
              <a:gd name="connsiteX60" fmla="*/ 517126 w 1381464"/>
              <a:gd name="connsiteY60" fmla="*/ 584330 h 1170225"/>
              <a:gd name="connsiteX61" fmla="*/ 412351 w 1381464"/>
              <a:gd name="connsiteY61" fmla="*/ 527180 h 1170225"/>
              <a:gd name="connsiteX62" fmla="*/ 440926 w 1381464"/>
              <a:gd name="connsiteY62" fmla="*/ 498605 h 1170225"/>
              <a:gd name="connsiteX63" fmla="*/ 726676 w 1381464"/>
              <a:gd name="connsiteY63" fmla="*/ 574805 h 1170225"/>
              <a:gd name="connsiteX64" fmla="*/ 717151 w 1381464"/>
              <a:gd name="connsiteY64" fmla="*/ 736730 h 1170225"/>
              <a:gd name="connsiteX65" fmla="*/ 640951 w 1381464"/>
              <a:gd name="connsiteY65" fmla="*/ 765305 h 1170225"/>
              <a:gd name="connsiteX66" fmla="*/ 593326 w 1381464"/>
              <a:gd name="connsiteY66" fmla="*/ 746255 h 1170225"/>
              <a:gd name="connsiteX67" fmla="*/ 602851 w 1381464"/>
              <a:gd name="connsiteY67" fmla="*/ 603380 h 1170225"/>
              <a:gd name="connsiteX68" fmla="*/ 669526 w 1381464"/>
              <a:gd name="connsiteY68" fmla="*/ 517655 h 1170225"/>
              <a:gd name="connsiteX69" fmla="*/ 698101 w 1381464"/>
              <a:gd name="connsiteY69" fmla="*/ 508130 h 1170225"/>
              <a:gd name="connsiteX70" fmla="*/ 707626 w 1381464"/>
              <a:gd name="connsiteY70" fmla="*/ 536705 h 1170225"/>
              <a:gd name="connsiteX71" fmla="*/ 688576 w 1381464"/>
              <a:gd name="connsiteY71" fmla="*/ 565280 h 1170225"/>
              <a:gd name="connsiteX72" fmla="*/ 660001 w 1381464"/>
              <a:gd name="connsiteY72" fmla="*/ 450980 h 1170225"/>
              <a:gd name="connsiteX73" fmla="*/ 688576 w 1381464"/>
              <a:gd name="connsiteY73" fmla="*/ 431930 h 1170225"/>
              <a:gd name="connsiteX74" fmla="*/ 736201 w 1381464"/>
              <a:gd name="connsiteY74" fmla="*/ 489080 h 1170225"/>
              <a:gd name="connsiteX75" fmla="*/ 660001 w 1381464"/>
              <a:gd name="connsiteY75" fmla="*/ 612905 h 1170225"/>
              <a:gd name="connsiteX76" fmla="*/ 583801 w 1381464"/>
              <a:gd name="connsiteY76" fmla="*/ 574805 h 1170225"/>
              <a:gd name="connsiteX77" fmla="*/ 545701 w 1381464"/>
              <a:gd name="connsiteY77" fmla="*/ 517655 h 1170225"/>
              <a:gd name="connsiteX78" fmla="*/ 517126 w 1381464"/>
              <a:gd name="connsiteY78" fmla="*/ 441455 h 1170225"/>
              <a:gd name="connsiteX79" fmla="*/ 498076 w 1381464"/>
              <a:gd name="connsiteY79" fmla="*/ 308105 h 1170225"/>
              <a:gd name="connsiteX80" fmla="*/ 555226 w 1381464"/>
              <a:gd name="connsiteY80" fmla="*/ 231905 h 1170225"/>
              <a:gd name="connsiteX81" fmla="*/ 650476 w 1381464"/>
              <a:gd name="connsiteY81" fmla="*/ 241430 h 1170225"/>
              <a:gd name="connsiteX82" fmla="*/ 726676 w 1381464"/>
              <a:gd name="connsiteY82" fmla="*/ 317630 h 1170225"/>
              <a:gd name="connsiteX83" fmla="*/ 736201 w 1381464"/>
              <a:gd name="connsiteY83" fmla="*/ 403355 h 1170225"/>
              <a:gd name="connsiteX84" fmla="*/ 745726 w 1381464"/>
              <a:gd name="connsiteY84" fmla="*/ 450980 h 1170225"/>
              <a:gd name="connsiteX85" fmla="*/ 707626 w 1381464"/>
              <a:gd name="connsiteY85" fmla="*/ 536705 h 1170225"/>
              <a:gd name="connsiteX86" fmla="*/ 688576 w 1381464"/>
              <a:gd name="connsiteY86" fmla="*/ 584330 h 1170225"/>
              <a:gd name="connsiteX87" fmla="*/ 583801 w 1381464"/>
              <a:gd name="connsiteY87" fmla="*/ 670055 h 1170225"/>
              <a:gd name="connsiteX88" fmla="*/ 517126 w 1381464"/>
              <a:gd name="connsiteY88" fmla="*/ 641480 h 1170225"/>
              <a:gd name="connsiteX89" fmla="*/ 459976 w 1381464"/>
              <a:gd name="connsiteY89" fmla="*/ 546230 h 1170225"/>
              <a:gd name="connsiteX90" fmla="*/ 469501 w 1381464"/>
              <a:gd name="connsiteY90" fmla="*/ 441455 h 1170225"/>
              <a:gd name="connsiteX91" fmla="*/ 479026 w 1381464"/>
              <a:gd name="connsiteY91" fmla="*/ 536705 h 1170225"/>
              <a:gd name="connsiteX92" fmla="*/ 469501 w 1381464"/>
              <a:gd name="connsiteY92" fmla="*/ 660530 h 1170225"/>
              <a:gd name="connsiteX93" fmla="*/ 440926 w 1381464"/>
              <a:gd name="connsiteY93" fmla="*/ 670055 h 1170225"/>
              <a:gd name="connsiteX94" fmla="*/ 402826 w 1381464"/>
              <a:gd name="connsiteY94" fmla="*/ 593855 h 1170225"/>
              <a:gd name="connsiteX95" fmla="*/ 393301 w 1381464"/>
              <a:gd name="connsiteY95" fmla="*/ 565280 h 1170225"/>
              <a:gd name="connsiteX96" fmla="*/ 421876 w 1381464"/>
              <a:gd name="connsiteY96" fmla="*/ 603380 h 1170225"/>
              <a:gd name="connsiteX97" fmla="*/ 479026 w 1381464"/>
              <a:gd name="connsiteY97" fmla="*/ 698630 h 1170225"/>
              <a:gd name="connsiteX98" fmla="*/ 393301 w 1381464"/>
              <a:gd name="connsiteY98" fmla="*/ 717680 h 1170225"/>
              <a:gd name="connsiteX99" fmla="*/ 345676 w 1381464"/>
              <a:gd name="connsiteY99" fmla="*/ 641480 h 1170225"/>
              <a:gd name="connsiteX100" fmla="*/ 345676 w 1381464"/>
              <a:gd name="connsiteY100" fmla="*/ 403355 h 1170225"/>
              <a:gd name="connsiteX101" fmla="*/ 459976 w 1381464"/>
              <a:gd name="connsiteY101" fmla="*/ 374780 h 1170225"/>
              <a:gd name="connsiteX102" fmla="*/ 631426 w 1381464"/>
              <a:gd name="connsiteY102" fmla="*/ 441455 h 1170225"/>
              <a:gd name="connsiteX103" fmla="*/ 688576 w 1381464"/>
              <a:gd name="connsiteY103" fmla="*/ 498605 h 1170225"/>
              <a:gd name="connsiteX104" fmla="*/ 793351 w 1381464"/>
              <a:gd name="connsiteY104" fmla="*/ 651005 h 1170225"/>
              <a:gd name="connsiteX105" fmla="*/ 821926 w 1381464"/>
              <a:gd name="connsiteY105" fmla="*/ 717680 h 1170225"/>
              <a:gd name="connsiteX106" fmla="*/ 793351 w 1381464"/>
              <a:gd name="connsiteY106" fmla="*/ 851030 h 1170225"/>
              <a:gd name="connsiteX107" fmla="*/ 764776 w 1381464"/>
              <a:gd name="connsiteY107" fmla="*/ 860555 h 1170225"/>
              <a:gd name="connsiteX108" fmla="*/ 679051 w 1381464"/>
              <a:gd name="connsiteY108" fmla="*/ 831980 h 1170225"/>
              <a:gd name="connsiteX109" fmla="*/ 631426 w 1381464"/>
              <a:gd name="connsiteY109" fmla="*/ 784355 h 1170225"/>
              <a:gd name="connsiteX110" fmla="*/ 621901 w 1381464"/>
              <a:gd name="connsiteY110" fmla="*/ 727205 h 1170225"/>
              <a:gd name="connsiteX111" fmla="*/ 660001 w 1381464"/>
              <a:gd name="connsiteY111" fmla="*/ 470030 h 1170225"/>
              <a:gd name="connsiteX112" fmla="*/ 698101 w 1381464"/>
              <a:gd name="connsiteY112" fmla="*/ 517655 h 1170225"/>
              <a:gd name="connsiteX113" fmla="*/ 726676 w 1381464"/>
              <a:gd name="connsiteY113" fmla="*/ 651005 h 1170225"/>
              <a:gd name="connsiteX114" fmla="*/ 717151 w 1381464"/>
              <a:gd name="connsiteY114" fmla="*/ 965330 h 1170225"/>
              <a:gd name="connsiteX115" fmla="*/ 688576 w 1381464"/>
              <a:gd name="connsiteY115" fmla="*/ 908180 h 1170225"/>
              <a:gd name="connsiteX116" fmla="*/ 717151 w 1381464"/>
              <a:gd name="connsiteY116" fmla="*/ 622430 h 1170225"/>
              <a:gd name="connsiteX117" fmla="*/ 698101 w 1381464"/>
              <a:gd name="connsiteY117" fmla="*/ 803405 h 1170225"/>
              <a:gd name="connsiteX118" fmla="*/ 669526 w 1381464"/>
              <a:gd name="connsiteY118" fmla="*/ 727205 h 1170225"/>
              <a:gd name="connsiteX119" fmla="*/ 717151 w 1381464"/>
              <a:gd name="connsiteY119" fmla="*/ 460505 h 1170225"/>
              <a:gd name="connsiteX120" fmla="*/ 755251 w 1381464"/>
              <a:gd name="connsiteY120" fmla="*/ 441455 h 1170225"/>
              <a:gd name="connsiteX121" fmla="*/ 793351 w 1381464"/>
              <a:gd name="connsiteY121" fmla="*/ 431930 h 1170225"/>
              <a:gd name="connsiteX122" fmla="*/ 907651 w 1381464"/>
              <a:gd name="connsiteY122" fmla="*/ 479555 h 1170225"/>
              <a:gd name="connsiteX123" fmla="*/ 917176 w 1381464"/>
              <a:gd name="connsiteY123" fmla="*/ 527180 h 1170225"/>
              <a:gd name="connsiteX124" fmla="*/ 860026 w 1381464"/>
              <a:gd name="connsiteY124" fmla="*/ 536705 h 1170225"/>
              <a:gd name="connsiteX125" fmla="*/ 726676 w 1381464"/>
              <a:gd name="connsiteY125" fmla="*/ 355730 h 1170225"/>
              <a:gd name="connsiteX126" fmla="*/ 688576 w 1381464"/>
              <a:gd name="connsiteY126" fmla="*/ 270005 h 1170225"/>
              <a:gd name="connsiteX127" fmla="*/ 698101 w 1381464"/>
              <a:gd name="connsiteY127" fmla="*/ 174755 h 1170225"/>
              <a:gd name="connsiteX128" fmla="*/ 717151 w 1381464"/>
              <a:gd name="connsiteY128" fmla="*/ 222380 h 1170225"/>
              <a:gd name="connsiteX129" fmla="*/ 736201 w 1381464"/>
              <a:gd name="connsiteY129" fmla="*/ 365255 h 1170225"/>
              <a:gd name="connsiteX130" fmla="*/ 717151 w 1381464"/>
              <a:gd name="connsiteY130" fmla="*/ 489080 h 1170225"/>
              <a:gd name="connsiteX131" fmla="*/ 698101 w 1381464"/>
              <a:gd name="connsiteY131" fmla="*/ 431930 h 1170225"/>
              <a:gd name="connsiteX132" fmla="*/ 660001 w 1381464"/>
              <a:gd name="connsiteY132" fmla="*/ 355730 h 1170225"/>
              <a:gd name="connsiteX133" fmla="*/ 507601 w 1381464"/>
              <a:gd name="connsiteY133" fmla="*/ 222380 h 1170225"/>
              <a:gd name="connsiteX134" fmla="*/ 507601 w 1381464"/>
              <a:gd name="connsiteY134" fmla="*/ 460505 h 1170225"/>
              <a:gd name="connsiteX135" fmla="*/ 479026 w 1381464"/>
              <a:gd name="connsiteY135" fmla="*/ 574805 h 1170225"/>
              <a:gd name="connsiteX136" fmla="*/ 383776 w 1381464"/>
              <a:gd name="connsiteY136" fmla="*/ 489080 h 1170225"/>
              <a:gd name="connsiteX137" fmla="*/ 317101 w 1381464"/>
              <a:gd name="connsiteY137" fmla="*/ 365255 h 1170225"/>
              <a:gd name="connsiteX138" fmla="*/ 307576 w 1381464"/>
              <a:gd name="connsiteY138" fmla="*/ 298580 h 1170225"/>
              <a:gd name="connsiteX139" fmla="*/ 298051 w 1381464"/>
              <a:gd name="connsiteY139" fmla="*/ 270005 h 1170225"/>
              <a:gd name="connsiteX140" fmla="*/ 345676 w 1381464"/>
              <a:gd name="connsiteY140" fmla="*/ 308105 h 1170225"/>
              <a:gd name="connsiteX141" fmla="*/ 374251 w 1381464"/>
              <a:gd name="connsiteY141" fmla="*/ 374780 h 1170225"/>
              <a:gd name="connsiteX142" fmla="*/ 383776 w 1381464"/>
              <a:gd name="connsiteY142" fmla="*/ 508130 h 1170225"/>
              <a:gd name="connsiteX143" fmla="*/ 393301 w 1381464"/>
              <a:gd name="connsiteY143" fmla="*/ 565280 h 1170225"/>
              <a:gd name="connsiteX144" fmla="*/ 383776 w 1381464"/>
              <a:gd name="connsiteY144" fmla="*/ 746255 h 1170225"/>
              <a:gd name="connsiteX145" fmla="*/ 374251 w 1381464"/>
              <a:gd name="connsiteY145" fmla="*/ 812930 h 1170225"/>
              <a:gd name="connsiteX146" fmla="*/ 355201 w 1381464"/>
              <a:gd name="connsiteY146" fmla="*/ 784355 h 1170225"/>
              <a:gd name="connsiteX147" fmla="*/ 326626 w 1381464"/>
              <a:gd name="connsiteY147" fmla="*/ 736730 h 1170225"/>
              <a:gd name="connsiteX148" fmla="*/ 298051 w 1381464"/>
              <a:gd name="connsiteY148" fmla="*/ 660530 h 1170225"/>
              <a:gd name="connsiteX149" fmla="*/ 250426 w 1381464"/>
              <a:gd name="connsiteY149" fmla="*/ 584330 h 1170225"/>
              <a:gd name="connsiteX150" fmla="*/ 259951 w 1381464"/>
              <a:gd name="connsiteY150" fmla="*/ 670055 h 1170225"/>
              <a:gd name="connsiteX151" fmla="*/ 288526 w 1381464"/>
              <a:gd name="connsiteY151" fmla="*/ 746255 h 1170225"/>
              <a:gd name="connsiteX152" fmla="*/ 507601 w 1381464"/>
              <a:gd name="connsiteY152" fmla="*/ 974855 h 1170225"/>
              <a:gd name="connsiteX153" fmla="*/ 574276 w 1381464"/>
              <a:gd name="connsiteY153" fmla="*/ 1003430 h 1170225"/>
              <a:gd name="connsiteX154" fmla="*/ 640951 w 1381464"/>
              <a:gd name="connsiteY154" fmla="*/ 1012955 h 1170225"/>
              <a:gd name="connsiteX155" fmla="*/ 688576 w 1381464"/>
              <a:gd name="connsiteY155" fmla="*/ 984380 h 1170225"/>
              <a:gd name="connsiteX156" fmla="*/ 698101 w 1381464"/>
              <a:gd name="connsiteY156" fmla="*/ 946280 h 1170225"/>
              <a:gd name="connsiteX157" fmla="*/ 707626 w 1381464"/>
              <a:gd name="connsiteY157" fmla="*/ 860555 h 1170225"/>
              <a:gd name="connsiteX158" fmla="*/ 717151 w 1381464"/>
              <a:gd name="connsiteY158" fmla="*/ 898655 h 1170225"/>
              <a:gd name="connsiteX159" fmla="*/ 726676 w 1381464"/>
              <a:gd name="connsiteY159" fmla="*/ 927230 h 1170225"/>
              <a:gd name="connsiteX160" fmla="*/ 688576 w 1381464"/>
              <a:gd name="connsiteY160" fmla="*/ 860555 h 1170225"/>
              <a:gd name="connsiteX161" fmla="*/ 688576 w 1381464"/>
              <a:gd name="connsiteY161" fmla="*/ 708155 h 1170225"/>
              <a:gd name="connsiteX162" fmla="*/ 736201 w 1381464"/>
              <a:gd name="connsiteY162" fmla="*/ 717680 h 1170225"/>
              <a:gd name="connsiteX163" fmla="*/ 793351 w 1381464"/>
              <a:gd name="connsiteY163" fmla="*/ 841505 h 1170225"/>
              <a:gd name="connsiteX164" fmla="*/ 802876 w 1381464"/>
              <a:gd name="connsiteY164" fmla="*/ 879605 h 1170225"/>
              <a:gd name="connsiteX165" fmla="*/ 812401 w 1381464"/>
              <a:gd name="connsiteY165" fmla="*/ 908180 h 1170225"/>
              <a:gd name="connsiteX166" fmla="*/ 774301 w 1381464"/>
              <a:gd name="connsiteY166" fmla="*/ 584330 h 1170225"/>
              <a:gd name="connsiteX167" fmla="*/ 783826 w 1381464"/>
              <a:gd name="connsiteY167" fmla="*/ 422405 h 1170225"/>
              <a:gd name="connsiteX168" fmla="*/ 831451 w 1381464"/>
              <a:gd name="connsiteY168" fmla="*/ 527180 h 1170225"/>
              <a:gd name="connsiteX169" fmla="*/ 840976 w 1381464"/>
              <a:gd name="connsiteY169" fmla="*/ 717680 h 1170225"/>
              <a:gd name="connsiteX170" fmla="*/ 831451 w 1381464"/>
              <a:gd name="connsiteY170" fmla="*/ 889130 h 1170225"/>
              <a:gd name="connsiteX171" fmla="*/ 802876 w 1381464"/>
              <a:gd name="connsiteY171" fmla="*/ 860555 h 1170225"/>
              <a:gd name="connsiteX172" fmla="*/ 726676 w 1381464"/>
              <a:gd name="connsiteY172" fmla="*/ 708155 h 1170225"/>
              <a:gd name="connsiteX173" fmla="*/ 698101 w 1381464"/>
              <a:gd name="connsiteY173" fmla="*/ 593855 h 1170225"/>
              <a:gd name="connsiteX174" fmla="*/ 707626 w 1381464"/>
              <a:gd name="connsiteY174" fmla="*/ 527180 h 1170225"/>
              <a:gd name="connsiteX175" fmla="*/ 755251 w 1381464"/>
              <a:gd name="connsiteY175" fmla="*/ 565280 h 1170225"/>
              <a:gd name="connsiteX176" fmla="*/ 764776 w 1381464"/>
              <a:gd name="connsiteY176" fmla="*/ 698630 h 1170225"/>
              <a:gd name="connsiteX177" fmla="*/ 726676 w 1381464"/>
              <a:gd name="connsiteY177" fmla="*/ 860555 h 1170225"/>
              <a:gd name="connsiteX178" fmla="*/ 698101 w 1381464"/>
              <a:gd name="connsiteY178" fmla="*/ 870080 h 1170225"/>
              <a:gd name="connsiteX179" fmla="*/ 593326 w 1381464"/>
              <a:gd name="connsiteY179" fmla="*/ 831980 h 1170225"/>
              <a:gd name="connsiteX180" fmla="*/ 421876 w 1381464"/>
              <a:gd name="connsiteY180" fmla="*/ 660530 h 1170225"/>
              <a:gd name="connsiteX181" fmla="*/ 336151 w 1381464"/>
              <a:gd name="connsiteY181" fmla="*/ 574805 h 1170225"/>
              <a:gd name="connsiteX182" fmla="*/ 307576 w 1381464"/>
              <a:gd name="connsiteY182" fmla="*/ 517655 h 1170225"/>
              <a:gd name="connsiteX183" fmla="*/ 298051 w 1381464"/>
              <a:gd name="connsiteY183" fmla="*/ 489080 h 1170225"/>
              <a:gd name="connsiteX184" fmla="*/ 355201 w 1381464"/>
              <a:gd name="connsiteY184" fmla="*/ 498605 h 1170225"/>
              <a:gd name="connsiteX185" fmla="*/ 440926 w 1381464"/>
              <a:gd name="connsiteY185" fmla="*/ 555755 h 1170225"/>
              <a:gd name="connsiteX186" fmla="*/ 488551 w 1381464"/>
              <a:gd name="connsiteY186" fmla="*/ 612905 h 1170225"/>
              <a:gd name="connsiteX187" fmla="*/ 545701 w 1381464"/>
              <a:gd name="connsiteY187" fmla="*/ 689105 h 1170225"/>
              <a:gd name="connsiteX188" fmla="*/ 583801 w 1381464"/>
              <a:gd name="connsiteY188" fmla="*/ 803405 h 1170225"/>
              <a:gd name="connsiteX189" fmla="*/ 574276 w 1381464"/>
              <a:gd name="connsiteY189" fmla="*/ 831980 h 1170225"/>
              <a:gd name="connsiteX190" fmla="*/ 545701 w 1381464"/>
              <a:gd name="connsiteY190" fmla="*/ 822455 h 1170225"/>
              <a:gd name="connsiteX191" fmla="*/ 479026 w 1381464"/>
              <a:gd name="connsiteY191" fmla="*/ 755780 h 1170225"/>
              <a:gd name="connsiteX192" fmla="*/ 355201 w 1381464"/>
              <a:gd name="connsiteY192" fmla="*/ 565280 h 1170225"/>
              <a:gd name="connsiteX193" fmla="*/ 345676 w 1381464"/>
              <a:gd name="connsiteY193" fmla="*/ 498605 h 1170225"/>
              <a:gd name="connsiteX194" fmla="*/ 383776 w 1381464"/>
              <a:gd name="connsiteY194" fmla="*/ 574805 h 1170225"/>
              <a:gd name="connsiteX195" fmla="*/ 393301 w 1381464"/>
              <a:gd name="connsiteY195" fmla="*/ 698630 h 1170225"/>
              <a:gd name="connsiteX196" fmla="*/ 421876 w 1381464"/>
              <a:gd name="connsiteY196" fmla="*/ 870080 h 1170225"/>
              <a:gd name="connsiteX197" fmla="*/ 402826 w 1381464"/>
              <a:gd name="connsiteY197" fmla="*/ 917705 h 1170225"/>
              <a:gd name="connsiteX198" fmla="*/ 383776 w 1381464"/>
              <a:gd name="connsiteY198" fmla="*/ 870080 h 1170225"/>
              <a:gd name="connsiteX199" fmla="*/ 317101 w 1381464"/>
              <a:gd name="connsiteY199" fmla="*/ 670055 h 1170225"/>
              <a:gd name="connsiteX200" fmla="*/ 336151 w 1381464"/>
              <a:gd name="connsiteY200" fmla="*/ 460505 h 1170225"/>
              <a:gd name="connsiteX201" fmla="*/ 364726 w 1381464"/>
              <a:gd name="connsiteY201" fmla="*/ 546230 h 1170225"/>
              <a:gd name="connsiteX202" fmla="*/ 355201 w 1381464"/>
              <a:gd name="connsiteY202" fmla="*/ 793880 h 1170225"/>
              <a:gd name="connsiteX203" fmla="*/ 288526 w 1381464"/>
              <a:gd name="connsiteY203" fmla="*/ 784355 h 1170225"/>
              <a:gd name="connsiteX204" fmla="*/ 259951 w 1381464"/>
              <a:gd name="connsiteY204" fmla="*/ 727205 h 1170225"/>
              <a:gd name="connsiteX205" fmla="*/ 259951 w 1381464"/>
              <a:gd name="connsiteY205" fmla="*/ 498605 h 1170225"/>
              <a:gd name="connsiteX206" fmla="*/ 326626 w 1381464"/>
              <a:gd name="connsiteY206" fmla="*/ 470030 h 1170225"/>
              <a:gd name="connsiteX207" fmla="*/ 345676 w 1381464"/>
              <a:gd name="connsiteY207" fmla="*/ 517655 h 1170225"/>
              <a:gd name="connsiteX208" fmla="*/ 307576 w 1381464"/>
              <a:gd name="connsiteY208" fmla="*/ 689105 h 1170225"/>
              <a:gd name="connsiteX209" fmla="*/ 279001 w 1381464"/>
              <a:gd name="connsiteY209" fmla="*/ 708155 h 1170225"/>
              <a:gd name="connsiteX210" fmla="*/ 212326 w 1381464"/>
              <a:gd name="connsiteY210" fmla="*/ 660530 h 1170225"/>
              <a:gd name="connsiteX211" fmla="*/ 126601 w 1381464"/>
              <a:gd name="connsiteY211" fmla="*/ 508130 h 1170225"/>
              <a:gd name="connsiteX212" fmla="*/ 155176 w 1381464"/>
              <a:gd name="connsiteY212" fmla="*/ 317630 h 1170225"/>
              <a:gd name="connsiteX213" fmla="*/ 221851 w 1381464"/>
              <a:gd name="connsiteY213" fmla="*/ 308105 h 1170225"/>
              <a:gd name="connsiteX214" fmla="*/ 593326 w 1381464"/>
              <a:gd name="connsiteY214" fmla="*/ 422405 h 1170225"/>
              <a:gd name="connsiteX215" fmla="*/ 783826 w 1381464"/>
              <a:gd name="connsiteY215" fmla="*/ 603380 h 1170225"/>
              <a:gd name="connsiteX216" fmla="*/ 860026 w 1381464"/>
              <a:gd name="connsiteY216" fmla="*/ 803405 h 1170225"/>
              <a:gd name="connsiteX217" fmla="*/ 840976 w 1381464"/>
              <a:gd name="connsiteY217" fmla="*/ 870080 h 1170225"/>
              <a:gd name="connsiteX218" fmla="*/ 783826 w 1381464"/>
              <a:gd name="connsiteY218" fmla="*/ 889130 h 1170225"/>
              <a:gd name="connsiteX219" fmla="*/ 564751 w 1381464"/>
              <a:gd name="connsiteY219" fmla="*/ 812930 h 1170225"/>
              <a:gd name="connsiteX220" fmla="*/ 298051 w 1381464"/>
              <a:gd name="connsiteY220" fmla="*/ 593855 h 1170225"/>
              <a:gd name="connsiteX221" fmla="*/ 155176 w 1381464"/>
              <a:gd name="connsiteY221" fmla="*/ 374780 h 1170225"/>
              <a:gd name="connsiteX222" fmla="*/ 183751 w 1381464"/>
              <a:gd name="connsiteY222" fmla="*/ 174755 h 1170225"/>
              <a:gd name="connsiteX223" fmla="*/ 259951 w 1381464"/>
              <a:gd name="connsiteY223" fmla="*/ 165230 h 1170225"/>
              <a:gd name="connsiteX224" fmla="*/ 507601 w 1381464"/>
              <a:gd name="connsiteY224" fmla="*/ 279530 h 1170225"/>
              <a:gd name="connsiteX225" fmla="*/ 640951 w 1381464"/>
              <a:gd name="connsiteY225" fmla="*/ 479555 h 1170225"/>
              <a:gd name="connsiteX226" fmla="*/ 640951 w 1381464"/>
              <a:gd name="connsiteY226" fmla="*/ 717680 h 1170225"/>
              <a:gd name="connsiteX227" fmla="*/ 536176 w 1381464"/>
              <a:gd name="connsiteY227" fmla="*/ 708155 h 1170225"/>
              <a:gd name="connsiteX228" fmla="*/ 355201 w 1381464"/>
              <a:gd name="connsiteY228" fmla="*/ 574805 h 1170225"/>
              <a:gd name="connsiteX229" fmla="*/ 279001 w 1381464"/>
              <a:gd name="connsiteY229" fmla="*/ 412880 h 1170225"/>
              <a:gd name="connsiteX230" fmla="*/ 288526 w 1381464"/>
              <a:gd name="connsiteY230" fmla="*/ 346205 h 1170225"/>
              <a:gd name="connsiteX231" fmla="*/ 326626 w 1381464"/>
              <a:gd name="connsiteY231" fmla="*/ 327155 h 1170225"/>
              <a:gd name="connsiteX232" fmla="*/ 507601 w 1381464"/>
              <a:gd name="connsiteY232" fmla="*/ 365255 h 1170225"/>
              <a:gd name="connsiteX233" fmla="*/ 621901 w 1381464"/>
              <a:gd name="connsiteY233" fmla="*/ 470030 h 1170225"/>
              <a:gd name="connsiteX234" fmla="*/ 745726 w 1381464"/>
              <a:gd name="connsiteY234" fmla="*/ 651005 h 1170225"/>
              <a:gd name="connsiteX235" fmla="*/ 745726 w 1381464"/>
              <a:gd name="connsiteY235" fmla="*/ 870080 h 1170225"/>
              <a:gd name="connsiteX236" fmla="*/ 612376 w 1381464"/>
              <a:gd name="connsiteY236" fmla="*/ 851030 h 1170225"/>
              <a:gd name="connsiteX237" fmla="*/ 526651 w 1381464"/>
              <a:gd name="connsiteY237" fmla="*/ 793880 h 1170225"/>
              <a:gd name="connsiteX238" fmla="*/ 459976 w 1381464"/>
              <a:gd name="connsiteY238" fmla="*/ 736730 h 1170225"/>
              <a:gd name="connsiteX239" fmla="*/ 364726 w 1381464"/>
              <a:gd name="connsiteY239" fmla="*/ 631955 h 1170225"/>
              <a:gd name="connsiteX240" fmla="*/ 431401 w 1381464"/>
              <a:gd name="connsiteY240" fmla="*/ 612905 h 1170225"/>
              <a:gd name="connsiteX241" fmla="*/ 488551 w 1381464"/>
              <a:gd name="connsiteY241" fmla="*/ 641480 h 1170225"/>
              <a:gd name="connsiteX242" fmla="*/ 640951 w 1381464"/>
              <a:gd name="connsiteY242" fmla="*/ 755780 h 1170225"/>
              <a:gd name="connsiteX243" fmla="*/ 669526 w 1381464"/>
              <a:gd name="connsiteY243" fmla="*/ 851030 h 1170225"/>
              <a:gd name="connsiteX244" fmla="*/ 679051 w 1381464"/>
              <a:gd name="connsiteY244" fmla="*/ 898655 h 1170225"/>
              <a:gd name="connsiteX245" fmla="*/ 660001 w 1381464"/>
              <a:gd name="connsiteY245" fmla="*/ 993905 h 1170225"/>
              <a:gd name="connsiteX246" fmla="*/ 593326 w 1381464"/>
              <a:gd name="connsiteY246" fmla="*/ 1003430 h 1170225"/>
              <a:gd name="connsiteX247" fmla="*/ 450451 w 1381464"/>
              <a:gd name="connsiteY247" fmla="*/ 984380 h 1170225"/>
              <a:gd name="connsiteX248" fmla="*/ 345676 w 1381464"/>
              <a:gd name="connsiteY248" fmla="*/ 927230 h 1170225"/>
              <a:gd name="connsiteX249" fmla="*/ 269476 w 1381464"/>
              <a:gd name="connsiteY249" fmla="*/ 822455 h 1170225"/>
              <a:gd name="connsiteX250" fmla="*/ 288526 w 1381464"/>
              <a:gd name="connsiteY250" fmla="*/ 784355 h 1170225"/>
              <a:gd name="connsiteX251" fmla="*/ 326626 w 1381464"/>
              <a:gd name="connsiteY251" fmla="*/ 774830 h 1170225"/>
              <a:gd name="connsiteX252" fmla="*/ 488551 w 1381464"/>
              <a:gd name="connsiteY252" fmla="*/ 803405 h 1170225"/>
              <a:gd name="connsiteX253" fmla="*/ 631426 w 1381464"/>
              <a:gd name="connsiteY253" fmla="*/ 898655 h 1170225"/>
              <a:gd name="connsiteX254" fmla="*/ 688576 w 1381464"/>
              <a:gd name="connsiteY254" fmla="*/ 984380 h 1170225"/>
              <a:gd name="connsiteX255" fmla="*/ 745726 w 1381464"/>
              <a:gd name="connsiteY255" fmla="*/ 1070105 h 1170225"/>
              <a:gd name="connsiteX256" fmla="*/ 726676 w 1381464"/>
              <a:gd name="connsiteY256" fmla="*/ 1098680 h 1170225"/>
              <a:gd name="connsiteX257" fmla="*/ 555226 w 1381464"/>
              <a:gd name="connsiteY257" fmla="*/ 1003430 h 1170225"/>
              <a:gd name="connsiteX258" fmla="*/ 355201 w 1381464"/>
              <a:gd name="connsiteY258" fmla="*/ 841505 h 1170225"/>
              <a:gd name="connsiteX259" fmla="*/ 279001 w 1381464"/>
              <a:gd name="connsiteY259" fmla="*/ 784355 h 1170225"/>
              <a:gd name="connsiteX260" fmla="*/ 221851 w 1381464"/>
              <a:gd name="connsiteY260" fmla="*/ 708155 h 1170225"/>
              <a:gd name="connsiteX261" fmla="*/ 202801 w 1381464"/>
              <a:gd name="connsiteY261" fmla="*/ 679580 h 1170225"/>
              <a:gd name="connsiteX262" fmla="*/ 259951 w 1381464"/>
              <a:gd name="connsiteY262" fmla="*/ 689105 h 1170225"/>
              <a:gd name="connsiteX263" fmla="*/ 459976 w 1381464"/>
              <a:gd name="connsiteY263" fmla="*/ 841505 h 1170225"/>
              <a:gd name="connsiteX264" fmla="*/ 564751 w 1381464"/>
              <a:gd name="connsiteY264" fmla="*/ 917705 h 1170225"/>
              <a:gd name="connsiteX265" fmla="*/ 593326 w 1381464"/>
              <a:gd name="connsiteY265" fmla="*/ 974855 h 1170225"/>
              <a:gd name="connsiteX266" fmla="*/ 621901 w 1381464"/>
              <a:gd name="connsiteY266" fmla="*/ 1022480 h 1170225"/>
              <a:gd name="connsiteX267" fmla="*/ 574276 w 1381464"/>
              <a:gd name="connsiteY267" fmla="*/ 1041530 h 1170225"/>
              <a:gd name="connsiteX268" fmla="*/ 440926 w 1381464"/>
              <a:gd name="connsiteY268" fmla="*/ 955805 h 1170225"/>
              <a:gd name="connsiteX269" fmla="*/ 240901 w 1381464"/>
              <a:gd name="connsiteY269" fmla="*/ 803405 h 1170225"/>
              <a:gd name="connsiteX270" fmla="*/ 164701 w 1381464"/>
              <a:gd name="connsiteY270" fmla="*/ 746255 h 1170225"/>
              <a:gd name="connsiteX271" fmla="*/ 59926 w 1381464"/>
              <a:gd name="connsiteY271" fmla="*/ 584330 h 1170225"/>
              <a:gd name="connsiteX272" fmla="*/ 50401 w 1381464"/>
              <a:gd name="connsiteY272" fmla="*/ 546230 h 1170225"/>
              <a:gd name="connsiteX273" fmla="*/ 117076 w 1381464"/>
              <a:gd name="connsiteY273" fmla="*/ 527180 h 1170225"/>
              <a:gd name="connsiteX274" fmla="*/ 440926 w 1381464"/>
              <a:gd name="connsiteY274" fmla="*/ 555755 h 1170225"/>
              <a:gd name="connsiteX275" fmla="*/ 507601 w 1381464"/>
              <a:gd name="connsiteY275" fmla="*/ 546230 h 1170225"/>
              <a:gd name="connsiteX276" fmla="*/ 517126 w 1381464"/>
              <a:gd name="connsiteY276" fmla="*/ 517655 h 1170225"/>
              <a:gd name="connsiteX277" fmla="*/ 574276 w 1381464"/>
              <a:gd name="connsiteY277" fmla="*/ 527180 h 1170225"/>
              <a:gd name="connsiteX278" fmla="*/ 545701 w 1381464"/>
              <a:gd name="connsiteY278" fmla="*/ 536705 h 1170225"/>
              <a:gd name="connsiteX279" fmla="*/ 488551 w 1381464"/>
              <a:gd name="connsiteY279" fmla="*/ 470030 h 1170225"/>
              <a:gd name="connsiteX280" fmla="*/ 488551 w 1381464"/>
              <a:gd name="connsiteY280" fmla="*/ 336680 h 1170225"/>
              <a:gd name="connsiteX281" fmla="*/ 526651 w 1381464"/>
              <a:gd name="connsiteY281" fmla="*/ 298580 h 1170225"/>
              <a:gd name="connsiteX282" fmla="*/ 602851 w 1381464"/>
              <a:gd name="connsiteY282" fmla="*/ 250955 h 1170225"/>
              <a:gd name="connsiteX283" fmla="*/ 717151 w 1381464"/>
              <a:gd name="connsiteY283" fmla="*/ 231905 h 1170225"/>
              <a:gd name="connsiteX284" fmla="*/ 783826 w 1381464"/>
              <a:gd name="connsiteY284" fmla="*/ 250955 h 1170225"/>
              <a:gd name="connsiteX285" fmla="*/ 821926 w 1381464"/>
              <a:gd name="connsiteY285" fmla="*/ 355730 h 1170225"/>
              <a:gd name="connsiteX286" fmla="*/ 831451 w 1381464"/>
              <a:gd name="connsiteY286" fmla="*/ 403355 h 1170225"/>
              <a:gd name="connsiteX287" fmla="*/ 802876 w 1381464"/>
              <a:gd name="connsiteY287" fmla="*/ 517655 h 1170225"/>
              <a:gd name="connsiteX288" fmla="*/ 764776 w 1381464"/>
              <a:gd name="connsiteY288" fmla="*/ 527180 h 1170225"/>
              <a:gd name="connsiteX289" fmla="*/ 726676 w 1381464"/>
              <a:gd name="connsiteY289" fmla="*/ 450980 h 1170225"/>
              <a:gd name="connsiteX290" fmla="*/ 755251 w 1381464"/>
              <a:gd name="connsiteY290" fmla="*/ 241430 h 1170225"/>
              <a:gd name="connsiteX291" fmla="*/ 774301 w 1381464"/>
              <a:gd name="connsiteY291" fmla="*/ 193805 h 1170225"/>
              <a:gd name="connsiteX292" fmla="*/ 840976 w 1381464"/>
              <a:gd name="connsiteY292" fmla="*/ 136655 h 1170225"/>
              <a:gd name="connsiteX293" fmla="*/ 888601 w 1381464"/>
              <a:gd name="connsiteY293" fmla="*/ 155705 h 1170225"/>
              <a:gd name="connsiteX294" fmla="*/ 936226 w 1381464"/>
              <a:gd name="connsiteY294" fmla="*/ 289055 h 1170225"/>
              <a:gd name="connsiteX295" fmla="*/ 888601 w 1381464"/>
              <a:gd name="connsiteY295" fmla="*/ 689105 h 1170225"/>
              <a:gd name="connsiteX296" fmla="*/ 869551 w 1381464"/>
              <a:gd name="connsiteY296" fmla="*/ 717680 h 1170225"/>
              <a:gd name="connsiteX297" fmla="*/ 860026 w 1381464"/>
              <a:gd name="connsiteY297" fmla="*/ 431930 h 1170225"/>
              <a:gd name="connsiteX298" fmla="*/ 917176 w 1381464"/>
              <a:gd name="connsiteY298" fmla="*/ 536705 h 1170225"/>
              <a:gd name="connsiteX299" fmla="*/ 945751 w 1381464"/>
              <a:gd name="connsiteY299" fmla="*/ 612905 h 1170225"/>
              <a:gd name="connsiteX300" fmla="*/ 983851 w 1381464"/>
              <a:gd name="connsiteY300" fmla="*/ 774830 h 1170225"/>
              <a:gd name="connsiteX301" fmla="*/ 964801 w 1381464"/>
              <a:gd name="connsiteY301" fmla="*/ 870080 h 1170225"/>
              <a:gd name="connsiteX302" fmla="*/ 860026 w 1381464"/>
              <a:gd name="connsiteY302" fmla="*/ 803405 h 1170225"/>
              <a:gd name="connsiteX303" fmla="*/ 840976 w 1381464"/>
              <a:gd name="connsiteY303" fmla="*/ 746255 h 1170225"/>
              <a:gd name="connsiteX304" fmla="*/ 860026 w 1381464"/>
              <a:gd name="connsiteY304" fmla="*/ 565280 h 1170225"/>
              <a:gd name="connsiteX305" fmla="*/ 926701 w 1381464"/>
              <a:gd name="connsiteY305" fmla="*/ 546230 h 1170225"/>
              <a:gd name="connsiteX306" fmla="*/ 1031476 w 1381464"/>
              <a:gd name="connsiteY306" fmla="*/ 593855 h 1170225"/>
              <a:gd name="connsiteX307" fmla="*/ 1069576 w 1381464"/>
              <a:gd name="connsiteY307" fmla="*/ 660530 h 1170225"/>
              <a:gd name="connsiteX308" fmla="*/ 1098151 w 1381464"/>
              <a:gd name="connsiteY308" fmla="*/ 765305 h 1170225"/>
              <a:gd name="connsiteX309" fmla="*/ 1117201 w 1381464"/>
              <a:gd name="connsiteY309" fmla="*/ 822455 h 1170225"/>
              <a:gd name="connsiteX310" fmla="*/ 1079101 w 1381464"/>
              <a:gd name="connsiteY310" fmla="*/ 974855 h 1170225"/>
              <a:gd name="connsiteX311" fmla="*/ 1021951 w 1381464"/>
              <a:gd name="connsiteY311" fmla="*/ 993905 h 1170225"/>
              <a:gd name="connsiteX312" fmla="*/ 879076 w 1381464"/>
              <a:gd name="connsiteY312" fmla="*/ 955805 h 1170225"/>
              <a:gd name="connsiteX313" fmla="*/ 793351 w 1381464"/>
              <a:gd name="connsiteY313" fmla="*/ 908180 h 1170225"/>
              <a:gd name="connsiteX314" fmla="*/ 650476 w 1381464"/>
              <a:gd name="connsiteY314" fmla="*/ 793880 h 1170225"/>
              <a:gd name="connsiteX315" fmla="*/ 621901 w 1381464"/>
              <a:gd name="connsiteY315" fmla="*/ 774830 h 1170225"/>
              <a:gd name="connsiteX316" fmla="*/ 783826 w 1381464"/>
              <a:gd name="connsiteY316" fmla="*/ 803405 h 1170225"/>
              <a:gd name="connsiteX317" fmla="*/ 1060051 w 1381464"/>
              <a:gd name="connsiteY317" fmla="*/ 965330 h 1170225"/>
              <a:gd name="connsiteX318" fmla="*/ 1117201 w 1381464"/>
              <a:gd name="connsiteY318" fmla="*/ 1022480 h 1170225"/>
              <a:gd name="connsiteX319" fmla="*/ 1088626 w 1381464"/>
              <a:gd name="connsiteY319" fmla="*/ 1041530 h 1170225"/>
              <a:gd name="connsiteX320" fmla="*/ 993376 w 1381464"/>
              <a:gd name="connsiteY320" fmla="*/ 965330 h 1170225"/>
              <a:gd name="connsiteX321" fmla="*/ 888601 w 1381464"/>
              <a:gd name="connsiteY321" fmla="*/ 898655 h 1170225"/>
              <a:gd name="connsiteX322" fmla="*/ 631426 w 1381464"/>
              <a:gd name="connsiteY322" fmla="*/ 698630 h 1170225"/>
              <a:gd name="connsiteX323" fmla="*/ 469501 w 1381464"/>
              <a:gd name="connsiteY323" fmla="*/ 546230 h 1170225"/>
              <a:gd name="connsiteX324" fmla="*/ 526651 w 1381464"/>
              <a:gd name="connsiteY324" fmla="*/ 498605 h 1170225"/>
              <a:gd name="connsiteX325" fmla="*/ 802876 w 1381464"/>
              <a:gd name="connsiteY325" fmla="*/ 574805 h 1170225"/>
              <a:gd name="connsiteX326" fmla="*/ 955276 w 1381464"/>
              <a:gd name="connsiteY326" fmla="*/ 641480 h 1170225"/>
              <a:gd name="connsiteX327" fmla="*/ 1231501 w 1381464"/>
              <a:gd name="connsiteY327" fmla="*/ 803405 h 1170225"/>
              <a:gd name="connsiteX328" fmla="*/ 1317226 w 1381464"/>
              <a:gd name="connsiteY328" fmla="*/ 879605 h 1170225"/>
              <a:gd name="connsiteX329" fmla="*/ 1145776 w 1381464"/>
              <a:gd name="connsiteY329" fmla="*/ 755780 h 1170225"/>
              <a:gd name="connsiteX330" fmla="*/ 1041001 w 1381464"/>
              <a:gd name="connsiteY330" fmla="*/ 622430 h 1170225"/>
              <a:gd name="connsiteX331" fmla="*/ 964801 w 1381464"/>
              <a:gd name="connsiteY331" fmla="*/ 546230 h 1170225"/>
              <a:gd name="connsiteX332" fmla="*/ 888601 w 1381464"/>
              <a:gd name="connsiteY332" fmla="*/ 412880 h 1170225"/>
              <a:gd name="connsiteX333" fmla="*/ 879076 w 1381464"/>
              <a:gd name="connsiteY333" fmla="*/ 346205 h 1170225"/>
              <a:gd name="connsiteX334" fmla="*/ 869551 w 1381464"/>
              <a:gd name="connsiteY334" fmla="*/ 298580 h 1170225"/>
              <a:gd name="connsiteX335" fmla="*/ 898126 w 1381464"/>
              <a:gd name="connsiteY335" fmla="*/ 289055 h 1170225"/>
              <a:gd name="connsiteX336" fmla="*/ 974326 w 1381464"/>
              <a:gd name="connsiteY336" fmla="*/ 393830 h 1170225"/>
              <a:gd name="connsiteX337" fmla="*/ 1031476 w 1381464"/>
              <a:gd name="connsiteY337" fmla="*/ 479555 h 1170225"/>
              <a:gd name="connsiteX338" fmla="*/ 1041001 w 1381464"/>
              <a:gd name="connsiteY338" fmla="*/ 508130 h 1170225"/>
              <a:gd name="connsiteX339" fmla="*/ 1012426 w 1381464"/>
              <a:gd name="connsiteY339" fmla="*/ 450980 h 1170225"/>
              <a:gd name="connsiteX340" fmla="*/ 1002901 w 1381464"/>
              <a:gd name="connsiteY340" fmla="*/ 384305 h 1170225"/>
              <a:gd name="connsiteX341" fmla="*/ 993376 w 1381464"/>
              <a:gd name="connsiteY341" fmla="*/ 336680 h 1170225"/>
              <a:gd name="connsiteX342" fmla="*/ 1002901 w 1381464"/>
              <a:gd name="connsiteY342" fmla="*/ 203330 h 1170225"/>
              <a:gd name="connsiteX343" fmla="*/ 1012426 w 1381464"/>
              <a:gd name="connsiteY343" fmla="*/ 250955 h 1170225"/>
              <a:gd name="connsiteX344" fmla="*/ 983851 w 1381464"/>
              <a:gd name="connsiteY344" fmla="*/ 508130 h 1170225"/>
              <a:gd name="connsiteX345" fmla="*/ 917176 w 1381464"/>
              <a:gd name="connsiteY345" fmla="*/ 584330 h 1170225"/>
              <a:gd name="connsiteX346" fmla="*/ 850501 w 1381464"/>
              <a:gd name="connsiteY346" fmla="*/ 603380 h 1170225"/>
              <a:gd name="connsiteX347" fmla="*/ 688576 w 1381464"/>
              <a:gd name="connsiteY347" fmla="*/ 536705 h 1170225"/>
              <a:gd name="connsiteX348" fmla="*/ 469501 w 1381464"/>
              <a:gd name="connsiteY348" fmla="*/ 374780 h 1170225"/>
              <a:gd name="connsiteX349" fmla="*/ 440926 w 1381464"/>
              <a:gd name="connsiteY349" fmla="*/ 317630 h 1170225"/>
              <a:gd name="connsiteX350" fmla="*/ 431401 w 1381464"/>
              <a:gd name="connsiteY350" fmla="*/ 279530 h 1170225"/>
              <a:gd name="connsiteX351" fmla="*/ 450451 w 1381464"/>
              <a:gd name="connsiteY351" fmla="*/ 365255 h 1170225"/>
              <a:gd name="connsiteX352" fmla="*/ 440926 w 1381464"/>
              <a:gd name="connsiteY352" fmla="*/ 660530 h 1170225"/>
              <a:gd name="connsiteX353" fmla="*/ 383776 w 1381464"/>
              <a:gd name="connsiteY353" fmla="*/ 612905 h 1170225"/>
              <a:gd name="connsiteX354" fmla="*/ 364726 w 1381464"/>
              <a:gd name="connsiteY354" fmla="*/ 574805 h 1170225"/>
              <a:gd name="connsiteX355" fmla="*/ 326626 w 1381464"/>
              <a:gd name="connsiteY355" fmla="*/ 527180 h 1170225"/>
              <a:gd name="connsiteX356" fmla="*/ 307576 w 1381464"/>
              <a:gd name="connsiteY356" fmla="*/ 498605 h 1170225"/>
              <a:gd name="connsiteX357" fmla="*/ 307576 w 1381464"/>
              <a:gd name="connsiteY357" fmla="*/ 736730 h 1170225"/>
              <a:gd name="connsiteX358" fmla="*/ 317101 w 1381464"/>
              <a:gd name="connsiteY358" fmla="*/ 774830 h 1170225"/>
              <a:gd name="connsiteX359" fmla="*/ 288526 w 1381464"/>
              <a:gd name="connsiteY359" fmla="*/ 736730 h 1170225"/>
              <a:gd name="connsiteX360" fmla="*/ 279001 w 1381464"/>
              <a:gd name="connsiteY360" fmla="*/ 708155 h 1170225"/>
              <a:gd name="connsiteX361" fmla="*/ 259951 w 1381464"/>
              <a:gd name="connsiteY361" fmla="*/ 679580 h 1170225"/>
              <a:gd name="connsiteX362" fmla="*/ 279001 w 1381464"/>
              <a:gd name="connsiteY362" fmla="*/ 984380 h 1170225"/>
              <a:gd name="connsiteX363" fmla="*/ 259951 w 1381464"/>
              <a:gd name="connsiteY363" fmla="*/ 860555 h 1170225"/>
              <a:gd name="connsiteX364" fmla="*/ 279001 w 1381464"/>
              <a:gd name="connsiteY364" fmla="*/ 908180 h 1170225"/>
              <a:gd name="connsiteX365" fmla="*/ 269476 w 1381464"/>
              <a:gd name="connsiteY365" fmla="*/ 1089155 h 1170225"/>
              <a:gd name="connsiteX366" fmla="*/ 250426 w 1381464"/>
              <a:gd name="connsiteY366" fmla="*/ 1051055 h 1170225"/>
              <a:gd name="connsiteX367" fmla="*/ 240901 w 1381464"/>
              <a:gd name="connsiteY367" fmla="*/ 955805 h 1170225"/>
              <a:gd name="connsiteX368" fmla="*/ 212326 w 1381464"/>
              <a:gd name="connsiteY368" fmla="*/ 793880 h 1170225"/>
              <a:gd name="connsiteX369" fmla="*/ 231376 w 1381464"/>
              <a:gd name="connsiteY369" fmla="*/ 727205 h 1170225"/>
              <a:gd name="connsiteX370" fmla="*/ 269476 w 1381464"/>
              <a:gd name="connsiteY370" fmla="*/ 746255 h 1170225"/>
              <a:gd name="connsiteX371" fmla="*/ 355201 w 1381464"/>
              <a:gd name="connsiteY371" fmla="*/ 822455 h 1170225"/>
              <a:gd name="connsiteX372" fmla="*/ 440926 w 1381464"/>
              <a:gd name="connsiteY372" fmla="*/ 879605 h 1170225"/>
              <a:gd name="connsiteX373" fmla="*/ 574276 w 1381464"/>
              <a:gd name="connsiteY373" fmla="*/ 993905 h 1170225"/>
              <a:gd name="connsiteX374" fmla="*/ 755251 w 1381464"/>
              <a:gd name="connsiteY374" fmla="*/ 1136780 h 1170225"/>
              <a:gd name="connsiteX375" fmla="*/ 774301 w 1381464"/>
              <a:gd name="connsiteY375" fmla="*/ 1165355 h 1170225"/>
              <a:gd name="connsiteX376" fmla="*/ 717151 w 1381464"/>
              <a:gd name="connsiteY376" fmla="*/ 1146305 h 1170225"/>
              <a:gd name="connsiteX377" fmla="*/ 640951 w 1381464"/>
              <a:gd name="connsiteY377" fmla="*/ 1079630 h 1170225"/>
              <a:gd name="connsiteX378" fmla="*/ 431401 w 1381464"/>
              <a:gd name="connsiteY378" fmla="*/ 927230 h 1170225"/>
              <a:gd name="connsiteX379" fmla="*/ 307576 w 1381464"/>
              <a:gd name="connsiteY379" fmla="*/ 812930 h 1170225"/>
              <a:gd name="connsiteX380" fmla="*/ 507601 w 1381464"/>
              <a:gd name="connsiteY380" fmla="*/ 803405 h 1170225"/>
              <a:gd name="connsiteX381" fmla="*/ 660001 w 1381464"/>
              <a:gd name="connsiteY381" fmla="*/ 898655 h 1170225"/>
              <a:gd name="connsiteX382" fmla="*/ 726676 w 1381464"/>
              <a:gd name="connsiteY382" fmla="*/ 984380 h 1170225"/>
              <a:gd name="connsiteX383" fmla="*/ 755251 w 1381464"/>
              <a:gd name="connsiteY383" fmla="*/ 1070105 h 1170225"/>
              <a:gd name="connsiteX384" fmla="*/ 679051 w 1381464"/>
              <a:gd name="connsiteY384" fmla="*/ 1060580 h 1170225"/>
              <a:gd name="connsiteX385" fmla="*/ 669526 w 1381464"/>
              <a:gd name="connsiteY385" fmla="*/ 1003430 h 1170225"/>
              <a:gd name="connsiteX386" fmla="*/ 640951 w 1381464"/>
              <a:gd name="connsiteY386" fmla="*/ 936755 h 1170225"/>
              <a:gd name="connsiteX387" fmla="*/ 688576 w 1381464"/>
              <a:gd name="connsiteY387" fmla="*/ 774830 h 1170225"/>
              <a:gd name="connsiteX388" fmla="*/ 926701 w 1381464"/>
              <a:gd name="connsiteY388" fmla="*/ 622430 h 1170225"/>
              <a:gd name="connsiteX389" fmla="*/ 993376 w 1381464"/>
              <a:gd name="connsiteY389" fmla="*/ 603380 h 1170225"/>
              <a:gd name="connsiteX390" fmla="*/ 964801 w 1381464"/>
              <a:gd name="connsiteY390" fmla="*/ 651005 h 1170225"/>
              <a:gd name="connsiteX391" fmla="*/ 726676 w 1381464"/>
              <a:gd name="connsiteY391" fmla="*/ 793880 h 1170225"/>
              <a:gd name="connsiteX392" fmla="*/ 650476 w 1381464"/>
              <a:gd name="connsiteY392" fmla="*/ 803405 h 1170225"/>
              <a:gd name="connsiteX393" fmla="*/ 536176 w 1381464"/>
              <a:gd name="connsiteY393" fmla="*/ 812930 h 1170225"/>
              <a:gd name="connsiteX394" fmla="*/ 593326 w 1381464"/>
              <a:gd name="connsiteY394" fmla="*/ 736730 h 1170225"/>
              <a:gd name="connsiteX395" fmla="*/ 774301 w 1381464"/>
              <a:gd name="connsiteY395" fmla="*/ 679580 h 1170225"/>
              <a:gd name="connsiteX396" fmla="*/ 1031476 w 1381464"/>
              <a:gd name="connsiteY396" fmla="*/ 593855 h 1170225"/>
              <a:gd name="connsiteX397" fmla="*/ 1126726 w 1381464"/>
              <a:gd name="connsiteY397" fmla="*/ 603380 h 1170225"/>
              <a:gd name="connsiteX398" fmla="*/ 1098151 w 1381464"/>
              <a:gd name="connsiteY398" fmla="*/ 631955 h 1170225"/>
              <a:gd name="connsiteX399" fmla="*/ 1031476 w 1381464"/>
              <a:gd name="connsiteY399" fmla="*/ 679580 h 1170225"/>
              <a:gd name="connsiteX400" fmla="*/ 917176 w 1381464"/>
              <a:gd name="connsiteY400" fmla="*/ 727205 h 1170225"/>
              <a:gd name="connsiteX401" fmla="*/ 621901 w 1381464"/>
              <a:gd name="connsiteY401" fmla="*/ 803405 h 1170225"/>
              <a:gd name="connsiteX402" fmla="*/ 479026 w 1381464"/>
              <a:gd name="connsiteY402" fmla="*/ 822455 h 1170225"/>
              <a:gd name="connsiteX403" fmla="*/ 31351 w 1381464"/>
              <a:gd name="connsiteY403" fmla="*/ 803405 h 1170225"/>
              <a:gd name="connsiteX404" fmla="*/ 2776 w 1381464"/>
              <a:gd name="connsiteY404" fmla="*/ 793880 h 1170225"/>
              <a:gd name="connsiteX405" fmla="*/ 21826 w 1381464"/>
              <a:gd name="connsiteY405" fmla="*/ 765305 h 1170225"/>
              <a:gd name="connsiteX406" fmla="*/ 136126 w 1381464"/>
              <a:gd name="connsiteY406" fmla="*/ 727205 h 1170225"/>
              <a:gd name="connsiteX407" fmla="*/ 402826 w 1381464"/>
              <a:gd name="connsiteY407" fmla="*/ 679580 h 1170225"/>
              <a:gd name="connsiteX408" fmla="*/ 793351 w 1381464"/>
              <a:gd name="connsiteY408" fmla="*/ 622430 h 1170225"/>
              <a:gd name="connsiteX409" fmla="*/ 1031476 w 1381464"/>
              <a:gd name="connsiteY409" fmla="*/ 641480 h 1170225"/>
              <a:gd name="connsiteX410" fmla="*/ 993376 w 1381464"/>
              <a:gd name="connsiteY410" fmla="*/ 698630 h 1170225"/>
              <a:gd name="connsiteX411" fmla="*/ 879076 w 1381464"/>
              <a:gd name="connsiteY411" fmla="*/ 727205 h 1170225"/>
              <a:gd name="connsiteX412" fmla="*/ 764776 w 1381464"/>
              <a:gd name="connsiteY412" fmla="*/ 746255 h 1170225"/>
              <a:gd name="connsiteX413" fmla="*/ 612376 w 1381464"/>
              <a:gd name="connsiteY413" fmla="*/ 774830 h 1170225"/>
              <a:gd name="connsiteX414" fmla="*/ 469501 w 1381464"/>
              <a:gd name="connsiteY414" fmla="*/ 784355 h 1170225"/>
              <a:gd name="connsiteX415" fmla="*/ 307576 w 1381464"/>
              <a:gd name="connsiteY415" fmla="*/ 812930 h 1170225"/>
              <a:gd name="connsiteX416" fmla="*/ 231376 w 1381464"/>
              <a:gd name="connsiteY416" fmla="*/ 822455 h 1170225"/>
              <a:gd name="connsiteX417" fmla="*/ 259951 w 1381464"/>
              <a:gd name="connsiteY417" fmla="*/ 793880 h 1170225"/>
              <a:gd name="connsiteX418" fmla="*/ 650476 w 1381464"/>
              <a:gd name="connsiteY418" fmla="*/ 679580 h 1170225"/>
              <a:gd name="connsiteX419" fmla="*/ 821926 w 1381464"/>
              <a:gd name="connsiteY419" fmla="*/ 603380 h 1170225"/>
              <a:gd name="connsiteX420" fmla="*/ 1136251 w 1381464"/>
              <a:gd name="connsiteY420" fmla="*/ 508130 h 1170225"/>
              <a:gd name="connsiteX421" fmla="*/ 1269601 w 1381464"/>
              <a:gd name="connsiteY421" fmla="*/ 489080 h 1170225"/>
              <a:gd name="connsiteX422" fmla="*/ 1326751 w 1381464"/>
              <a:gd name="connsiteY422" fmla="*/ 479555 h 1170225"/>
              <a:gd name="connsiteX423" fmla="*/ 1212451 w 1381464"/>
              <a:gd name="connsiteY423" fmla="*/ 470030 h 1170225"/>
              <a:gd name="connsiteX424" fmla="*/ 993376 w 1381464"/>
              <a:gd name="connsiteY424" fmla="*/ 508130 h 1170225"/>
              <a:gd name="connsiteX425" fmla="*/ 879076 w 1381464"/>
              <a:gd name="connsiteY425" fmla="*/ 517655 h 1170225"/>
              <a:gd name="connsiteX426" fmla="*/ 736201 w 1381464"/>
              <a:gd name="connsiteY426" fmla="*/ 546230 h 1170225"/>
              <a:gd name="connsiteX427" fmla="*/ 669526 w 1381464"/>
              <a:gd name="connsiteY427" fmla="*/ 555755 h 1170225"/>
              <a:gd name="connsiteX428" fmla="*/ 774301 w 1381464"/>
              <a:gd name="connsiteY428" fmla="*/ 508130 h 1170225"/>
              <a:gd name="connsiteX429" fmla="*/ 926701 w 1381464"/>
              <a:gd name="connsiteY429" fmla="*/ 450980 h 1170225"/>
              <a:gd name="connsiteX430" fmla="*/ 898126 w 1381464"/>
              <a:gd name="connsiteY430" fmla="*/ 441455 h 1170225"/>
              <a:gd name="connsiteX431" fmla="*/ 764776 w 1381464"/>
              <a:gd name="connsiteY431" fmla="*/ 470030 h 1170225"/>
              <a:gd name="connsiteX432" fmla="*/ 698101 w 1381464"/>
              <a:gd name="connsiteY432" fmla="*/ 479555 h 1170225"/>
              <a:gd name="connsiteX433" fmla="*/ 602851 w 1381464"/>
              <a:gd name="connsiteY433" fmla="*/ 498605 h 1170225"/>
              <a:gd name="connsiteX434" fmla="*/ 545701 w 1381464"/>
              <a:gd name="connsiteY434" fmla="*/ 508130 h 1170225"/>
              <a:gd name="connsiteX435" fmla="*/ 517126 w 1381464"/>
              <a:gd name="connsiteY435" fmla="*/ 498605 h 1170225"/>
              <a:gd name="connsiteX436" fmla="*/ 545701 w 1381464"/>
              <a:gd name="connsiteY436" fmla="*/ 479555 h 1170225"/>
              <a:gd name="connsiteX437" fmla="*/ 583801 w 1381464"/>
              <a:gd name="connsiteY437" fmla="*/ 450980 h 1170225"/>
              <a:gd name="connsiteX438" fmla="*/ 698101 w 1381464"/>
              <a:gd name="connsiteY438" fmla="*/ 403355 h 1170225"/>
              <a:gd name="connsiteX439" fmla="*/ 860026 w 1381464"/>
              <a:gd name="connsiteY439" fmla="*/ 336680 h 1170225"/>
              <a:gd name="connsiteX440" fmla="*/ 812401 w 1381464"/>
              <a:gd name="connsiteY440" fmla="*/ 365255 h 1170225"/>
              <a:gd name="connsiteX441" fmla="*/ 602851 w 1381464"/>
              <a:gd name="connsiteY441" fmla="*/ 412880 h 1170225"/>
              <a:gd name="connsiteX442" fmla="*/ 307576 w 1381464"/>
              <a:gd name="connsiteY442" fmla="*/ 393830 h 1170225"/>
              <a:gd name="connsiteX443" fmla="*/ 355201 w 1381464"/>
              <a:gd name="connsiteY443" fmla="*/ 336680 h 1170225"/>
              <a:gd name="connsiteX444" fmla="*/ 459976 w 1381464"/>
              <a:gd name="connsiteY444" fmla="*/ 308105 h 1170225"/>
              <a:gd name="connsiteX445" fmla="*/ 602851 w 1381464"/>
              <a:gd name="connsiteY445" fmla="*/ 260480 h 1170225"/>
              <a:gd name="connsiteX446" fmla="*/ 679051 w 1381464"/>
              <a:gd name="connsiteY446" fmla="*/ 222380 h 1170225"/>
              <a:gd name="connsiteX447" fmla="*/ 821926 w 1381464"/>
              <a:gd name="connsiteY447" fmla="*/ 193805 h 1170225"/>
              <a:gd name="connsiteX448" fmla="*/ 964801 w 1381464"/>
              <a:gd name="connsiteY448" fmla="*/ 203330 h 1170225"/>
              <a:gd name="connsiteX449" fmla="*/ 898126 w 1381464"/>
              <a:gd name="connsiteY449" fmla="*/ 260480 h 1170225"/>
              <a:gd name="connsiteX450" fmla="*/ 831451 w 1381464"/>
              <a:gd name="connsiteY450" fmla="*/ 270005 h 1170225"/>
              <a:gd name="connsiteX451" fmla="*/ 412351 w 1381464"/>
              <a:gd name="connsiteY451" fmla="*/ 241430 h 1170225"/>
              <a:gd name="connsiteX452" fmla="*/ 59926 w 1381464"/>
              <a:gd name="connsiteY452" fmla="*/ 60455 h 1170225"/>
              <a:gd name="connsiteX453" fmla="*/ 88501 w 1381464"/>
              <a:gd name="connsiteY453" fmla="*/ 3305 h 1170225"/>
              <a:gd name="connsiteX454" fmla="*/ 279001 w 1381464"/>
              <a:gd name="connsiteY454" fmla="*/ 41405 h 1170225"/>
              <a:gd name="connsiteX455" fmla="*/ 364726 w 1381464"/>
              <a:gd name="connsiteY455" fmla="*/ 79505 h 1170225"/>
              <a:gd name="connsiteX456" fmla="*/ 583801 w 1381464"/>
              <a:gd name="connsiteY456" fmla="*/ 231905 h 1170225"/>
              <a:gd name="connsiteX457" fmla="*/ 698101 w 1381464"/>
              <a:gd name="connsiteY457" fmla="*/ 346205 h 1170225"/>
              <a:gd name="connsiteX458" fmla="*/ 707626 w 1381464"/>
              <a:gd name="connsiteY458" fmla="*/ 374780 h 1170225"/>
              <a:gd name="connsiteX459" fmla="*/ 660001 w 1381464"/>
              <a:gd name="connsiteY459" fmla="*/ 384305 h 1170225"/>
              <a:gd name="connsiteX460" fmla="*/ 498076 w 1381464"/>
              <a:gd name="connsiteY460" fmla="*/ 374780 h 1170225"/>
              <a:gd name="connsiteX461" fmla="*/ 412351 w 1381464"/>
              <a:gd name="connsiteY461" fmla="*/ 346205 h 1170225"/>
              <a:gd name="connsiteX462" fmla="*/ 288526 w 1381464"/>
              <a:gd name="connsiteY462" fmla="*/ 279530 h 1170225"/>
              <a:gd name="connsiteX463" fmla="*/ 317101 w 1381464"/>
              <a:gd name="connsiteY463" fmla="*/ 212855 h 1170225"/>
              <a:gd name="connsiteX464" fmla="*/ 631426 w 1381464"/>
              <a:gd name="connsiteY464" fmla="*/ 222380 h 1170225"/>
              <a:gd name="connsiteX465" fmla="*/ 783826 w 1381464"/>
              <a:gd name="connsiteY465" fmla="*/ 289055 h 1170225"/>
              <a:gd name="connsiteX466" fmla="*/ 850501 w 1381464"/>
              <a:gd name="connsiteY466" fmla="*/ 336680 h 1170225"/>
              <a:gd name="connsiteX467" fmla="*/ 945751 w 1381464"/>
              <a:gd name="connsiteY467" fmla="*/ 479555 h 1170225"/>
              <a:gd name="connsiteX468" fmla="*/ 936226 w 1381464"/>
              <a:gd name="connsiteY468" fmla="*/ 584330 h 1170225"/>
              <a:gd name="connsiteX469" fmla="*/ 821926 w 1381464"/>
              <a:gd name="connsiteY469" fmla="*/ 651005 h 1170225"/>
              <a:gd name="connsiteX470" fmla="*/ 459976 w 1381464"/>
              <a:gd name="connsiteY470" fmla="*/ 584330 h 1170225"/>
              <a:gd name="connsiteX471" fmla="*/ 440926 w 1381464"/>
              <a:gd name="connsiteY471" fmla="*/ 555755 h 1170225"/>
              <a:gd name="connsiteX472" fmla="*/ 431401 w 1381464"/>
              <a:gd name="connsiteY472" fmla="*/ 517655 h 1170225"/>
              <a:gd name="connsiteX473" fmla="*/ 545701 w 1381464"/>
              <a:gd name="connsiteY473" fmla="*/ 460505 h 1170225"/>
              <a:gd name="connsiteX474" fmla="*/ 783826 w 1381464"/>
              <a:gd name="connsiteY474" fmla="*/ 489080 h 1170225"/>
              <a:gd name="connsiteX475" fmla="*/ 1136251 w 1381464"/>
              <a:gd name="connsiteY475" fmla="*/ 708155 h 1170225"/>
              <a:gd name="connsiteX476" fmla="*/ 1174351 w 1381464"/>
              <a:gd name="connsiteY476" fmla="*/ 765305 h 1170225"/>
              <a:gd name="connsiteX477" fmla="*/ 1145776 w 1381464"/>
              <a:gd name="connsiteY477" fmla="*/ 879605 h 1170225"/>
              <a:gd name="connsiteX478" fmla="*/ 1079101 w 1381464"/>
              <a:gd name="connsiteY478" fmla="*/ 898655 h 1170225"/>
              <a:gd name="connsiteX479" fmla="*/ 888601 w 1381464"/>
              <a:gd name="connsiteY479" fmla="*/ 927230 h 1170225"/>
              <a:gd name="connsiteX480" fmla="*/ 726676 w 1381464"/>
              <a:gd name="connsiteY480" fmla="*/ 917705 h 1170225"/>
              <a:gd name="connsiteX481" fmla="*/ 755251 w 1381464"/>
              <a:gd name="connsiteY481" fmla="*/ 908180 h 1170225"/>
              <a:gd name="connsiteX482" fmla="*/ 955276 w 1381464"/>
              <a:gd name="connsiteY482" fmla="*/ 917705 h 1170225"/>
              <a:gd name="connsiteX483" fmla="*/ 1041001 w 1381464"/>
              <a:gd name="connsiteY483" fmla="*/ 984380 h 1170225"/>
              <a:gd name="connsiteX484" fmla="*/ 1002901 w 1381464"/>
              <a:gd name="connsiteY484" fmla="*/ 993905 h 1170225"/>
              <a:gd name="connsiteX485" fmla="*/ 879076 w 1381464"/>
              <a:gd name="connsiteY485" fmla="*/ 984380 h 1170225"/>
              <a:gd name="connsiteX486" fmla="*/ 793351 w 1381464"/>
              <a:gd name="connsiteY486" fmla="*/ 974855 h 1170225"/>
              <a:gd name="connsiteX487" fmla="*/ 660001 w 1381464"/>
              <a:gd name="connsiteY487" fmla="*/ 917705 h 1170225"/>
              <a:gd name="connsiteX488" fmla="*/ 679051 w 1381464"/>
              <a:gd name="connsiteY488" fmla="*/ 927230 h 1170225"/>
              <a:gd name="connsiteX489" fmla="*/ 745726 w 1381464"/>
              <a:gd name="connsiteY489" fmla="*/ 974855 h 1170225"/>
              <a:gd name="connsiteX490" fmla="*/ 755251 w 1381464"/>
              <a:gd name="connsiteY490" fmla="*/ 1003430 h 1170225"/>
              <a:gd name="connsiteX491" fmla="*/ 583801 w 1381464"/>
              <a:gd name="connsiteY491" fmla="*/ 936755 h 1170225"/>
              <a:gd name="connsiteX492" fmla="*/ 412351 w 1381464"/>
              <a:gd name="connsiteY492" fmla="*/ 841505 h 1170225"/>
              <a:gd name="connsiteX493" fmla="*/ 240901 w 1381464"/>
              <a:gd name="connsiteY493" fmla="*/ 746255 h 1170225"/>
              <a:gd name="connsiteX494" fmla="*/ 221851 w 1381464"/>
              <a:gd name="connsiteY494" fmla="*/ 717680 h 1170225"/>
              <a:gd name="connsiteX495" fmla="*/ 326626 w 1381464"/>
              <a:gd name="connsiteY495" fmla="*/ 746255 h 1170225"/>
              <a:gd name="connsiteX496" fmla="*/ 536176 w 1381464"/>
              <a:gd name="connsiteY496" fmla="*/ 822455 h 1170225"/>
              <a:gd name="connsiteX497" fmla="*/ 640951 w 1381464"/>
              <a:gd name="connsiteY497" fmla="*/ 870080 h 1170225"/>
              <a:gd name="connsiteX498" fmla="*/ 688576 w 1381464"/>
              <a:gd name="connsiteY498" fmla="*/ 908180 h 1170225"/>
              <a:gd name="connsiteX499" fmla="*/ 717151 w 1381464"/>
              <a:gd name="connsiteY499" fmla="*/ 927230 h 1170225"/>
              <a:gd name="connsiteX500" fmla="*/ 621901 w 1381464"/>
              <a:gd name="connsiteY500" fmla="*/ 879605 h 1170225"/>
              <a:gd name="connsiteX501" fmla="*/ 564751 w 1381464"/>
              <a:gd name="connsiteY501" fmla="*/ 831980 h 1170225"/>
              <a:gd name="connsiteX502" fmla="*/ 440926 w 1381464"/>
              <a:gd name="connsiteY502" fmla="*/ 660530 h 1170225"/>
              <a:gd name="connsiteX503" fmla="*/ 431401 w 1381464"/>
              <a:gd name="connsiteY503" fmla="*/ 479555 h 1170225"/>
              <a:gd name="connsiteX504" fmla="*/ 469501 w 1381464"/>
              <a:gd name="connsiteY504" fmla="*/ 431930 h 1170225"/>
              <a:gd name="connsiteX505" fmla="*/ 574276 w 1381464"/>
              <a:gd name="connsiteY505" fmla="*/ 412880 h 1170225"/>
              <a:gd name="connsiteX506" fmla="*/ 955276 w 1381464"/>
              <a:gd name="connsiteY506" fmla="*/ 498605 h 1170225"/>
              <a:gd name="connsiteX507" fmla="*/ 1021951 w 1381464"/>
              <a:gd name="connsiteY507" fmla="*/ 574805 h 1170225"/>
              <a:gd name="connsiteX508" fmla="*/ 1021951 w 1381464"/>
              <a:gd name="connsiteY508" fmla="*/ 774830 h 1170225"/>
              <a:gd name="connsiteX509" fmla="*/ 898126 w 1381464"/>
              <a:gd name="connsiteY509" fmla="*/ 803405 h 1170225"/>
              <a:gd name="connsiteX510" fmla="*/ 764776 w 1381464"/>
              <a:gd name="connsiteY510" fmla="*/ 765305 h 1170225"/>
              <a:gd name="connsiteX511" fmla="*/ 745726 w 1381464"/>
              <a:gd name="connsiteY511" fmla="*/ 727205 h 1170225"/>
              <a:gd name="connsiteX512" fmla="*/ 783826 w 1381464"/>
              <a:gd name="connsiteY512" fmla="*/ 651005 h 1170225"/>
              <a:gd name="connsiteX513" fmla="*/ 964801 w 1381464"/>
              <a:gd name="connsiteY513" fmla="*/ 603380 h 1170225"/>
              <a:gd name="connsiteX514" fmla="*/ 1193401 w 1381464"/>
              <a:gd name="connsiteY514" fmla="*/ 622430 h 1170225"/>
              <a:gd name="connsiteX515" fmla="*/ 1231501 w 1381464"/>
              <a:gd name="connsiteY515" fmla="*/ 660530 h 1170225"/>
              <a:gd name="connsiteX516" fmla="*/ 1221976 w 1381464"/>
              <a:gd name="connsiteY516" fmla="*/ 631955 h 1170225"/>
              <a:gd name="connsiteX517" fmla="*/ 1221976 w 1381464"/>
              <a:gd name="connsiteY517" fmla="*/ 622430 h 117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Lst>
            <a:rect l="l" t="t" r="r" b="b"/>
            <a:pathLst>
              <a:path w="1381464" h="1170225">
                <a:moveTo>
                  <a:pt x="612376" y="489080"/>
                </a:moveTo>
                <a:cubicBezTo>
                  <a:pt x="625076" y="495430"/>
                  <a:pt x="640436" y="498090"/>
                  <a:pt x="650476" y="508130"/>
                </a:cubicBezTo>
                <a:cubicBezTo>
                  <a:pt x="657576" y="515230"/>
                  <a:pt x="656476" y="527304"/>
                  <a:pt x="660001" y="536705"/>
                </a:cubicBezTo>
                <a:cubicBezTo>
                  <a:pt x="666004" y="552714"/>
                  <a:pt x="672701" y="568455"/>
                  <a:pt x="679051" y="584330"/>
                </a:cubicBezTo>
                <a:cubicBezTo>
                  <a:pt x="673591" y="638926"/>
                  <a:pt x="696062" y="698630"/>
                  <a:pt x="621901" y="698630"/>
                </a:cubicBezTo>
                <a:cubicBezTo>
                  <a:pt x="604803" y="698630"/>
                  <a:pt x="590151" y="685930"/>
                  <a:pt x="574276" y="679580"/>
                </a:cubicBezTo>
                <a:cubicBezTo>
                  <a:pt x="567926" y="663705"/>
                  <a:pt x="561229" y="647964"/>
                  <a:pt x="555226" y="631955"/>
                </a:cubicBezTo>
                <a:cubicBezTo>
                  <a:pt x="551701" y="622554"/>
                  <a:pt x="544986" y="613395"/>
                  <a:pt x="545701" y="603380"/>
                </a:cubicBezTo>
                <a:cubicBezTo>
                  <a:pt x="548230" y="567973"/>
                  <a:pt x="558401" y="533530"/>
                  <a:pt x="564751" y="498605"/>
                </a:cubicBezTo>
                <a:cubicBezTo>
                  <a:pt x="574276" y="504955"/>
                  <a:pt x="585231" y="509560"/>
                  <a:pt x="593326" y="517655"/>
                </a:cubicBezTo>
                <a:cubicBezTo>
                  <a:pt x="615252" y="539581"/>
                  <a:pt x="614614" y="555183"/>
                  <a:pt x="621901" y="584330"/>
                </a:cubicBezTo>
                <a:cubicBezTo>
                  <a:pt x="610257" y="623142"/>
                  <a:pt x="618771" y="689105"/>
                  <a:pt x="564751" y="689105"/>
                </a:cubicBezTo>
                <a:cubicBezTo>
                  <a:pt x="551660" y="689105"/>
                  <a:pt x="539351" y="682755"/>
                  <a:pt x="526651" y="679580"/>
                </a:cubicBezTo>
                <a:cubicBezTo>
                  <a:pt x="523476" y="666880"/>
                  <a:pt x="517126" y="654571"/>
                  <a:pt x="517126" y="641480"/>
                </a:cubicBezTo>
                <a:cubicBezTo>
                  <a:pt x="517126" y="624702"/>
                  <a:pt x="530147" y="585915"/>
                  <a:pt x="545701" y="574805"/>
                </a:cubicBezTo>
                <a:cubicBezTo>
                  <a:pt x="565014" y="561010"/>
                  <a:pt x="607721" y="552156"/>
                  <a:pt x="631426" y="546230"/>
                </a:cubicBezTo>
                <a:cubicBezTo>
                  <a:pt x="653651" y="549405"/>
                  <a:pt x="678021" y="545715"/>
                  <a:pt x="698101" y="555755"/>
                </a:cubicBezTo>
                <a:cubicBezTo>
                  <a:pt x="707081" y="560245"/>
                  <a:pt x="709422" y="574452"/>
                  <a:pt x="707626" y="584330"/>
                </a:cubicBezTo>
                <a:cubicBezTo>
                  <a:pt x="694139" y="658511"/>
                  <a:pt x="693559" y="650858"/>
                  <a:pt x="650476" y="679580"/>
                </a:cubicBezTo>
                <a:cubicBezTo>
                  <a:pt x="634601" y="676405"/>
                  <a:pt x="614299" y="681503"/>
                  <a:pt x="602851" y="670055"/>
                </a:cubicBezTo>
                <a:cubicBezTo>
                  <a:pt x="595751" y="662955"/>
                  <a:pt x="606104" y="649320"/>
                  <a:pt x="612376" y="641480"/>
                </a:cubicBezTo>
                <a:cubicBezTo>
                  <a:pt x="641520" y="605050"/>
                  <a:pt x="672429" y="570662"/>
                  <a:pt x="717151" y="555755"/>
                </a:cubicBezTo>
                <a:cubicBezTo>
                  <a:pt x="732510" y="550635"/>
                  <a:pt x="748901" y="549405"/>
                  <a:pt x="764776" y="546230"/>
                </a:cubicBezTo>
                <a:cubicBezTo>
                  <a:pt x="777476" y="549405"/>
                  <a:pt x="798279" y="543498"/>
                  <a:pt x="802876" y="555755"/>
                </a:cubicBezTo>
                <a:cubicBezTo>
                  <a:pt x="826549" y="618883"/>
                  <a:pt x="791165" y="623523"/>
                  <a:pt x="755251" y="641480"/>
                </a:cubicBezTo>
                <a:cubicBezTo>
                  <a:pt x="718311" y="639171"/>
                  <a:pt x="612214" y="652458"/>
                  <a:pt x="564751" y="612905"/>
                </a:cubicBezTo>
                <a:cubicBezTo>
                  <a:pt x="547707" y="598702"/>
                  <a:pt x="542677" y="575259"/>
                  <a:pt x="536176" y="555755"/>
                </a:cubicBezTo>
                <a:cubicBezTo>
                  <a:pt x="545701" y="549405"/>
                  <a:pt x="553488" y="534657"/>
                  <a:pt x="564751" y="536705"/>
                </a:cubicBezTo>
                <a:cubicBezTo>
                  <a:pt x="617022" y="546209"/>
                  <a:pt x="653359" y="579610"/>
                  <a:pt x="679051" y="622430"/>
                </a:cubicBezTo>
                <a:cubicBezTo>
                  <a:pt x="687848" y="637091"/>
                  <a:pt x="691751" y="654180"/>
                  <a:pt x="698101" y="670055"/>
                </a:cubicBezTo>
                <a:cubicBezTo>
                  <a:pt x="694926" y="689105"/>
                  <a:pt x="707802" y="725374"/>
                  <a:pt x="688576" y="727205"/>
                </a:cubicBezTo>
                <a:cubicBezTo>
                  <a:pt x="524185" y="742861"/>
                  <a:pt x="527397" y="733087"/>
                  <a:pt x="479026" y="660530"/>
                </a:cubicBezTo>
                <a:cubicBezTo>
                  <a:pt x="475851" y="647830"/>
                  <a:pt x="467650" y="635389"/>
                  <a:pt x="469501" y="622430"/>
                </a:cubicBezTo>
                <a:cubicBezTo>
                  <a:pt x="473809" y="592271"/>
                  <a:pt x="495505" y="591537"/>
                  <a:pt x="517126" y="584330"/>
                </a:cubicBezTo>
                <a:cubicBezTo>
                  <a:pt x="548876" y="590680"/>
                  <a:pt x="583806" y="588143"/>
                  <a:pt x="612376" y="603380"/>
                </a:cubicBezTo>
                <a:cubicBezTo>
                  <a:pt x="651092" y="624029"/>
                  <a:pt x="664481" y="671730"/>
                  <a:pt x="679051" y="708155"/>
                </a:cubicBezTo>
                <a:cubicBezTo>
                  <a:pt x="682226" y="727205"/>
                  <a:pt x="693260" y="746569"/>
                  <a:pt x="688576" y="765305"/>
                </a:cubicBezTo>
                <a:cubicBezTo>
                  <a:pt x="656674" y="892913"/>
                  <a:pt x="537220" y="790096"/>
                  <a:pt x="450451" y="765305"/>
                </a:cubicBezTo>
                <a:cubicBezTo>
                  <a:pt x="434576" y="752605"/>
                  <a:pt x="416213" y="742505"/>
                  <a:pt x="402826" y="727205"/>
                </a:cubicBezTo>
                <a:cubicBezTo>
                  <a:pt x="377993" y="698824"/>
                  <a:pt x="379053" y="656044"/>
                  <a:pt x="374251" y="622430"/>
                </a:cubicBezTo>
                <a:cubicBezTo>
                  <a:pt x="387807" y="541095"/>
                  <a:pt x="369364" y="534275"/>
                  <a:pt x="498076" y="584330"/>
                </a:cubicBezTo>
                <a:cubicBezTo>
                  <a:pt x="521187" y="593318"/>
                  <a:pt x="537691" y="614420"/>
                  <a:pt x="555226" y="631955"/>
                </a:cubicBezTo>
                <a:cubicBezTo>
                  <a:pt x="590583" y="667312"/>
                  <a:pt x="594452" y="696963"/>
                  <a:pt x="612376" y="746255"/>
                </a:cubicBezTo>
                <a:cubicBezTo>
                  <a:pt x="615807" y="755691"/>
                  <a:pt x="618726" y="765305"/>
                  <a:pt x="621901" y="774830"/>
                </a:cubicBezTo>
                <a:cubicBezTo>
                  <a:pt x="618726" y="790705"/>
                  <a:pt x="625846" y="813475"/>
                  <a:pt x="612376" y="822455"/>
                </a:cubicBezTo>
                <a:cubicBezTo>
                  <a:pt x="591077" y="836654"/>
                  <a:pt x="561675" y="834230"/>
                  <a:pt x="536176" y="831980"/>
                </a:cubicBezTo>
                <a:cubicBezTo>
                  <a:pt x="452978" y="824639"/>
                  <a:pt x="371076" y="806580"/>
                  <a:pt x="288526" y="793880"/>
                </a:cubicBezTo>
                <a:cubicBezTo>
                  <a:pt x="272651" y="787530"/>
                  <a:pt x="254036" y="785776"/>
                  <a:pt x="240901" y="774830"/>
                </a:cubicBezTo>
                <a:cubicBezTo>
                  <a:pt x="202210" y="742588"/>
                  <a:pt x="282887" y="683608"/>
                  <a:pt x="288526" y="679580"/>
                </a:cubicBezTo>
                <a:cubicBezTo>
                  <a:pt x="310600" y="663813"/>
                  <a:pt x="338477" y="657853"/>
                  <a:pt x="364726" y="651005"/>
                </a:cubicBezTo>
                <a:cubicBezTo>
                  <a:pt x="483251" y="620085"/>
                  <a:pt x="507879" y="622407"/>
                  <a:pt x="621901" y="612905"/>
                </a:cubicBezTo>
                <a:lnTo>
                  <a:pt x="812401" y="622430"/>
                </a:lnTo>
                <a:cubicBezTo>
                  <a:pt x="825136" y="625462"/>
                  <a:pt x="831183" y="651273"/>
                  <a:pt x="821926" y="660530"/>
                </a:cubicBezTo>
                <a:cubicBezTo>
                  <a:pt x="805582" y="676874"/>
                  <a:pt x="777476" y="673230"/>
                  <a:pt x="755251" y="679580"/>
                </a:cubicBezTo>
                <a:cubicBezTo>
                  <a:pt x="717151" y="676405"/>
                  <a:pt x="674372" y="688622"/>
                  <a:pt x="640951" y="670055"/>
                </a:cubicBezTo>
                <a:cubicBezTo>
                  <a:pt x="627074" y="662345"/>
                  <a:pt x="656608" y="641182"/>
                  <a:pt x="669526" y="631955"/>
                </a:cubicBezTo>
                <a:cubicBezTo>
                  <a:pt x="680178" y="624346"/>
                  <a:pt x="694926" y="625605"/>
                  <a:pt x="707626" y="622430"/>
                </a:cubicBezTo>
                <a:cubicBezTo>
                  <a:pt x="733026" y="625605"/>
                  <a:pt x="760931" y="620507"/>
                  <a:pt x="783826" y="631955"/>
                </a:cubicBezTo>
                <a:cubicBezTo>
                  <a:pt x="795535" y="637809"/>
                  <a:pt x="758802" y="642103"/>
                  <a:pt x="745726" y="641480"/>
                </a:cubicBezTo>
                <a:cubicBezTo>
                  <a:pt x="691440" y="638895"/>
                  <a:pt x="637776" y="628780"/>
                  <a:pt x="583801" y="622430"/>
                </a:cubicBezTo>
                <a:cubicBezTo>
                  <a:pt x="561576" y="609730"/>
                  <a:pt x="540577" y="594590"/>
                  <a:pt x="517126" y="584330"/>
                </a:cubicBezTo>
                <a:cubicBezTo>
                  <a:pt x="411072" y="537931"/>
                  <a:pt x="451708" y="586215"/>
                  <a:pt x="412351" y="527180"/>
                </a:cubicBezTo>
                <a:cubicBezTo>
                  <a:pt x="421876" y="517655"/>
                  <a:pt x="427488" y="497678"/>
                  <a:pt x="440926" y="498605"/>
                </a:cubicBezTo>
                <a:cubicBezTo>
                  <a:pt x="656490" y="513471"/>
                  <a:pt x="630329" y="502545"/>
                  <a:pt x="726676" y="574805"/>
                </a:cubicBezTo>
                <a:cubicBezTo>
                  <a:pt x="753980" y="643065"/>
                  <a:pt x="764416" y="642200"/>
                  <a:pt x="717151" y="736730"/>
                </a:cubicBezTo>
                <a:cubicBezTo>
                  <a:pt x="710035" y="750961"/>
                  <a:pt x="653465" y="762177"/>
                  <a:pt x="640951" y="765305"/>
                </a:cubicBezTo>
                <a:cubicBezTo>
                  <a:pt x="625076" y="758955"/>
                  <a:pt x="606308" y="757382"/>
                  <a:pt x="593326" y="746255"/>
                </a:cubicBezTo>
                <a:cubicBezTo>
                  <a:pt x="550605" y="709637"/>
                  <a:pt x="589615" y="635525"/>
                  <a:pt x="602851" y="603380"/>
                </a:cubicBezTo>
                <a:cubicBezTo>
                  <a:pt x="610011" y="585992"/>
                  <a:pt x="647361" y="532431"/>
                  <a:pt x="669526" y="517655"/>
                </a:cubicBezTo>
                <a:cubicBezTo>
                  <a:pt x="677880" y="512086"/>
                  <a:pt x="688576" y="511305"/>
                  <a:pt x="698101" y="508130"/>
                </a:cubicBezTo>
                <a:cubicBezTo>
                  <a:pt x="701276" y="517655"/>
                  <a:pt x="709277" y="526801"/>
                  <a:pt x="707626" y="536705"/>
                </a:cubicBezTo>
                <a:cubicBezTo>
                  <a:pt x="705744" y="547997"/>
                  <a:pt x="697734" y="572149"/>
                  <a:pt x="688576" y="565280"/>
                </a:cubicBezTo>
                <a:cubicBezTo>
                  <a:pt x="674200" y="554498"/>
                  <a:pt x="662458" y="465720"/>
                  <a:pt x="660001" y="450980"/>
                </a:cubicBezTo>
                <a:cubicBezTo>
                  <a:pt x="669526" y="444630"/>
                  <a:pt x="677128" y="431930"/>
                  <a:pt x="688576" y="431930"/>
                </a:cubicBezTo>
                <a:cubicBezTo>
                  <a:pt x="732159" y="431930"/>
                  <a:pt x="728972" y="460166"/>
                  <a:pt x="736201" y="489080"/>
                </a:cubicBezTo>
                <a:cubicBezTo>
                  <a:pt x="729983" y="538823"/>
                  <a:pt x="740362" y="607548"/>
                  <a:pt x="660001" y="612905"/>
                </a:cubicBezTo>
                <a:cubicBezTo>
                  <a:pt x="631666" y="614794"/>
                  <a:pt x="609201" y="587505"/>
                  <a:pt x="583801" y="574805"/>
                </a:cubicBezTo>
                <a:cubicBezTo>
                  <a:pt x="571101" y="555755"/>
                  <a:pt x="555940" y="538133"/>
                  <a:pt x="545701" y="517655"/>
                </a:cubicBezTo>
                <a:cubicBezTo>
                  <a:pt x="533569" y="493392"/>
                  <a:pt x="524578" y="467538"/>
                  <a:pt x="517126" y="441455"/>
                </a:cubicBezTo>
                <a:cubicBezTo>
                  <a:pt x="511022" y="420092"/>
                  <a:pt x="499884" y="322569"/>
                  <a:pt x="498076" y="308105"/>
                </a:cubicBezTo>
                <a:cubicBezTo>
                  <a:pt x="508413" y="287432"/>
                  <a:pt x="528267" y="237682"/>
                  <a:pt x="555226" y="231905"/>
                </a:cubicBezTo>
                <a:cubicBezTo>
                  <a:pt x="586426" y="225219"/>
                  <a:pt x="618726" y="238255"/>
                  <a:pt x="650476" y="241430"/>
                </a:cubicBezTo>
                <a:cubicBezTo>
                  <a:pt x="669649" y="256768"/>
                  <a:pt x="717800" y="288784"/>
                  <a:pt x="726676" y="317630"/>
                </a:cubicBezTo>
                <a:cubicBezTo>
                  <a:pt x="735131" y="345109"/>
                  <a:pt x="732135" y="374893"/>
                  <a:pt x="736201" y="403355"/>
                </a:cubicBezTo>
                <a:cubicBezTo>
                  <a:pt x="738491" y="419382"/>
                  <a:pt x="742551" y="435105"/>
                  <a:pt x="745726" y="450980"/>
                </a:cubicBezTo>
                <a:cubicBezTo>
                  <a:pt x="733026" y="479555"/>
                  <a:pt x="719944" y="507963"/>
                  <a:pt x="707626" y="536705"/>
                </a:cubicBezTo>
                <a:cubicBezTo>
                  <a:pt x="700891" y="552420"/>
                  <a:pt x="698835" y="570652"/>
                  <a:pt x="688576" y="584330"/>
                </a:cubicBezTo>
                <a:cubicBezTo>
                  <a:pt x="642547" y="645702"/>
                  <a:pt x="636151" y="643880"/>
                  <a:pt x="583801" y="670055"/>
                </a:cubicBezTo>
                <a:cubicBezTo>
                  <a:pt x="561576" y="660530"/>
                  <a:pt x="535840" y="656792"/>
                  <a:pt x="517126" y="641480"/>
                </a:cubicBezTo>
                <a:cubicBezTo>
                  <a:pt x="497675" y="625565"/>
                  <a:pt x="472815" y="571908"/>
                  <a:pt x="459976" y="546230"/>
                </a:cubicBezTo>
                <a:cubicBezTo>
                  <a:pt x="463151" y="511305"/>
                  <a:pt x="438134" y="457138"/>
                  <a:pt x="469501" y="441455"/>
                </a:cubicBezTo>
                <a:cubicBezTo>
                  <a:pt x="498041" y="427185"/>
                  <a:pt x="479026" y="504797"/>
                  <a:pt x="479026" y="536705"/>
                </a:cubicBezTo>
                <a:cubicBezTo>
                  <a:pt x="479026" y="578102"/>
                  <a:pt x="480874" y="620726"/>
                  <a:pt x="469501" y="660530"/>
                </a:cubicBezTo>
                <a:cubicBezTo>
                  <a:pt x="466743" y="670184"/>
                  <a:pt x="450451" y="666880"/>
                  <a:pt x="440926" y="670055"/>
                </a:cubicBezTo>
                <a:cubicBezTo>
                  <a:pt x="428226" y="644655"/>
                  <a:pt x="411806" y="620796"/>
                  <a:pt x="402826" y="593855"/>
                </a:cubicBezTo>
                <a:cubicBezTo>
                  <a:pt x="399651" y="584330"/>
                  <a:pt x="384321" y="560790"/>
                  <a:pt x="393301" y="565280"/>
                </a:cubicBezTo>
                <a:cubicBezTo>
                  <a:pt x="407500" y="572380"/>
                  <a:pt x="412772" y="590375"/>
                  <a:pt x="421876" y="603380"/>
                </a:cubicBezTo>
                <a:cubicBezTo>
                  <a:pt x="462105" y="660850"/>
                  <a:pt x="453301" y="647180"/>
                  <a:pt x="479026" y="698630"/>
                </a:cubicBezTo>
                <a:cubicBezTo>
                  <a:pt x="489558" y="751290"/>
                  <a:pt x="515306" y="807151"/>
                  <a:pt x="393301" y="717680"/>
                </a:cubicBezTo>
                <a:cubicBezTo>
                  <a:pt x="369147" y="699967"/>
                  <a:pt x="361551" y="666880"/>
                  <a:pt x="345676" y="641480"/>
                </a:cubicBezTo>
                <a:cubicBezTo>
                  <a:pt x="325627" y="541234"/>
                  <a:pt x="292889" y="493846"/>
                  <a:pt x="345676" y="403355"/>
                </a:cubicBezTo>
                <a:cubicBezTo>
                  <a:pt x="360068" y="378683"/>
                  <a:pt x="453702" y="375564"/>
                  <a:pt x="459976" y="374780"/>
                </a:cubicBezTo>
                <a:cubicBezTo>
                  <a:pt x="517126" y="397005"/>
                  <a:pt x="577508" y="412250"/>
                  <a:pt x="631426" y="441455"/>
                </a:cubicBezTo>
                <a:cubicBezTo>
                  <a:pt x="655115" y="454286"/>
                  <a:pt x="670371" y="478746"/>
                  <a:pt x="688576" y="498605"/>
                </a:cubicBezTo>
                <a:cubicBezTo>
                  <a:pt x="737115" y="551557"/>
                  <a:pt x="757471" y="583232"/>
                  <a:pt x="793351" y="651005"/>
                </a:cubicBezTo>
                <a:cubicBezTo>
                  <a:pt x="804665" y="672375"/>
                  <a:pt x="812401" y="695455"/>
                  <a:pt x="821926" y="717680"/>
                </a:cubicBezTo>
                <a:cubicBezTo>
                  <a:pt x="812401" y="762130"/>
                  <a:pt x="810234" y="808822"/>
                  <a:pt x="793351" y="851030"/>
                </a:cubicBezTo>
                <a:cubicBezTo>
                  <a:pt x="789622" y="860352"/>
                  <a:pt x="774680" y="862206"/>
                  <a:pt x="764776" y="860555"/>
                </a:cubicBezTo>
                <a:cubicBezTo>
                  <a:pt x="735065" y="855603"/>
                  <a:pt x="707626" y="841505"/>
                  <a:pt x="679051" y="831980"/>
                </a:cubicBezTo>
                <a:cubicBezTo>
                  <a:pt x="663176" y="816105"/>
                  <a:pt x="642177" y="804064"/>
                  <a:pt x="631426" y="784355"/>
                </a:cubicBezTo>
                <a:cubicBezTo>
                  <a:pt x="622178" y="767400"/>
                  <a:pt x="621235" y="746506"/>
                  <a:pt x="621901" y="727205"/>
                </a:cubicBezTo>
                <a:cubicBezTo>
                  <a:pt x="629037" y="520273"/>
                  <a:pt x="610716" y="568600"/>
                  <a:pt x="660001" y="470030"/>
                </a:cubicBezTo>
                <a:cubicBezTo>
                  <a:pt x="672701" y="485905"/>
                  <a:pt x="689009" y="499471"/>
                  <a:pt x="698101" y="517655"/>
                </a:cubicBezTo>
                <a:cubicBezTo>
                  <a:pt x="715753" y="552960"/>
                  <a:pt x="721230" y="612884"/>
                  <a:pt x="726676" y="651005"/>
                </a:cubicBezTo>
                <a:cubicBezTo>
                  <a:pt x="723501" y="755780"/>
                  <a:pt x="732513" y="861639"/>
                  <a:pt x="717151" y="965330"/>
                </a:cubicBezTo>
                <a:cubicBezTo>
                  <a:pt x="714030" y="986399"/>
                  <a:pt x="689864" y="929440"/>
                  <a:pt x="688576" y="908180"/>
                </a:cubicBezTo>
                <a:cubicBezTo>
                  <a:pt x="674482" y="675629"/>
                  <a:pt x="653725" y="717569"/>
                  <a:pt x="717151" y="622430"/>
                </a:cubicBezTo>
                <a:cubicBezTo>
                  <a:pt x="710801" y="682755"/>
                  <a:pt x="723202" y="748184"/>
                  <a:pt x="698101" y="803405"/>
                </a:cubicBezTo>
                <a:cubicBezTo>
                  <a:pt x="686876" y="828101"/>
                  <a:pt x="670324" y="754320"/>
                  <a:pt x="669526" y="727205"/>
                </a:cubicBezTo>
                <a:cubicBezTo>
                  <a:pt x="664304" y="549646"/>
                  <a:pt x="623165" y="514211"/>
                  <a:pt x="717151" y="460505"/>
                </a:cubicBezTo>
                <a:cubicBezTo>
                  <a:pt x="729479" y="453460"/>
                  <a:pt x="741956" y="446441"/>
                  <a:pt x="755251" y="441455"/>
                </a:cubicBezTo>
                <a:cubicBezTo>
                  <a:pt x="767508" y="436858"/>
                  <a:pt x="780651" y="435105"/>
                  <a:pt x="793351" y="431930"/>
                </a:cubicBezTo>
                <a:cubicBezTo>
                  <a:pt x="831996" y="440518"/>
                  <a:pt x="886094" y="436441"/>
                  <a:pt x="907651" y="479555"/>
                </a:cubicBezTo>
                <a:cubicBezTo>
                  <a:pt x="914891" y="494035"/>
                  <a:pt x="914001" y="511305"/>
                  <a:pt x="917176" y="527180"/>
                </a:cubicBezTo>
                <a:cubicBezTo>
                  <a:pt x="906994" y="567909"/>
                  <a:pt x="913456" y="593697"/>
                  <a:pt x="860026" y="536705"/>
                </a:cubicBezTo>
                <a:cubicBezTo>
                  <a:pt x="853021" y="529233"/>
                  <a:pt x="748725" y="397073"/>
                  <a:pt x="726676" y="355730"/>
                </a:cubicBezTo>
                <a:cubicBezTo>
                  <a:pt x="711961" y="328139"/>
                  <a:pt x="701276" y="298580"/>
                  <a:pt x="688576" y="270005"/>
                </a:cubicBezTo>
                <a:cubicBezTo>
                  <a:pt x="687563" y="264941"/>
                  <a:pt x="660507" y="174755"/>
                  <a:pt x="698101" y="174755"/>
                </a:cubicBezTo>
                <a:cubicBezTo>
                  <a:pt x="715199" y="174755"/>
                  <a:pt x="712238" y="206003"/>
                  <a:pt x="717151" y="222380"/>
                </a:cubicBezTo>
                <a:cubicBezTo>
                  <a:pt x="728988" y="261837"/>
                  <a:pt x="732842" y="331663"/>
                  <a:pt x="736201" y="365255"/>
                </a:cubicBezTo>
                <a:cubicBezTo>
                  <a:pt x="729851" y="406530"/>
                  <a:pt x="737870" y="452822"/>
                  <a:pt x="717151" y="489080"/>
                </a:cubicBezTo>
                <a:cubicBezTo>
                  <a:pt x="707188" y="506515"/>
                  <a:pt x="706011" y="450387"/>
                  <a:pt x="698101" y="431930"/>
                </a:cubicBezTo>
                <a:cubicBezTo>
                  <a:pt x="686914" y="405828"/>
                  <a:pt x="677598" y="378019"/>
                  <a:pt x="660001" y="355730"/>
                </a:cubicBezTo>
                <a:cubicBezTo>
                  <a:pt x="589281" y="266152"/>
                  <a:pt x="579907" y="265764"/>
                  <a:pt x="507601" y="222380"/>
                </a:cubicBezTo>
                <a:cubicBezTo>
                  <a:pt x="459241" y="367460"/>
                  <a:pt x="517044" y="167775"/>
                  <a:pt x="507601" y="460505"/>
                </a:cubicBezTo>
                <a:cubicBezTo>
                  <a:pt x="506335" y="499757"/>
                  <a:pt x="488551" y="536705"/>
                  <a:pt x="479026" y="574805"/>
                </a:cubicBezTo>
                <a:cubicBezTo>
                  <a:pt x="459287" y="558356"/>
                  <a:pt x="402321" y="513806"/>
                  <a:pt x="383776" y="489080"/>
                </a:cubicBezTo>
                <a:cubicBezTo>
                  <a:pt x="340046" y="430774"/>
                  <a:pt x="339879" y="422200"/>
                  <a:pt x="317101" y="365255"/>
                </a:cubicBezTo>
                <a:cubicBezTo>
                  <a:pt x="313926" y="343030"/>
                  <a:pt x="311979" y="320595"/>
                  <a:pt x="307576" y="298580"/>
                </a:cubicBezTo>
                <a:cubicBezTo>
                  <a:pt x="305607" y="288735"/>
                  <a:pt x="288311" y="267570"/>
                  <a:pt x="298051" y="270005"/>
                </a:cubicBezTo>
                <a:cubicBezTo>
                  <a:pt x="317774" y="274936"/>
                  <a:pt x="329801" y="295405"/>
                  <a:pt x="345676" y="308105"/>
                </a:cubicBezTo>
                <a:cubicBezTo>
                  <a:pt x="355201" y="330330"/>
                  <a:pt x="369727" y="351027"/>
                  <a:pt x="374251" y="374780"/>
                </a:cubicBezTo>
                <a:cubicBezTo>
                  <a:pt x="382589" y="418556"/>
                  <a:pt x="379342" y="463788"/>
                  <a:pt x="383776" y="508130"/>
                </a:cubicBezTo>
                <a:cubicBezTo>
                  <a:pt x="385698" y="527347"/>
                  <a:pt x="390126" y="546230"/>
                  <a:pt x="393301" y="565280"/>
                </a:cubicBezTo>
                <a:cubicBezTo>
                  <a:pt x="390126" y="625605"/>
                  <a:pt x="388409" y="686024"/>
                  <a:pt x="383776" y="746255"/>
                </a:cubicBezTo>
                <a:cubicBezTo>
                  <a:pt x="382054" y="768640"/>
                  <a:pt x="387721" y="794969"/>
                  <a:pt x="374251" y="812930"/>
                </a:cubicBezTo>
                <a:cubicBezTo>
                  <a:pt x="367382" y="822088"/>
                  <a:pt x="361268" y="794063"/>
                  <a:pt x="355201" y="784355"/>
                </a:cubicBezTo>
                <a:cubicBezTo>
                  <a:pt x="345389" y="768656"/>
                  <a:pt x="334384" y="753539"/>
                  <a:pt x="326626" y="736730"/>
                </a:cubicBezTo>
                <a:cubicBezTo>
                  <a:pt x="315258" y="712100"/>
                  <a:pt x="308485" y="685571"/>
                  <a:pt x="298051" y="660530"/>
                </a:cubicBezTo>
                <a:cubicBezTo>
                  <a:pt x="281708" y="621306"/>
                  <a:pt x="276557" y="619171"/>
                  <a:pt x="250426" y="584330"/>
                </a:cubicBezTo>
                <a:cubicBezTo>
                  <a:pt x="253601" y="612905"/>
                  <a:pt x="253366" y="642068"/>
                  <a:pt x="259951" y="670055"/>
                </a:cubicBezTo>
                <a:cubicBezTo>
                  <a:pt x="266164" y="696461"/>
                  <a:pt x="273681" y="723550"/>
                  <a:pt x="288526" y="746255"/>
                </a:cubicBezTo>
                <a:cubicBezTo>
                  <a:pt x="370886" y="872217"/>
                  <a:pt x="395823" y="911980"/>
                  <a:pt x="507601" y="974855"/>
                </a:cubicBezTo>
                <a:cubicBezTo>
                  <a:pt x="528676" y="986710"/>
                  <a:pt x="551026" y="996787"/>
                  <a:pt x="574276" y="1003430"/>
                </a:cubicBezTo>
                <a:cubicBezTo>
                  <a:pt x="595863" y="1009598"/>
                  <a:pt x="618726" y="1009780"/>
                  <a:pt x="640951" y="1012955"/>
                </a:cubicBezTo>
                <a:cubicBezTo>
                  <a:pt x="656826" y="1003430"/>
                  <a:pt x="676528" y="998436"/>
                  <a:pt x="688576" y="984380"/>
                </a:cubicBezTo>
                <a:cubicBezTo>
                  <a:pt x="697095" y="974441"/>
                  <a:pt x="696110" y="959219"/>
                  <a:pt x="698101" y="946280"/>
                </a:cubicBezTo>
                <a:cubicBezTo>
                  <a:pt x="702473" y="917863"/>
                  <a:pt x="704451" y="889130"/>
                  <a:pt x="707626" y="860555"/>
                </a:cubicBezTo>
                <a:cubicBezTo>
                  <a:pt x="710801" y="873255"/>
                  <a:pt x="713555" y="886068"/>
                  <a:pt x="717151" y="898655"/>
                </a:cubicBezTo>
                <a:cubicBezTo>
                  <a:pt x="719909" y="908309"/>
                  <a:pt x="732700" y="935262"/>
                  <a:pt x="726676" y="927230"/>
                </a:cubicBezTo>
                <a:cubicBezTo>
                  <a:pt x="711317" y="906752"/>
                  <a:pt x="701276" y="882780"/>
                  <a:pt x="688576" y="860555"/>
                </a:cubicBezTo>
                <a:cubicBezTo>
                  <a:pt x="676111" y="810696"/>
                  <a:pt x="659468" y="761519"/>
                  <a:pt x="688576" y="708155"/>
                </a:cubicBezTo>
                <a:cubicBezTo>
                  <a:pt x="696328" y="693942"/>
                  <a:pt x="720326" y="714505"/>
                  <a:pt x="736201" y="717680"/>
                </a:cubicBezTo>
                <a:cubicBezTo>
                  <a:pt x="760182" y="813603"/>
                  <a:pt x="738895" y="773436"/>
                  <a:pt x="793351" y="841505"/>
                </a:cubicBezTo>
                <a:cubicBezTo>
                  <a:pt x="796526" y="854205"/>
                  <a:pt x="799280" y="867018"/>
                  <a:pt x="802876" y="879605"/>
                </a:cubicBezTo>
                <a:cubicBezTo>
                  <a:pt x="805634" y="889259"/>
                  <a:pt x="813368" y="918174"/>
                  <a:pt x="812401" y="908180"/>
                </a:cubicBezTo>
                <a:cubicBezTo>
                  <a:pt x="801931" y="799991"/>
                  <a:pt x="774301" y="584330"/>
                  <a:pt x="774301" y="584330"/>
                </a:cubicBezTo>
                <a:cubicBezTo>
                  <a:pt x="777476" y="530355"/>
                  <a:pt x="745594" y="460637"/>
                  <a:pt x="783826" y="422405"/>
                </a:cubicBezTo>
                <a:cubicBezTo>
                  <a:pt x="810953" y="395278"/>
                  <a:pt x="824161" y="489515"/>
                  <a:pt x="831451" y="527180"/>
                </a:cubicBezTo>
                <a:cubicBezTo>
                  <a:pt x="843532" y="589601"/>
                  <a:pt x="837801" y="654180"/>
                  <a:pt x="840976" y="717680"/>
                </a:cubicBezTo>
                <a:cubicBezTo>
                  <a:pt x="837801" y="774830"/>
                  <a:pt x="846199" y="833825"/>
                  <a:pt x="831451" y="889130"/>
                </a:cubicBezTo>
                <a:cubicBezTo>
                  <a:pt x="827980" y="902146"/>
                  <a:pt x="809625" y="872213"/>
                  <a:pt x="802876" y="860555"/>
                </a:cubicBezTo>
                <a:cubicBezTo>
                  <a:pt x="774419" y="811402"/>
                  <a:pt x="740451" y="763255"/>
                  <a:pt x="726676" y="708155"/>
                </a:cubicBezTo>
                <a:lnTo>
                  <a:pt x="698101" y="593855"/>
                </a:lnTo>
                <a:cubicBezTo>
                  <a:pt x="701276" y="571630"/>
                  <a:pt x="687546" y="537220"/>
                  <a:pt x="707626" y="527180"/>
                </a:cubicBezTo>
                <a:cubicBezTo>
                  <a:pt x="725810" y="518088"/>
                  <a:pt x="748822" y="545993"/>
                  <a:pt x="755251" y="565280"/>
                </a:cubicBezTo>
                <a:cubicBezTo>
                  <a:pt x="769343" y="607556"/>
                  <a:pt x="761601" y="654180"/>
                  <a:pt x="764776" y="698630"/>
                </a:cubicBezTo>
                <a:cubicBezTo>
                  <a:pt x="763573" y="707051"/>
                  <a:pt x="765670" y="829360"/>
                  <a:pt x="726676" y="860555"/>
                </a:cubicBezTo>
                <a:cubicBezTo>
                  <a:pt x="718836" y="866827"/>
                  <a:pt x="707626" y="866905"/>
                  <a:pt x="698101" y="870080"/>
                </a:cubicBezTo>
                <a:cubicBezTo>
                  <a:pt x="663176" y="857380"/>
                  <a:pt x="624924" y="851541"/>
                  <a:pt x="593326" y="831980"/>
                </a:cubicBezTo>
                <a:cubicBezTo>
                  <a:pt x="531082" y="793448"/>
                  <a:pt x="471478" y="713049"/>
                  <a:pt x="421876" y="660530"/>
                </a:cubicBezTo>
                <a:cubicBezTo>
                  <a:pt x="394129" y="631151"/>
                  <a:pt x="361396" y="606361"/>
                  <a:pt x="336151" y="574805"/>
                </a:cubicBezTo>
                <a:cubicBezTo>
                  <a:pt x="322846" y="558174"/>
                  <a:pt x="316226" y="537118"/>
                  <a:pt x="307576" y="517655"/>
                </a:cubicBezTo>
                <a:cubicBezTo>
                  <a:pt x="303498" y="508480"/>
                  <a:pt x="288729" y="492809"/>
                  <a:pt x="298051" y="489080"/>
                </a:cubicBezTo>
                <a:cubicBezTo>
                  <a:pt x="315982" y="481907"/>
                  <a:pt x="336151" y="495430"/>
                  <a:pt x="355201" y="498605"/>
                </a:cubicBezTo>
                <a:cubicBezTo>
                  <a:pt x="383776" y="517655"/>
                  <a:pt x="414851" y="533405"/>
                  <a:pt x="440926" y="555755"/>
                </a:cubicBezTo>
                <a:cubicBezTo>
                  <a:pt x="459754" y="571893"/>
                  <a:pt x="473231" y="593406"/>
                  <a:pt x="488551" y="612905"/>
                </a:cubicBezTo>
                <a:cubicBezTo>
                  <a:pt x="508167" y="637871"/>
                  <a:pt x="529061" y="662065"/>
                  <a:pt x="545701" y="689105"/>
                </a:cubicBezTo>
                <a:cubicBezTo>
                  <a:pt x="560439" y="713055"/>
                  <a:pt x="577488" y="781309"/>
                  <a:pt x="583801" y="803405"/>
                </a:cubicBezTo>
                <a:cubicBezTo>
                  <a:pt x="580626" y="812930"/>
                  <a:pt x="583256" y="827490"/>
                  <a:pt x="574276" y="831980"/>
                </a:cubicBezTo>
                <a:cubicBezTo>
                  <a:pt x="565296" y="836470"/>
                  <a:pt x="553541" y="828727"/>
                  <a:pt x="545701" y="822455"/>
                </a:cubicBezTo>
                <a:cubicBezTo>
                  <a:pt x="521158" y="802820"/>
                  <a:pt x="498397" y="780532"/>
                  <a:pt x="479026" y="755780"/>
                </a:cubicBezTo>
                <a:cubicBezTo>
                  <a:pt x="393820" y="646906"/>
                  <a:pt x="395461" y="645799"/>
                  <a:pt x="355201" y="565280"/>
                </a:cubicBezTo>
                <a:cubicBezTo>
                  <a:pt x="352026" y="543055"/>
                  <a:pt x="324377" y="491505"/>
                  <a:pt x="345676" y="498605"/>
                </a:cubicBezTo>
                <a:cubicBezTo>
                  <a:pt x="372617" y="507585"/>
                  <a:pt x="377198" y="547179"/>
                  <a:pt x="383776" y="574805"/>
                </a:cubicBezTo>
                <a:cubicBezTo>
                  <a:pt x="393364" y="615076"/>
                  <a:pt x="389182" y="657439"/>
                  <a:pt x="393301" y="698630"/>
                </a:cubicBezTo>
                <a:cubicBezTo>
                  <a:pt x="398149" y="747114"/>
                  <a:pt x="414142" y="827542"/>
                  <a:pt x="421876" y="870080"/>
                </a:cubicBezTo>
                <a:cubicBezTo>
                  <a:pt x="415526" y="885955"/>
                  <a:pt x="419924" y="917705"/>
                  <a:pt x="402826" y="917705"/>
                </a:cubicBezTo>
                <a:cubicBezTo>
                  <a:pt x="385728" y="917705"/>
                  <a:pt x="389369" y="886237"/>
                  <a:pt x="383776" y="870080"/>
                </a:cubicBezTo>
                <a:cubicBezTo>
                  <a:pt x="360786" y="803665"/>
                  <a:pt x="317101" y="670055"/>
                  <a:pt x="317101" y="670055"/>
                </a:cubicBezTo>
                <a:cubicBezTo>
                  <a:pt x="313503" y="634076"/>
                  <a:pt x="287732" y="484714"/>
                  <a:pt x="336151" y="460505"/>
                </a:cubicBezTo>
                <a:cubicBezTo>
                  <a:pt x="363092" y="447035"/>
                  <a:pt x="355201" y="517655"/>
                  <a:pt x="364726" y="546230"/>
                </a:cubicBezTo>
                <a:cubicBezTo>
                  <a:pt x="361551" y="628780"/>
                  <a:pt x="380379" y="715199"/>
                  <a:pt x="355201" y="793880"/>
                </a:cubicBezTo>
                <a:cubicBezTo>
                  <a:pt x="348359" y="815263"/>
                  <a:pt x="306918" y="797230"/>
                  <a:pt x="288526" y="784355"/>
                </a:cubicBezTo>
                <a:cubicBezTo>
                  <a:pt x="271078" y="772141"/>
                  <a:pt x="269476" y="746255"/>
                  <a:pt x="259951" y="727205"/>
                </a:cubicBezTo>
                <a:cubicBezTo>
                  <a:pt x="242309" y="638996"/>
                  <a:pt x="235656" y="626153"/>
                  <a:pt x="259951" y="498605"/>
                </a:cubicBezTo>
                <a:cubicBezTo>
                  <a:pt x="263240" y="481338"/>
                  <a:pt x="318792" y="471989"/>
                  <a:pt x="326626" y="470030"/>
                </a:cubicBezTo>
                <a:cubicBezTo>
                  <a:pt x="332976" y="485905"/>
                  <a:pt x="345676" y="500557"/>
                  <a:pt x="345676" y="517655"/>
                </a:cubicBezTo>
                <a:cubicBezTo>
                  <a:pt x="345676" y="531807"/>
                  <a:pt x="327221" y="657674"/>
                  <a:pt x="307576" y="689105"/>
                </a:cubicBezTo>
                <a:cubicBezTo>
                  <a:pt x="301509" y="698813"/>
                  <a:pt x="288526" y="701805"/>
                  <a:pt x="279001" y="708155"/>
                </a:cubicBezTo>
                <a:cubicBezTo>
                  <a:pt x="256776" y="692280"/>
                  <a:pt x="228878" y="682255"/>
                  <a:pt x="212326" y="660530"/>
                </a:cubicBezTo>
                <a:cubicBezTo>
                  <a:pt x="177003" y="614168"/>
                  <a:pt x="126601" y="508130"/>
                  <a:pt x="126601" y="508130"/>
                </a:cubicBezTo>
                <a:cubicBezTo>
                  <a:pt x="121569" y="447748"/>
                  <a:pt x="94889" y="366956"/>
                  <a:pt x="155176" y="317630"/>
                </a:cubicBezTo>
                <a:cubicBezTo>
                  <a:pt x="172552" y="303413"/>
                  <a:pt x="199626" y="311280"/>
                  <a:pt x="221851" y="308105"/>
                </a:cubicBezTo>
                <a:cubicBezTo>
                  <a:pt x="318463" y="332258"/>
                  <a:pt x="496215" y="365757"/>
                  <a:pt x="593326" y="422405"/>
                </a:cubicBezTo>
                <a:cubicBezTo>
                  <a:pt x="626030" y="441482"/>
                  <a:pt x="768204" y="587758"/>
                  <a:pt x="783826" y="603380"/>
                </a:cubicBezTo>
                <a:cubicBezTo>
                  <a:pt x="802848" y="645228"/>
                  <a:pt x="856994" y="751855"/>
                  <a:pt x="860026" y="803405"/>
                </a:cubicBezTo>
                <a:cubicBezTo>
                  <a:pt x="861383" y="826479"/>
                  <a:pt x="856332" y="852804"/>
                  <a:pt x="840976" y="870080"/>
                </a:cubicBezTo>
                <a:cubicBezTo>
                  <a:pt x="827635" y="885088"/>
                  <a:pt x="802876" y="882780"/>
                  <a:pt x="783826" y="889130"/>
                </a:cubicBezTo>
                <a:cubicBezTo>
                  <a:pt x="710801" y="863730"/>
                  <a:pt x="634708" y="845851"/>
                  <a:pt x="564751" y="812930"/>
                </a:cubicBezTo>
                <a:cubicBezTo>
                  <a:pt x="509736" y="787041"/>
                  <a:pt x="312380" y="610871"/>
                  <a:pt x="298051" y="593855"/>
                </a:cubicBezTo>
                <a:cubicBezTo>
                  <a:pt x="241894" y="527168"/>
                  <a:pt x="155176" y="374780"/>
                  <a:pt x="155176" y="374780"/>
                </a:cubicBezTo>
                <a:cubicBezTo>
                  <a:pt x="146441" y="304903"/>
                  <a:pt x="127753" y="240086"/>
                  <a:pt x="183751" y="174755"/>
                </a:cubicBezTo>
                <a:cubicBezTo>
                  <a:pt x="200410" y="155320"/>
                  <a:pt x="234551" y="168405"/>
                  <a:pt x="259951" y="165230"/>
                </a:cubicBezTo>
                <a:cubicBezTo>
                  <a:pt x="402840" y="202832"/>
                  <a:pt x="431324" y="177827"/>
                  <a:pt x="507601" y="279530"/>
                </a:cubicBezTo>
                <a:cubicBezTo>
                  <a:pt x="555681" y="343637"/>
                  <a:pt x="640951" y="479555"/>
                  <a:pt x="640951" y="479555"/>
                </a:cubicBezTo>
                <a:cubicBezTo>
                  <a:pt x="650468" y="531898"/>
                  <a:pt x="687240" y="671391"/>
                  <a:pt x="640951" y="717680"/>
                </a:cubicBezTo>
                <a:cubicBezTo>
                  <a:pt x="616153" y="742478"/>
                  <a:pt x="571101" y="711330"/>
                  <a:pt x="536176" y="708155"/>
                </a:cubicBezTo>
                <a:cubicBezTo>
                  <a:pt x="474367" y="669524"/>
                  <a:pt x="403829" y="629916"/>
                  <a:pt x="355201" y="574805"/>
                </a:cubicBezTo>
                <a:cubicBezTo>
                  <a:pt x="343540" y="561590"/>
                  <a:pt x="284123" y="424403"/>
                  <a:pt x="279001" y="412880"/>
                </a:cubicBezTo>
                <a:cubicBezTo>
                  <a:pt x="282176" y="390655"/>
                  <a:pt x="277623" y="365830"/>
                  <a:pt x="288526" y="346205"/>
                </a:cubicBezTo>
                <a:cubicBezTo>
                  <a:pt x="295422" y="333793"/>
                  <a:pt x="312480" y="325925"/>
                  <a:pt x="326626" y="327155"/>
                </a:cubicBezTo>
                <a:cubicBezTo>
                  <a:pt x="388042" y="332495"/>
                  <a:pt x="447276" y="352555"/>
                  <a:pt x="507601" y="365255"/>
                </a:cubicBezTo>
                <a:cubicBezTo>
                  <a:pt x="545701" y="400180"/>
                  <a:pt x="588813" y="430324"/>
                  <a:pt x="621901" y="470030"/>
                </a:cubicBezTo>
                <a:cubicBezTo>
                  <a:pt x="668695" y="526182"/>
                  <a:pt x="745726" y="651005"/>
                  <a:pt x="745726" y="651005"/>
                </a:cubicBezTo>
                <a:cubicBezTo>
                  <a:pt x="756519" y="699574"/>
                  <a:pt x="796522" y="831983"/>
                  <a:pt x="745726" y="870080"/>
                </a:cubicBezTo>
                <a:cubicBezTo>
                  <a:pt x="709805" y="897021"/>
                  <a:pt x="656826" y="857380"/>
                  <a:pt x="612376" y="851030"/>
                </a:cubicBezTo>
                <a:cubicBezTo>
                  <a:pt x="583801" y="831980"/>
                  <a:pt x="554125" y="814486"/>
                  <a:pt x="526651" y="793880"/>
                </a:cubicBezTo>
                <a:cubicBezTo>
                  <a:pt x="503233" y="776317"/>
                  <a:pt x="481375" y="756703"/>
                  <a:pt x="459976" y="736730"/>
                </a:cubicBezTo>
                <a:cubicBezTo>
                  <a:pt x="385598" y="667311"/>
                  <a:pt x="400541" y="685677"/>
                  <a:pt x="364726" y="631955"/>
                </a:cubicBezTo>
                <a:cubicBezTo>
                  <a:pt x="386951" y="625605"/>
                  <a:pt x="408355" y="611132"/>
                  <a:pt x="431401" y="612905"/>
                </a:cubicBezTo>
                <a:cubicBezTo>
                  <a:pt x="452637" y="614539"/>
                  <a:pt x="470193" y="630681"/>
                  <a:pt x="488551" y="641480"/>
                </a:cubicBezTo>
                <a:cubicBezTo>
                  <a:pt x="597806" y="705748"/>
                  <a:pt x="571896" y="686725"/>
                  <a:pt x="640951" y="755780"/>
                </a:cubicBezTo>
                <a:cubicBezTo>
                  <a:pt x="650476" y="787530"/>
                  <a:pt x="660985" y="819001"/>
                  <a:pt x="669526" y="851030"/>
                </a:cubicBezTo>
                <a:cubicBezTo>
                  <a:pt x="673697" y="866673"/>
                  <a:pt x="680128" y="882501"/>
                  <a:pt x="679051" y="898655"/>
                </a:cubicBezTo>
                <a:cubicBezTo>
                  <a:pt x="676897" y="930962"/>
                  <a:pt x="680504" y="968845"/>
                  <a:pt x="660001" y="993905"/>
                </a:cubicBezTo>
                <a:cubicBezTo>
                  <a:pt x="645784" y="1011281"/>
                  <a:pt x="615551" y="1000255"/>
                  <a:pt x="593326" y="1003430"/>
                </a:cubicBezTo>
                <a:cubicBezTo>
                  <a:pt x="545701" y="997080"/>
                  <a:pt x="496373" y="998510"/>
                  <a:pt x="450451" y="984380"/>
                </a:cubicBezTo>
                <a:cubicBezTo>
                  <a:pt x="412428" y="972680"/>
                  <a:pt x="377757" y="950756"/>
                  <a:pt x="345676" y="927230"/>
                </a:cubicBezTo>
                <a:cubicBezTo>
                  <a:pt x="328588" y="914699"/>
                  <a:pt x="279082" y="836864"/>
                  <a:pt x="269476" y="822455"/>
                </a:cubicBezTo>
                <a:cubicBezTo>
                  <a:pt x="275826" y="809755"/>
                  <a:pt x="277618" y="793445"/>
                  <a:pt x="288526" y="784355"/>
                </a:cubicBezTo>
                <a:cubicBezTo>
                  <a:pt x="298583" y="775974"/>
                  <a:pt x="313594" y="773589"/>
                  <a:pt x="326626" y="774830"/>
                </a:cubicBezTo>
                <a:cubicBezTo>
                  <a:pt x="381188" y="780026"/>
                  <a:pt x="434576" y="793880"/>
                  <a:pt x="488551" y="803405"/>
                </a:cubicBezTo>
                <a:cubicBezTo>
                  <a:pt x="536804" y="830212"/>
                  <a:pt x="594034" y="855031"/>
                  <a:pt x="631426" y="898655"/>
                </a:cubicBezTo>
                <a:cubicBezTo>
                  <a:pt x="653776" y="924730"/>
                  <a:pt x="669028" y="956144"/>
                  <a:pt x="688576" y="984380"/>
                </a:cubicBezTo>
                <a:cubicBezTo>
                  <a:pt x="748100" y="1070360"/>
                  <a:pt x="685844" y="970302"/>
                  <a:pt x="745726" y="1070105"/>
                </a:cubicBezTo>
                <a:cubicBezTo>
                  <a:pt x="739376" y="1079630"/>
                  <a:pt x="737782" y="1095904"/>
                  <a:pt x="726676" y="1098680"/>
                </a:cubicBezTo>
                <a:cubicBezTo>
                  <a:pt x="666272" y="1113781"/>
                  <a:pt x="577156" y="1020708"/>
                  <a:pt x="555226" y="1003430"/>
                </a:cubicBezTo>
                <a:cubicBezTo>
                  <a:pt x="487844" y="950341"/>
                  <a:pt x="422412" y="894811"/>
                  <a:pt x="355201" y="841505"/>
                </a:cubicBezTo>
                <a:cubicBezTo>
                  <a:pt x="330325" y="821776"/>
                  <a:pt x="298051" y="809755"/>
                  <a:pt x="279001" y="784355"/>
                </a:cubicBezTo>
                <a:cubicBezTo>
                  <a:pt x="259951" y="758955"/>
                  <a:pt x="240525" y="733832"/>
                  <a:pt x="221851" y="708155"/>
                </a:cubicBezTo>
                <a:cubicBezTo>
                  <a:pt x="215118" y="698897"/>
                  <a:pt x="192562" y="684700"/>
                  <a:pt x="202801" y="679580"/>
                </a:cubicBezTo>
                <a:cubicBezTo>
                  <a:pt x="220075" y="670943"/>
                  <a:pt x="240901" y="685930"/>
                  <a:pt x="259951" y="689105"/>
                </a:cubicBezTo>
                <a:lnTo>
                  <a:pt x="459976" y="841505"/>
                </a:lnTo>
                <a:cubicBezTo>
                  <a:pt x="494524" y="867416"/>
                  <a:pt x="564751" y="917705"/>
                  <a:pt x="564751" y="917705"/>
                </a:cubicBezTo>
                <a:cubicBezTo>
                  <a:pt x="574276" y="936755"/>
                  <a:pt x="583127" y="956157"/>
                  <a:pt x="593326" y="974855"/>
                </a:cubicBezTo>
                <a:cubicBezTo>
                  <a:pt x="602191" y="991108"/>
                  <a:pt x="626987" y="1004679"/>
                  <a:pt x="621901" y="1022480"/>
                </a:cubicBezTo>
                <a:cubicBezTo>
                  <a:pt x="617204" y="1038920"/>
                  <a:pt x="590151" y="1035180"/>
                  <a:pt x="574276" y="1041530"/>
                </a:cubicBezTo>
                <a:cubicBezTo>
                  <a:pt x="524460" y="1011640"/>
                  <a:pt x="491490" y="992886"/>
                  <a:pt x="440926" y="955805"/>
                </a:cubicBezTo>
                <a:cubicBezTo>
                  <a:pt x="373331" y="906235"/>
                  <a:pt x="307682" y="854066"/>
                  <a:pt x="240901" y="803405"/>
                </a:cubicBezTo>
                <a:cubicBezTo>
                  <a:pt x="215606" y="784216"/>
                  <a:pt x="183375" y="771932"/>
                  <a:pt x="164701" y="746255"/>
                </a:cubicBezTo>
                <a:cubicBezTo>
                  <a:pt x="119128" y="683592"/>
                  <a:pt x="86530" y="650841"/>
                  <a:pt x="59926" y="584330"/>
                </a:cubicBezTo>
                <a:cubicBezTo>
                  <a:pt x="55064" y="572175"/>
                  <a:pt x="53576" y="558930"/>
                  <a:pt x="50401" y="546230"/>
                </a:cubicBezTo>
                <a:cubicBezTo>
                  <a:pt x="72626" y="539880"/>
                  <a:pt x="93976" y="528005"/>
                  <a:pt x="117076" y="527180"/>
                </a:cubicBezTo>
                <a:cubicBezTo>
                  <a:pt x="252543" y="522342"/>
                  <a:pt x="317612" y="536784"/>
                  <a:pt x="440926" y="555755"/>
                </a:cubicBezTo>
                <a:cubicBezTo>
                  <a:pt x="463151" y="552580"/>
                  <a:pt x="487521" y="556270"/>
                  <a:pt x="507601" y="546230"/>
                </a:cubicBezTo>
                <a:cubicBezTo>
                  <a:pt x="516581" y="541740"/>
                  <a:pt x="507472" y="520413"/>
                  <a:pt x="517126" y="517655"/>
                </a:cubicBezTo>
                <a:cubicBezTo>
                  <a:pt x="535696" y="512349"/>
                  <a:pt x="555226" y="524005"/>
                  <a:pt x="574276" y="527180"/>
                </a:cubicBezTo>
                <a:cubicBezTo>
                  <a:pt x="584592" y="558128"/>
                  <a:pt x="598012" y="575939"/>
                  <a:pt x="545701" y="536705"/>
                </a:cubicBezTo>
                <a:cubicBezTo>
                  <a:pt x="514905" y="513608"/>
                  <a:pt x="507749" y="498827"/>
                  <a:pt x="488551" y="470030"/>
                </a:cubicBezTo>
                <a:cubicBezTo>
                  <a:pt x="478752" y="421034"/>
                  <a:pt x="467712" y="390862"/>
                  <a:pt x="488551" y="336680"/>
                </a:cubicBezTo>
                <a:cubicBezTo>
                  <a:pt x="494998" y="319917"/>
                  <a:pt x="512283" y="309356"/>
                  <a:pt x="526651" y="298580"/>
                </a:cubicBezTo>
                <a:cubicBezTo>
                  <a:pt x="550613" y="280608"/>
                  <a:pt x="575655" y="263507"/>
                  <a:pt x="602851" y="250955"/>
                </a:cubicBezTo>
                <a:cubicBezTo>
                  <a:pt x="615338" y="245192"/>
                  <a:pt x="713706" y="232397"/>
                  <a:pt x="717151" y="231905"/>
                </a:cubicBezTo>
                <a:cubicBezTo>
                  <a:pt x="739376" y="238255"/>
                  <a:pt x="764006" y="239063"/>
                  <a:pt x="783826" y="250955"/>
                </a:cubicBezTo>
                <a:cubicBezTo>
                  <a:pt x="821703" y="273681"/>
                  <a:pt x="816051" y="320482"/>
                  <a:pt x="821926" y="355730"/>
                </a:cubicBezTo>
                <a:cubicBezTo>
                  <a:pt x="824588" y="371699"/>
                  <a:pt x="828276" y="387480"/>
                  <a:pt x="831451" y="403355"/>
                </a:cubicBezTo>
                <a:cubicBezTo>
                  <a:pt x="829452" y="421349"/>
                  <a:pt x="834374" y="496656"/>
                  <a:pt x="802876" y="517655"/>
                </a:cubicBezTo>
                <a:cubicBezTo>
                  <a:pt x="791984" y="524917"/>
                  <a:pt x="777476" y="524005"/>
                  <a:pt x="764776" y="527180"/>
                </a:cubicBezTo>
                <a:cubicBezTo>
                  <a:pt x="752076" y="501780"/>
                  <a:pt x="722839" y="479118"/>
                  <a:pt x="726676" y="450980"/>
                </a:cubicBezTo>
                <a:cubicBezTo>
                  <a:pt x="736201" y="381130"/>
                  <a:pt x="742414" y="310748"/>
                  <a:pt x="755251" y="241430"/>
                </a:cubicBezTo>
                <a:cubicBezTo>
                  <a:pt x="758364" y="224618"/>
                  <a:pt x="764817" y="208031"/>
                  <a:pt x="774301" y="193805"/>
                </a:cubicBezTo>
                <a:cubicBezTo>
                  <a:pt x="792779" y="166088"/>
                  <a:pt x="815123" y="153890"/>
                  <a:pt x="840976" y="136655"/>
                </a:cubicBezTo>
                <a:cubicBezTo>
                  <a:pt x="856851" y="143005"/>
                  <a:pt x="876511" y="143615"/>
                  <a:pt x="888601" y="155705"/>
                </a:cubicBezTo>
                <a:cubicBezTo>
                  <a:pt x="931685" y="198789"/>
                  <a:pt x="928479" y="234827"/>
                  <a:pt x="936226" y="289055"/>
                </a:cubicBezTo>
                <a:cubicBezTo>
                  <a:pt x="920817" y="484239"/>
                  <a:pt x="960099" y="563983"/>
                  <a:pt x="888601" y="689105"/>
                </a:cubicBezTo>
                <a:cubicBezTo>
                  <a:pt x="882921" y="699044"/>
                  <a:pt x="875901" y="708155"/>
                  <a:pt x="869551" y="717680"/>
                </a:cubicBezTo>
                <a:cubicBezTo>
                  <a:pt x="838820" y="625487"/>
                  <a:pt x="802431" y="538892"/>
                  <a:pt x="860026" y="431930"/>
                </a:cubicBezTo>
                <a:cubicBezTo>
                  <a:pt x="878887" y="396903"/>
                  <a:pt x="900146" y="500752"/>
                  <a:pt x="917176" y="536705"/>
                </a:cubicBezTo>
                <a:cubicBezTo>
                  <a:pt x="928789" y="561221"/>
                  <a:pt x="937582" y="587037"/>
                  <a:pt x="945751" y="612905"/>
                </a:cubicBezTo>
                <a:cubicBezTo>
                  <a:pt x="973468" y="700676"/>
                  <a:pt x="971543" y="700984"/>
                  <a:pt x="983851" y="774830"/>
                </a:cubicBezTo>
                <a:cubicBezTo>
                  <a:pt x="977501" y="806580"/>
                  <a:pt x="991327" y="851512"/>
                  <a:pt x="964801" y="870080"/>
                </a:cubicBezTo>
                <a:cubicBezTo>
                  <a:pt x="921881" y="900124"/>
                  <a:pt x="876703" y="825641"/>
                  <a:pt x="860026" y="803405"/>
                </a:cubicBezTo>
                <a:cubicBezTo>
                  <a:pt x="853676" y="784355"/>
                  <a:pt x="846260" y="765628"/>
                  <a:pt x="840976" y="746255"/>
                </a:cubicBezTo>
                <a:cubicBezTo>
                  <a:pt x="824496" y="685829"/>
                  <a:pt x="822554" y="625236"/>
                  <a:pt x="860026" y="565280"/>
                </a:cubicBezTo>
                <a:cubicBezTo>
                  <a:pt x="872277" y="545679"/>
                  <a:pt x="904476" y="552580"/>
                  <a:pt x="926701" y="546230"/>
                </a:cubicBezTo>
                <a:cubicBezTo>
                  <a:pt x="961626" y="562105"/>
                  <a:pt x="1001519" y="569889"/>
                  <a:pt x="1031476" y="593855"/>
                </a:cubicBezTo>
                <a:cubicBezTo>
                  <a:pt x="1051464" y="609846"/>
                  <a:pt x="1060298" y="636673"/>
                  <a:pt x="1069576" y="660530"/>
                </a:cubicBezTo>
                <a:cubicBezTo>
                  <a:pt x="1082697" y="694269"/>
                  <a:pt x="1087936" y="730575"/>
                  <a:pt x="1098151" y="765305"/>
                </a:cubicBezTo>
                <a:cubicBezTo>
                  <a:pt x="1103817" y="784570"/>
                  <a:pt x="1110851" y="803405"/>
                  <a:pt x="1117201" y="822455"/>
                </a:cubicBezTo>
                <a:cubicBezTo>
                  <a:pt x="1112992" y="877173"/>
                  <a:pt x="1134882" y="943866"/>
                  <a:pt x="1079101" y="974855"/>
                </a:cubicBezTo>
                <a:cubicBezTo>
                  <a:pt x="1061548" y="984607"/>
                  <a:pt x="1041001" y="987555"/>
                  <a:pt x="1021951" y="993905"/>
                </a:cubicBezTo>
                <a:cubicBezTo>
                  <a:pt x="974326" y="981205"/>
                  <a:pt x="925227" y="973112"/>
                  <a:pt x="879076" y="955805"/>
                </a:cubicBezTo>
                <a:cubicBezTo>
                  <a:pt x="848469" y="944327"/>
                  <a:pt x="820026" y="927075"/>
                  <a:pt x="793351" y="908180"/>
                </a:cubicBezTo>
                <a:cubicBezTo>
                  <a:pt x="743582" y="872927"/>
                  <a:pt x="701223" y="827711"/>
                  <a:pt x="650476" y="793880"/>
                </a:cubicBezTo>
                <a:lnTo>
                  <a:pt x="621901" y="774830"/>
                </a:lnTo>
                <a:cubicBezTo>
                  <a:pt x="704623" y="758286"/>
                  <a:pt x="664795" y="758060"/>
                  <a:pt x="783826" y="803405"/>
                </a:cubicBezTo>
                <a:cubicBezTo>
                  <a:pt x="872278" y="837101"/>
                  <a:pt x="1004349" y="909628"/>
                  <a:pt x="1060051" y="965330"/>
                </a:cubicBezTo>
                <a:lnTo>
                  <a:pt x="1117201" y="1022480"/>
                </a:lnTo>
                <a:cubicBezTo>
                  <a:pt x="1107676" y="1028830"/>
                  <a:pt x="1099020" y="1046327"/>
                  <a:pt x="1088626" y="1041530"/>
                </a:cubicBezTo>
                <a:cubicBezTo>
                  <a:pt x="1051709" y="1024491"/>
                  <a:pt x="1026462" y="988963"/>
                  <a:pt x="993376" y="965330"/>
                </a:cubicBezTo>
                <a:cubicBezTo>
                  <a:pt x="959690" y="941269"/>
                  <a:pt x="921928" y="923212"/>
                  <a:pt x="888601" y="898655"/>
                </a:cubicBezTo>
                <a:cubicBezTo>
                  <a:pt x="801171" y="834233"/>
                  <a:pt x="716442" y="766207"/>
                  <a:pt x="631426" y="698630"/>
                </a:cubicBezTo>
                <a:cubicBezTo>
                  <a:pt x="510736" y="602697"/>
                  <a:pt x="542546" y="633884"/>
                  <a:pt x="469501" y="546230"/>
                </a:cubicBezTo>
                <a:cubicBezTo>
                  <a:pt x="457960" y="511608"/>
                  <a:pt x="438135" y="483852"/>
                  <a:pt x="526651" y="498605"/>
                </a:cubicBezTo>
                <a:cubicBezTo>
                  <a:pt x="620866" y="514307"/>
                  <a:pt x="712263" y="544601"/>
                  <a:pt x="802876" y="574805"/>
                </a:cubicBezTo>
                <a:cubicBezTo>
                  <a:pt x="855480" y="592340"/>
                  <a:pt x="905681" y="616682"/>
                  <a:pt x="955276" y="641480"/>
                </a:cubicBezTo>
                <a:cubicBezTo>
                  <a:pt x="1012904" y="670294"/>
                  <a:pt x="1162703" y="749895"/>
                  <a:pt x="1231501" y="803405"/>
                </a:cubicBezTo>
                <a:cubicBezTo>
                  <a:pt x="1261680" y="826877"/>
                  <a:pt x="1288651" y="854205"/>
                  <a:pt x="1317226" y="879605"/>
                </a:cubicBezTo>
                <a:cubicBezTo>
                  <a:pt x="1345703" y="965035"/>
                  <a:pt x="1381464" y="1055746"/>
                  <a:pt x="1145776" y="755780"/>
                </a:cubicBezTo>
                <a:cubicBezTo>
                  <a:pt x="1110851" y="711330"/>
                  <a:pt x="1077950" y="665213"/>
                  <a:pt x="1041001" y="622430"/>
                </a:cubicBezTo>
                <a:cubicBezTo>
                  <a:pt x="1017522" y="595244"/>
                  <a:pt x="985929" y="575281"/>
                  <a:pt x="964801" y="546230"/>
                </a:cubicBezTo>
                <a:cubicBezTo>
                  <a:pt x="934689" y="504826"/>
                  <a:pt x="914001" y="457330"/>
                  <a:pt x="888601" y="412880"/>
                </a:cubicBezTo>
                <a:cubicBezTo>
                  <a:pt x="885426" y="390655"/>
                  <a:pt x="882767" y="368350"/>
                  <a:pt x="879076" y="346205"/>
                </a:cubicBezTo>
                <a:cubicBezTo>
                  <a:pt x="876414" y="330236"/>
                  <a:pt x="864431" y="313939"/>
                  <a:pt x="869551" y="298580"/>
                </a:cubicBezTo>
                <a:cubicBezTo>
                  <a:pt x="872726" y="289055"/>
                  <a:pt x="888601" y="292230"/>
                  <a:pt x="898126" y="289055"/>
                </a:cubicBezTo>
                <a:cubicBezTo>
                  <a:pt x="923526" y="323980"/>
                  <a:pt x="952108" y="356799"/>
                  <a:pt x="974326" y="393830"/>
                </a:cubicBezTo>
                <a:cubicBezTo>
                  <a:pt x="1011069" y="455068"/>
                  <a:pt x="991793" y="426644"/>
                  <a:pt x="1031476" y="479555"/>
                </a:cubicBezTo>
                <a:cubicBezTo>
                  <a:pt x="1034651" y="489080"/>
                  <a:pt x="1046570" y="516484"/>
                  <a:pt x="1041001" y="508130"/>
                </a:cubicBezTo>
                <a:cubicBezTo>
                  <a:pt x="1029187" y="490409"/>
                  <a:pt x="1018690" y="471337"/>
                  <a:pt x="1012426" y="450980"/>
                </a:cubicBezTo>
                <a:cubicBezTo>
                  <a:pt x="1005824" y="429522"/>
                  <a:pt x="1006592" y="406450"/>
                  <a:pt x="1002901" y="384305"/>
                </a:cubicBezTo>
                <a:cubicBezTo>
                  <a:pt x="1000239" y="368336"/>
                  <a:pt x="996551" y="352555"/>
                  <a:pt x="993376" y="336680"/>
                </a:cubicBezTo>
                <a:cubicBezTo>
                  <a:pt x="996551" y="292230"/>
                  <a:pt x="993234" y="246832"/>
                  <a:pt x="1002901" y="203330"/>
                </a:cubicBezTo>
                <a:cubicBezTo>
                  <a:pt x="1006413" y="187526"/>
                  <a:pt x="1013436" y="234797"/>
                  <a:pt x="1012426" y="250955"/>
                </a:cubicBezTo>
                <a:cubicBezTo>
                  <a:pt x="1007046" y="337040"/>
                  <a:pt x="1001749" y="423755"/>
                  <a:pt x="983851" y="508130"/>
                </a:cubicBezTo>
                <a:cubicBezTo>
                  <a:pt x="978405" y="533803"/>
                  <a:pt x="945299" y="573081"/>
                  <a:pt x="917176" y="584330"/>
                </a:cubicBezTo>
                <a:cubicBezTo>
                  <a:pt x="895715" y="592914"/>
                  <a:pt x="872726" y="597030"/>
                  <a:pt x="850501" y="603380"/>
                </a:cubicBezTo>
                <a:cubicBezTo>
                  <a:pt x="796526" y="581155"/>
                  <a:pt x="739257" y="565665"/>
                  <a:pt x="688576" y="536705"/>
                </a:cubicBezTo>
                <a:cubicBezTo>
                  <a:pt x="624627" y="500163"/>
                  <a:pt x="536420" y="428315"/>
                  <a:pt x="469501" y="374780"/>
                </a:cubicBezTo>
                <a:cubicBezTo>
                  <a:pt x="459976" y="355730"/>
                  <a:pt x="448836" y="337405"/>
                  <a:pt x="440926" y="317630"/>
                </a:cubicBezTo>
                <a:cubicBezTo>
                  <a:pt x="436064" y="305475"/>
                  <a:pt x="428834" y="266693"/>
                  <a:pt x="431401" y="279530"/>
                </a:cubicBezTo>
                <a:cubicBezTo>
                  <a:pt x="437142" y="308234"/>
                  <a:pt x="444101" y="336680"/>
                  <a:pt x="450451" y="365255"/>
                </a:cubicBezTo>
                <a:cubicBezTo>
                  <a:pt x="447276" y="463680"/>
                  <a:pt x="466527" y="565440"/>
                  <a:pt x="440926" y="660530"/>
                </a:cubicBezTo>
                <a:cubicBezTo>
                  <a:pt x="434479" y="684475"/>
                  <a:pt x="400251" y="631439"/>
                  <a:pt x="383776" y="612905"/>
                </a:cubicBezTo>
                <a:cubicBezTo>
                  <a:pt x="374343" y="602293"/>
                  <a:pt x="372602" y="586619"/>
                  <a:pt x="364726" y="574805"/>
                </a:cubicBezTo>
                <a:cubicBezTo>
                  <a:pt x="353449" y="557889"/>
                  <a:pt x="338824" y="543444"/>
                  <a:pt x="326626" y="527180"/>
                </a:cubicBezTo>
                <a:cubicBezTo>
                  <a:pt x="319757" y="518022"/>
                  <a:pt x="313926" y="508130"/>
                  <a:pt x="307576" y="498605"/>
                </a:cubicBezTo>
                <a:cubicBezTo>
                  <a:pt x="289564" y="606677"/>
                  <a:pt x="292519" y="563572"/>
                  <a:pt x="307576" y="736730"/>
                </a:cubicBezTo>
                <a:cubicBezTo>
                  <a:pt x="308710" y="749772"/>
                  <a:pt x="330192" y="774830"/>
                  <a:pt x="317101" y="774830"/>
                </a:cubicBezTo>
                <a:cubicBezTo>
                  <a:pt x="301226" y="774830"/>
                  <a:pt x="298051" y="749430"/>
                  <a:pt x="288526" y="736730"/>
                </a:cubicBezTo>
                <a:cubicBezTo>
                  <a:pt x="285351" y="727205"/>
                  <a:pt x="283491" y="717135"/>
                  <a:pt x="279001" y="708155"/>
                </a:cubicBezTo>
                <a:cubicBezTo>
                  <a:pt x="273881" y="697916"/>
                  <a:pt x="259951" y="668132"/>
                  <a:pt x="259951" y="679580"/>
                </a:cubicBezTo>
                <a:cubicBezTo>
                  <a:pt x="259951" y="781378"/>
                  <a:pt x="279001" y="882582"/>
                  <a:pt x="279001" y="984380"/>
                </a:cubicBezTo>
                <a:cubicBezTo>
                  <a:pt x="279001" y="1026141"/>
                  <a:pt x="259951" y="902316"/>
                  <a:pt x="259951" y="860555"/>
                </a:cubicBezTo>
                <a:cubicBezTo>
                  <a:pt x="259951" y="843457"/>
                  <a:pt x="272651" y="892305"/>
                  <a:pt x="279001" y="908180"/>
                </a:cubicBezTo>
                <a:cubicBezTo>
                  <a:pt x="275826" y="968505"/>
                  <a:pt x="281323" y="1029920"/>
                  <a:pt x="269476" y="1089155"/>
                </a:cubicBezTo>
                <a:cubicBezTo>
                  <a:pt x="266691" y="1103078"/>
                  <a:pt x="253401" y="1064939"/>
                  <a:pt x="250426" y="1051055"/>
                </a:cubicBezTo>
                <a:cubicBezTo>
                  <a:pt x="243740" y="1019855"/>
                  <a:pt x="245577" y="987369"/>
                  <a:pt x="240901" y="955805"/>
                </a:cubicBezTo>
                <a:cubicBezTo>
                  <a:pt x="232869" y="901588"/>
                  <a:pt x="212326" y="793880"/>
                  <a:pt x="212326" y="793880"/>
                </a:cubicBezTo>
                <a:cubicBezTo>
                  <a:pt x="218676" y="771655"/>
                  <a:pt x="213619" y="742002"/>
                  <a:pt x="231376" y="727205"/>
                </a:cubicBezTo>
                <a:cubicBezTo>
                  <a:pt x="242284" y="718115"/>
                  <a:pt x="258222" y="737598"/>
                  <a:pt x="269476" y="746255"/>
                </a:cubicBezTo>
                <a:cubicBezTo>
                  <a:pt x="299780" y="769566"/>
                  <a:pt x="325022" y="798983"/>
                  <a:pt x="355201" y="822455"/>
                </a:cubicBezTo>
                <a:cubicBezTo>
                  <a:pt x="382310" y="843539"/>
                  <a:pt x="413881" y="858439"/>
                  <a:pt x="440926" y="879605"/>
                </a:cubicBezTo>
                <a:cubicBezTo>
                  <a:pt x="487030" y="915686"/>
                  <a:pt x="528965" y="956833"/>
                  <a:pt x="574276" y="993905"/>
                </a:cubicBezTo>
                <a:cubicBezTo>
                  <a:pt x="633761" y="1042575"/>
                  <a:pt x="712618" y="1072830"/>
                  <a:pt x="755251" y="1136780"/>
                </a:cubicBezTo>
                <a:cubicBezTo>
                  <a:pt x="761601" y="1146305"/>
                  <a:pt x="785407" y="1162579"/>
                  <a:pt x="774301" y="1165355"/>
                </a:cubicBezTo>
                <a:cubicBezTo>
                  <a:pt x="754820" y="1170225"/>
                  <a:pt x="736201" y="1152655"/>
                  <a:pt x="717151" y="1146305"/>
                </a:cubicBezTo>
                <a:cubicBezTo>
                  <a:pt x="691751" y="1124080"/>
                  <a:pt x="667736" y="1100165"/>
                  <a:pt x="640951" y="1079630"/>
                </a:cubicBezTo>
                <a:cubicBezTo>
                  <a:pt x="572408" y="1027080"/>
                  <a:pt x="498844" y="981184"/>
                  <a:pt x="431401" y="927230"/>
                </a:cubicBezTo>
                <a:cubicBezTo>
                  <a:pt x="323755" y="841113"/>
                  <a:pt x="360547" y="883558"/>
                  <a:pt x="307576" y="812930"/>
                </a:cubicBezTo>
                <a:cubicBezTo>
                  <a:pt x="328828" y="706672"/>
                  <a:pt x="305120" y="742661"/>
                  <a:pt x="507601" y="803405"/>
                </a:cubicBezTo>
                <a:cubicBezTo>
                  <a:pt x="556912" y="818198"/>
                  <a:pt x="623167" y="858987"/>
                  <a:pt x="660001" y="898655"/>
                </a:cubicBezTo>
                <a:cubicBezTo>
                  <a:pt x="684634" y="925183"/>
                  <a:pt x="707100" y="953929"/>
                  <a:pt x="726676" y="984380"/>
                </a:cubicBezTo>
                <a:cubicBezTo>
                  <a:pt x="741349" y="1007205"/>
                  <a:pt x="748653" y="1043712"/>
                  <a:pt x="755251" y="1070105"/>
                </a:cubicBezTo>
                <a:cubicBezTo>
                  <a:pt x="742353" y="1108800"/>
                  <a:pt x="742406" y="1139774"/>
                  <a:pt x="679051" y="1060580"/>
                </a:cubicBezTo>
                <a:cubicBezTo>
                  <a:pt x="666986" y="1045499"/>
                  <a:pt x="675206" y="1021889"/>
                  <a:pt x="669526" y="1003430"/>
                </a:cubicBezTo>
                <a:cubicBezTo>
                  <a:pt x="662415" y="980319"/>
                  <a:pt x="650476" y="958980"/>
                  <a:pt x="640951" y="936755"/>
                </a:cubicBezTo>
                <a:cubicBezTo>
                  <a:pt x="656826" y="882780"/>
                  <a:pt x="657368" y="821642"/>
                  <a:pt x="688576" y="774830"/>
                </a:cubicBezTo>
                <a:cubicBezTo>
                  <a:pt x="765436" y="659540"/>
                  <a:pt x="818985" y="653206"/>
                  <a:pt x="926701" y="622430"/>
                </a:cubicBezTo>
                <a:cubicBezTo>
                  <a:pt x="1010422" y="598510"/>
                  <a:pt x="924863" y="626218"/>
                  <a:pt x="993376" y="603380"/>
                </a:cubicBezTo>
                <a:cubicBezTo>
                  <a:pt x="983851" y="619255"/>
                  <a:pt x="978734" y="638814"/>
                  <a:pt x="964801" y="651005"/>
                </a:cubicBezTo>
                <a:cubicBezTo>
                  <a:pt x="914836" y="694725"/>
                  <a:pt x="793487" y="770496"/>
                  <a:pt x="726676" y="793880"/>
                </a:cubicBezTo>
                <a:cubicBezTo>
                  <a:pt x="702515" y="802336"/>
                  <a:pt x="675947" y="800858"/>
                  <a:pt x="650476" y="803405"/>
                </a:cubicBezTo>
                <a:cubicBezTo>
                  <a:pt x="612434" y="807209"/>
                  <a:pt x="574276" y="809755"/>
                  <a:pt x="536176" y="812930"/>
                </a:cubicBezTo>
                <a:cubicBezTo>
                  <a:pt x="491467" y="753318"/>
                  <a:pt x="487918" y="774376"/>
                  <a:pt x="593326" y="736730"/>
                </a:cubicBezTo>
                <a:cubicBezTo>
                  <a:pt x="652902" y="715453"/>
                  <a:pt x="714682" y="700735"/>
                  <a:pt x="774301" y="679580"/>
                </a:cubicBezTo>
                <a:cubicBezTo>
                  <a:pt x="1046152" y="583117"/>
                  <a:pt x="714909" y="678273"/>
                  <a:pt x="1031476" y="593855"/>
                </a:cubicBezTo>
                <a:lnTo>
                  <a:pt x="1126726" y="603380"/>
                </a:lnTo>
                <a:cubicBezTo>
                  <a:pt x="1138422" y="610063"/>
                  <a:pt x="1108670" y="623540"/>
                  <a:pt x="1098151" y="631955"/>
                </a:cubicBezTo>
                <a:cubicBezTo>
                  <a:pt x="1076824" y="649017"/>
                  <a:pt x="1055645" y="666859"/>
                  <a:pt x="1031476" y="679580"/>
                </a:cubicBezTo>
                <a:cubicBezTo>
                  <a:pt x="994951" y="698804"/>
                  <a:pt x="955823" y="712712"/>
                  <a:pt x="917176" y="727205"/>
                </a:cubicBezTo>
                <a:cubicBezTo>
                  <a:pt x="805272" y="769169"/>
                  <a:pt x="748725" y="781024"/>
                  <a:pt x="621901" y="803405"/>
                </a:cubicBezTo>
                <a:cubicBezTo>
                  <a:pt x="574586" y="811755"/>
                  <a:pt x="526651" y="816105"/>
                  <a:pt x="479026" y="822455"/>
                </a:cubicBezTo>
                <a:lnTo>
                  <a:pt x="31351" y="803405"/>
                </a:lnTo>
                <a:cubicBezTo>
                  <a:pt x="21329" y="802804"/>
                  <a:pt x="5211" y="803620"/>
                  <a:pt x="2776" y="793880"/>
                </a:cubicBezTo>
                <a:cubicBezTo>
                  <a:pt x="0" y="782774"/>
                  <a:pt x="11587" y="770425"/>
                  <a:pt x="21826" y="765305"/>
                </a:cubicBezTo>
                <a:cubicBezTo>
                  <a:pt x="57747" y="747344"/>
                  <a:pt x="96945" y="736021"/>
                  <a:pt x="136126" y="727205"/>
                </a:cubicBezTo>
                <a:cubicBezTo>
                  <a:pt x="224230" y="707382"/>
                  <a:pt x="314029" y="696024"/>
                  <a:pt x="402826" y="679580"/>
                </a:cubicBezTo>
                <a:cubicBezTo>
                  <a:pt x="715048" y="621761"/>
                  <a:pt x="556550" y="638217"/>
                  <a:pt x="793351" y="622430"/>
                </a:cubicBezTo>
                <a:cubicBezTo>
                  <a:pt x="872726" y="628780"/>
                  <a:pt x="957064" y="613133"/>
                  <a:pt x="1031476" y="641480"/>
                </a:cubicBezTo>
                <a:cubicBezTo>
                  <a:pt x="1052871" y="649631"/>
                  <a:pt x="1013331" y="687405"/>
                  <a:pt x="993376" y="698630"/>
                </a:cubicBezTo>
                <a:cubicBezTo>
                  <a:pt x="959147" y="717884"/>
                  <a:pt x="917523" y="719195"/>
                  <a:pt x="879076" y="727205"/>
                </a:cubicBezTo>
                <a:cubicBezTo>
                  <a:pt x="841262" y="735083"/>
                  <a:pt x="802800" y="739465"/>
                  <a:pt x="764776" y="746255"/>
                </a:cubicBezTo>
                <a:cubicBezTo>
                  <a:pt x="713896" y="755341"/>
                  <a:pt x="663636" y="768216"/>
                  <a:pt x="612376" y="774830"/>
                </a:cubicBezTo>
                <a:cubicBezTo>
                  <a:pt x="565038" y="780938"/>
                  <a:pt x="517126" y="781180"/>
                  <a:pt x="469501" y="784355"/>
                </a:cubicBezTo>
                <a:lnTo>
                  <a:pt x="307576" y="812930"/>
                </a:lnTo>
                <a:cubicBezTo>
                  <a:pt x="282300" y="816974"/>
                  <a:pt x="255143" y="831962"/>
                  <a:pt x="231376" y="822455"/>
                </a:cubicBezTo>
                <a:cubicBezTo>
                  <a:pt x="218869" y="817452"/>
                  <a:pt x="247201" y="798227"/>
                  <a:pt x="259951" y="793880"/>
                </a:cubicBezTo>
                <a:cubicBezTo>
                  <a:pt x="388332" y="750114"/>
                  <a:pt x="526530" y="734667"/>
                  <a:pt x="650476" y="679580"/>
                </a:cubicBezTo>
                <a:cubicBezTo>
                  <a:pt x="707626" y="654180"/>
                  <a:pt x="762951" y="624195"/>
                  <a:pt x="821926" y="603380"/>
                </a:cubicBezTo>
                <a:cubicBezTo>
                  <a:pt x="925165" y="566943"/>
                  <a:pt x="1030174" y="535214"/>
                  <a:pt x="1136251" y="508130"/>
                </a:cubicBezTo>
                <a:cubicBezTo>
                  <a:pt x="1179757" y="497022"/>
                  <a:pt x="1225196" y="495741"/>
                  <a:pt x="1269601" y="489080"/>
                </a:cubicBezTo>
                <a:cubicBezTo>
                  <a:pt x="1288700" y="486215"/>
                  <a:pt x="1307701" y="482730"/>
                  <a:pt x="1326751" y="479555"/>
                </a:cubicBezTo>
                <a:cubicBezTo>
                  <a:pt x="1288651" y="476380"/>
                  <a:pt x="1250683" y="470030"/>
                  <a:pt x="1212451" y="470030"/>
                </a:cubicBezTo>
                <a:cubicBezTo>
                  <a:pt x="1135970" y="470030"/>
                  <a:pt x="1068784" y="496529"/>
                  <a:pt x="993376" y="508130"/>
                </a:cubicBezTo>
                <a:cubicBezTo>
                  <a:pt x="955589" y="513943"/>
                  <a:pt x="917176" y="514480"/>
                  <a:pt x="879076" y="517655"/>
                </a:cubicBezTo>
                <a:lnTo>
                  <a:pt x="736201" y="546230"/>
                </a:lnTo>
                <a:cubicBezTo>
                  <a:pt x="714112" y="550246"/>
                  <a:pt x="653651" y="571630"/>
                  <a:pt x="669526" y="555755"/>
                </a:cubicBezTo>
                <a:cubicBezTo>
                  <a:pt x="696653" y="528628"/>
                  <a:pt x="739039" y="523242"/>
                  <a:pt x="774301" y="508130"/>
                </a:cubicBezTo>
                <a:cubicBezTo>
                  <a:pt x="854027" y="473962"/>
                  <a:pt x="857174" y="474156"/>
                  <a:pt x="926701" y="450980"/>
                </a:cubicBezTo>
                <a:cubicBezTo>
                  <a:pt x="917176" y="447805"/>
                  <a:pt x="908166" y="441455"/>
                  <a:pt x="898126" y="441455"/>
                </a:cubicBezTo>
                <a:cubicBezTo>
                  <a:pt x="866789" y="441455"/>
                  <a:pt x="789707" y="465044"/>
                  <a:pt x="764776" y="470030"/>
                </a:cubicBezTo>
                <a:cubicBezTo>
                  <a:pt x="742761" y="474433"/>
                  <a:pt x="720210" y="475653"/>
                  <a:pt x="698101" y="479555"/>
                </a:cubicBezTo>
                <a:cubicBezTo>
                  <a:pt x="666215" y="485182"/>
                  <a:pt x="634675" y="492638"/>
                  <a:pt x="602851" y="498605"/>
                </a:cubicBezTo>
                <a:cubicBezTo>
                  <a:pt x="583869" y="502164"/>
                  <a:pt x="564751" y="504955"/>
                  <a:pt x="545701" y="508130"/>
                </a:cubicBezTo>
                <a:cubicBezTo>
                  <a:pt x="536176" y="504955"/>
                  <a:pt x="517126" y="508645"/>
                  <a:pt x="517126" y="498605"/>
                </a:cubicBezTo>
                <a:cubicBezTo>
                  <a:pt x="517126" y="487157"/>
                  <a:pt x="536386" y="486209"/>
                  <a:pt x="545701" y="479555"/>
                </a:cubicBezTo>
                <a:cubicBezTo>
                  <a:pt x="558619" y="470328"/>
                  <a:pt x="569602" y="458080"/>
                  <a:pt x="583801" y="450980"/>
                </a:cubicBezTo>
                <a:cubicBezTo>
                  <a:pt x="620718" y="432521"/>
                  <a:pt x="660461" y="420293"/>
                  <a:pt x="698101" y="403355"/>
                </a:cubicBezTo>
                <a:cubicBezTo>
                  <a:pt x="734019" y="387192"/>
                  <a:pt x="818661" y="336680"/>
                  <a:pt x="860026" y="336680"/>
                </a:cubicBezTo>
                <a:cubicBezTo>
                  <a:pt x="878539" y="336680"/>
                  <a:pt x="830151" y="359996"/>
                  <a:pt x="812401" y="365255"/>
                </a:cubicBezTo>
                <a:cubicBezTo>
                  <a:pt x="743721" y="385605"/>
                  <a:pt x="602851" y="412880"/>
                  <a:pt x="602851" y="412880"/>
                </a:cubicBezTo>
                <a:cubicBezTo>
                  <a:pt x="504426" y="406530"/>
                  <a:pt x="401844" y="422836"/>
                  <a:pt x="307576" y="393830"/>
                </a:cubicBezTo>
                <a:cubicBezTo>
                  <a:pt x="283875" y="386537"/>
                  <a:pt x="333588" y="348837"/>
                  <a:pt x="355201" y="336680"/>
                </a:cubicBezTo>
                <a:cubicBezTo>
                  <a:pt x="386753" y="318932"/>
                  <a:pt x="425376" y="318751"/>
                  <a:pt x="459976" y="308105"/>
                </a:cubicBezTo>
                <a:cubicBezTo>
                  <a:pt x="507957" y="293342"/>
                  <a:pt x="556102" y="278773"/>
                  <a:pt x="602851" y="260480"/>
                </a:cubicBezTo>
                <a:cubicBezTo>
                  <a:pt x="629296" y="250132"/>
                  <a:pt x="651883" y="230648"/>
                  <a:pt x="679051" y="222380"/>
                </a:cubicBezTo>
                <a:cubicBezTo>
                  <a:pt x="725515" y="208239"/>
                  <a:pt x="774301" y="203330"/>
                  <a:pt x="821926" y="193805"/>
                </a:cubicBezTo>
                <a:cubicBezTo>
                  <a:pt x="869551" y="196980"/>
                  <a:pt x="928880" y="171899"/>
                  <a:pt x="964801" y="203330"/>
                </a:cubicBezTo>
                <a:cubicBezTo>
                  <a:pt x="986830" y="222606"/>
                  <a:pt x="924308" y="247389"/>
                  <a:pt x="898126" y="260480"/>
                </a:cubicBezTo>
                <a:cubicBezTo>
                  <a:pt x="878046" y="270520"/>
                  <a:pt x="853676" y="266830"/>
                  <a:pt x="831451" y="270005"/>
                </a:cubicBezTo>
                <a:cubicBezTo>
                  <a:pt x="691751" y="260480"/>
                  <a:pt x="548726" y="273189"/>
                  <a:pt x="412351" y="241430"/>
                </a:cubicBezTo>
                <a:cubicBezTo>
                  <a:pt x="302367" y="215817"/>
                  <a:pt x="166224" y="126891"/>
                  <a:pt x="59926" y="60455"/>
                </a:cubicBezTo>
                <a:cubicBezTo>
                  <a:pt x="46176" y="39831"/>
                  <a:pt x="5880" y="0"/>
                  <a:pt x="88501" y="3305"/>
                </a:cubicBezTo>
                <a:cubicBezTo>
                  <a:pt x="153207" y="5893"/>
                  <a:pt x="215501" y="28705"/>
                  <a:pt x="279001" y="41405"/>
                </a:cubicBezTo>
                <a:cubicBezTo>
                  <a:pt x="307576" y="54105"/>
                  <a:pt x="337503" y="64118"/>
                  <a:pt x="364726" y="79505"/>
                </a:cubicBezTo>
                <a:cubicBezTo>
                  <a:pt x="442550" y="123492"/>
                  <a:pt x="515265" y="174792"/>
                  <a:pt x="583801" y="231905"/>
                </a:cubicBezTo>
                <a:cubicBezTo>
                  <a:pt x="670548" y="304194"/>
                  <a:pt x="651089" y="283523"/>
                  <a:pt x="698101" y="346205"/>
                </a:cubicBezTo>
                <a:cubicBezTo>
                  <a:pt x="701276" y="355730"/>
                  <a:pt x="714726" y="367680"/>
                  <a:pt x="707626" y="374780"/>
                </a:cubicBezTo>
                <a:cubicBezTo>
                  <a:pt x="696178" y="386228"/>
                  <a:pt x="676190" y="384305"/>
                  <a:pt x="660001" y="384305"/>
                </a:cubicBezTo>
                <a:cubicBezTo>
                  <a:pt x="605933" y="384305"/>
                  <a:pt x="552051" y="377955"/>
                  <a:pt x="498076" y="374780"/>
                </a:cubicBezTo>
                <a:cubicBezTo>
                  <a:pt x="469501" y="365255"/>
                  <a:pt x="440111" y="357894"/>
                  <a:pt x="412351" y="346205"/>
                </a:cubicBezTo>
                <a:cubicBezTo>
                  <a:pt x="340769" y="316065"/>
                  <a:pt x="335702" y="310981"/>
                  <a:pt x="288526" y="279530"/>
                </a:cubicBezTo>
                <a:cubicBezTo>
                  <a:pt x="282027" y="253533"/>
                  <a:pt x="260190" y="215931"/>
                  <a:pt x="317101" y="212855"/>
                </a:cubicBezTo>
                <a:cubicBezTo>
                  <a:pt x="421771" y="207197"/>
                  <a:pt x="526651" y="219205"/>
                  <a:pt x="631426" y="222380"/>
                </a:cubicBezTo>
                <a:cubicBezTo>
                  <a:pt x="682226" y="244605"/>
                  <a:pt x="734666" y="263406"/>
                  <a:pt x="783826" y="289055"/>
                </a:cubicBezTo>
                <a:cubicBezTo>
                  <a:pt x="808041" y="301689"/>
                  <a:pt x="831821" y="316755"/>
                  <a:pt x="850501" y="336680"/>
                </a:cubicBezTo>
                <a:cubicBezTo>
                  <a:pt x="907120" y="397074"/>
                  <a:pt x="916572" y="421198"/>
                  <a:pt x="945751" y="479555"/>
                </a:cubicBezTo>
                <a:cubicBezTo>
                  <a:pt x="942576" y="514480"/>
                  <a:pt x="949250" y="551769"/>
                  <a:pt x="936226" y="584330"/>
                </a:cubicBezTo>
                <a:cubicBezTo>
                  <a:pt x="924301" y="614143"/>
                  <a:pt x="842369" y="642244"/>
                  <a:pt x="821926" y="651005"/>
                </a:cubicBezTo>
                <a:cubicBezTo>
                  <a:pt x="648347" y="638147"/>
                  <a:pt x="588622" y="663497"/>
                  <a:pt x="459976" y="584330"/>
                </a:cubicBezTo>
                <a:cubicBezTo>
                  <a:pt x="450227" y="578330"/>
                  <a:pt x="447276" y="565280"/>
                  <a:pt x="440926" y="555755"/>
                </a:cubicBezTo>
                <a:cubicBezTo>
                  <a:pt x="437751" y="543055"/>
                  <a:pt x="424906" y="529021"/>
                  <a:pt x="431401" y="517655"/>
                </a:cubicBezTo>
                <a:cubicBezTo>
                  <a:pt x="440269" y="502136"/>
                  <a:pt x="539711" y="463072"/>
                  <a:pt x="545701" y="460505"/>
                </a:cubicBezTo>
                <a:cubicBezTo>
                  <a:pt x="580322" y="462813"/>
                  <a:pt x="737123" y="467026"/>
                  <a:pt x="783826" y="489080"/>
                </a:cubicBezTo>
                <a:cubicBezTo>
                  <a:pt x="951864" y="568431"/>
                  <a:pt x="1007426" y="614464"/>
                  <a:pt x="1136251" y="708155"/>
                </a:cubicBezTo>
                <a:cubicBezTo>
                  <a:pt x="1148951" y="727205"/>
                  <a:pt x="1173081" y="742445"/>
                  <a:pt x="1174351" y="765305"/>
                </a:cubicBezTo>
                <a:cubicBezTo>
                  <a:pt x="1176529" y="804517"/>
                  <a:pt x="1168603" y="847648"/>
                  <a:pt x="1145776" y="879605"/>
                </a:cubicBezTo>
                <a:cubicBezTo>
                  <a:pt x="1132341" y="898414"/>
                  <a:pt x="1101435" y="892699"/>
                  <a:pt x="1079101" y="898655"/>
                </a:cubicBezTo>
                <a:cubicBezTo>
                  <a:pt x="976110" y="926119"/>
                  <a:pt x="1013953" y="916784"/>
                  <a:pt x="888601" y="927230"/>
                </a:cubicBezTo>
                <a:cubicBezTo>
                  <a:pt x="834626" y="924055"/>
                  <a:pt x="780201" y="925351"/>
                  <a:pt x="726676" y="917705"/>
                </a:cubicBezTo>
                <a:cubicBezTo>
                  <a:pt x="716737" y="916285"/>
                  <a:pt x="745211" y="908180"/>
                  <a:pt x="755251" y="908180"/>
                </a:cubicBezTo>
                <a:cubicBezTo>
                  <a:pt x="822002" y="908180"/>
                  <a:pt x="888601" y="914530"/>
                  <a:pt x="955276" y="917705"/>
                </a:cubicBezTo>
                <a:cubicBezTo>
                  <a:pt x="956857" y="918383"/>
                  <a:pt x="1057025" y="944319"/>
                  <a:pt x="1041001" y="984380"/>
                </a:cubicBezTo>
                <a:cubicBezTo>
                  <a:pt x="1036139" y="996535"/>
                  <a:pt x="1015601" y="990730"/>
                  <a:pt x="1002901" y="993905"/>
                </a:cubicBezTo>
                <a:lnTo>
                  <a:pt x="879076" y="984380"/>
                </a:lnTo>
                <a:cubicBezTo>
                  <a:pt x="850443" y="981777"/>
                  <a:pt x="820856" y="983226"/>
                  <a:pt x="793351" y="974855"/>
                </a:cubicBezTo>
                <a:cubicBezTo>
                  <a:pt x="747086" y="960774"/>
                  <a:pt x="616746" y="896078"/>
                  <a:pt x="660001" y="917705"/>
                </a:cubicBezTo>
                <a:cubicBezTo>
                  <a:pt x="666351" y="920880"/>
                  <a:pt x="673371" y="922970"/>
                  <a:pt x="679051" y="927230"/>
                </a:cubicBezTo>
                <a:cubicBezTo>
                  <a:pt x="726309" y="962674"/>
                  <a:pt x="703942" y="946999"/>
                  <a:pt x="745726" y="974855"/>
                </a:cubicBezTo>
                <a:cubicBezTo>
                  <a:pt x="748901" y="984380"/>
                  <a:pt x="765291" y="1003430"/>
                  <a:pt x="755251" y="1003430"/>
                </a:cubicBezTo>
                <a:cubicBezTo>
                  <a:pt x="699116" y="1003430"/>
                  <a:pt x="632836" y="958208"/>
                  <a:pt x="583801" y="936755"/>
                </a:cubicBezTo>
                <a:cubicBezTo>
                  <a:pt x="384862" y="849719"/>
                  <a:pt x="653334" y="987816"/>
                  <a:pt x="412351" y="841505"/>
                </a:cubicBezTo>
                <a:cubicBezTo>
                  <a:pt x="356467" y="807576"/>
                  <a:pt x="240901" y="746255"/>
                  <a:pt x="240901" y="746255"/>
                </a:cubicBezTo>
                <a:cubicBezTo>
                  <a:pt x="234551" y="736730"/>
                  <a:pt x="210403" y="717680"/>
                  <a:pt x="221851" y="717680"/>
                </a:cubicBezTo>
                <a:cubicBezTo>
                  <a:pt x="258052" y="717680"/>
                  <a:pt x="291994" y="735715"/>
                  <a:pt x="326626" y="746255"/>
                </a:cubicBezTo>
                <a:cubicBezTo>
                  <a:pt x="403326" y="769598"/>
                  <a:pt x="463275" y="791212"/>
                  <a:pt x="536176" y="822455"/>
                </a:cubicBezTo>
                <a:cubicBezTo>
                  <a:pt x="571438" y="837567"/>
                  <a:pt x="607514" y="851272"/>
                  <a:pt x="640951" y="870080"/>
                </a:cubicBezTo>
                <a:cubicBezTo>
                  <a:pt x="658670" y="880047"/>
                  <a:pt x="672312" y="895982"/>
                  <a:pt x="688576" y="908180"/>
                </a:cubicBezTo>
                <a:cubicBezTo>
                  <a:pt x="697734" y="915049"/>
                  <a:pt x="727673" y="931739"/>
                  <a:pt x="717151" y="927230"/>
                </a:cubicBezTo>
                <a:cubicBezTo>
                  <a:pt x="684524" y="913247"/>
                  <a:pt x="652003" y="898419"/>
                  <a:pt x="621901" y="879605"/>
                </a:cubicBezTo>
                <a:cubicBezTo>
                  <a:pt x="600873" y="866462"/>
                  <a:pt x="581711" y="850071"/>
                  <a:pt x="564751" y="831980"/>
                </a:cubicBezTo>
                <a:cubicBezTo>
                  <a:pt x="486021" y="748002"/>
                  <a:pt x="488251" y="743349"/>
                  <a:pt x="440926" y="660530"/>
                </a:cubicBezTo>
                <a:cubicBezTo>
                  <a:pt x="425603" y="591579"/>
                  <a:pt x="407355" y="551694"/>
                  <a:pt x="431401" y="479555"/>
                </a:cubicBezTo>
                <a:cubicBezTo>
                  <a:pt x="437830" y="460268"/>
                  <a:pt x="451078" y="440527"/>
                  <a:pt x="469501" y="431930"/>
                </a:cubicBezTo>
                <a:cubicBezTo>
                  <a:pt x="501668" y="416919"/>
                  <a:pt x="539351" y="419230"/>
                  <a:pt x="574276" y="412880"/>
                </a:cubicBezTo>
                <a:cubicBezTo>
                  <a:pt x="689564" y="428252"/>
                  <a:pt x="850046" y="418135"/>
                  <a:pt x="955276" y="498605"/>
                </a:cubicBezTo>
                <a:cubicBezTo>
                  <a:pt x="982086" y="519107"/>
                  <a:pt x="999726" y="549405"/>
                  <a:pt x="1021951" y="574805"/>
                </a:cubicBezTo>
                <a:cubicBezTo>
                  <a:pt x="1055859" y="653924"/>
                  <a:pt x="1079232" y="672996"/>
                  <a:pt x="1021951" y="774830"/>
                </a:cubicBezTo>
                <a:cubicBezTo>
                  <a:pt x="1012811" y="791078"/>
                  <a:pt x="907190" y="802110"/>
                  <a:pt x="898126" y="803405"/>
                </a:cubicBezTo>
                <a:cubicBezTo>
                  <a:pt x="792585" y="794610"/>
                  <a:pt x="798995" y="825188"/>
                  <a:pt x="764776" y="765305"/>
                </a:cubicBezTo>
                <a:cubicBezTo>
                  <a:pt x="757731" y="752977"/>
                  <a:pt x="752076" y="739905"/>
                  <a:pt x="745726" y="727205"/>
                </a:cubicBezTo>
                <a:cubicBezTo>
                  <a:pt x="758426" y="701805"/>
                  <a:pt x="759104" y="664978"/>
                  <a:pt x="783826" y="651005"/>
                </a:cubicBezTo>
                <a:cubicBezTo>
                  <a:pt x="838131" y="620311"/>
                  <a:pt x="964801" y="603380"/>
                  <a:pt x="964801" y="603380"/>
                </a:cubicBezTo>
                <a:cubicBezTo>
                  <a:pt x="1041001" y="609730"/>
                  <a:pt x="1118634" y="606409"/>
                  <a:pt x="1193401" y="622430"/>
                </a:cubicBezTo>
                <a:cubicBezTo>
                  <a:pt x="1210963" y="626193"/>
                  <a:pt x="1214462" y="654850"/>
                  <a:pt x="1231501" y="660530"/>
                </a:cubicBezTo>
                <a:cubicBezTo>
                  <a:pt x="1241026" y="663705"/>
                  <a:pt x="1224411" y="641695"/>
                  <a:pt x="1221976" y="631955"/>
                </a:cubicBezTo>
                <a:cubicBezTo>
                  <a:pt x="1221206" y="628875"/>
                  <a:pt x="1221976" y="625605"/>
                  <a:pt x="1221976" y="622430"/>
                </a:cubicBezTo>
              </a:path>
            </a:pathLst>
          </a:cu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a:defRPr/>
            </a:pPr>
            <a:endParaRPr lang="zh-CN" altLang="en-US" b="1">
              <a:solidFill>
                <a:schemeClr val="tx1"/>
              </a:solidFill>
              <a:latin typeface="Arial" charset="0"/>
              <a:ea typeface="宋体" pitchFamily="2" charset="-122"/>
              <a:cs typeface="Arial Unicode MS" pitchFamily="34" charset="-122"/>
            </a:endParaRPr>
          </a:p>
        </p:txBody>
      </p:sp>
      <p:grpSp>
        <p:nvGrpSpPr>
          <p:cNvPr id="3" name="Group 125"/>
          <p:cNvGrpSpPr>
            <a:grpSpLocks/>
          </p:cNvGrpSpPr>
          <p:nvPr/>
        </p:nvGrpSpPr>
        <p:grpSpPr bwMode="auto">
          <a:xfrm>
            <a:off x="2743200" y="4267200"/>
            <a:ext cx="5791200" cy="1447800"/>
            <a:chOff x="2743200" y="4267200"/>
            <a:chExt cx="5791200" cy="1447800"/>
          </a:xfrm>
        </p:grpSpPr>
        <p:sp>
          <p:nvSpPr>
            <p:cNvPr id="102" name="Rounded Rectangle 101"/>
            <p:cNvSpPr/>
            <p:nvPr/>
          </p:nvSpPr>
          <p:spPr bwMode="auto">
            <a:xfrm>
              <a:off x="2743200" y="4267200"/>
              <a:ext cx="5791200" cy="1447800"/>
            </a:xfrm>
            <a:prstGeom prst="roundRect">
              <a:avLst/>
            </a:prstGeom>
            <a:solidFill>
              <a:schemeClr val="bg1"/>
            </a:solidFill>
            <a:ln>
              <a:headEnd type="none" w="med" len="med"/>
              <a:tailEnd type="none" w="med" len="med"/>
            </a:ln>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lstStyle/>
            <a:p>
              <a:pPr defTabSz="914400">
                <a:defRPr/>
              </a:pPr>
              <a:endParaRPr lang="zh-CN" altLang="en-US" b="1">
                <a:solidFill>
                  <a:schemeClr val="tx1"/>
                </a:solidFill>
                <a:latin typeface="Arial" pitchFamily="34" charset="0"/>
                <a:cs typeface="Arial Unicode MS" pitchFamily="34" charset="-128"/>
              </a:endParaRPr>
            </a:p>
          </p:txBody>
        </p:sp>
        <p:sp>
          <p:nvSpPr>
            <p:cNvPr id="33816" name="Rectangle 144"/>
            <p:cNvSpPr>
              <a:spLocks noChangeArrowheads="1"/>
            </p:cNvSpPr>
            <p:nvPr/>
          </p:nvSpPr>
          <p:spPr bwMode="auto">
            <a:xfrm>
              <a:off x="2819400" y="5409799"/>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784225"/>
              <a:r>
                <a:rPr lang="en-US" altLang="zh-CN" sz="1200" b="1">
                  <a:solidFill>
                    <a:srgbClr val="000000"/>
                  </a:solidFill>
                  <a:ea typeface="宋体" pitchFamily="2" charset="-122"/>
                  <a:cs typeface="Arial" pitchFamily="34" charset="0"/>
                </a:rPr>
                <a:t>Customer Care</a:t>
              </a:r>
            </a:p>
          </p:txBody>
        </p:sp>
        <p:pic>
          <p:nvPicPr>
            <p:cNvPr id="104" name="Picture 6" descr="E:\02 上市和拓展资料\VAS主打胶片\业软参考素材\Img201007290078_N.JPG"/>
            <p:cNvPicPr>
              <a:picLocks noChangeAspect="1" noChangeArrowheads="1"/>
            </p:cNvPicPr>
            <p:nvPr/>
          </p:nvPicPr>
          <p:blipFill>
            <a:blip r:embed="rId5" cstate="print"/>
            <a:stretch>
              <a:fillRect/>
            </a:stretch>
          </p:blipFill>
          <p:spPr bwMode="auto">
            <a:xfrm>
              <a:off x="3081338" y="4572000"/>
              <a:ext cx="728662" cy="793750"/>
            </a:xfrm>
            <a:prstGeom prst="rect">
              <a:avLst/>
            </a:prstGeom>
            <a:ln>
              <a:noFill/>
            </a:ln>
            <a:effectLst>
              <a:outerShdw blurRad="190500" algn="tl" rotWithShape="0">
                <a:srgbClr val="000000">
                  <a:alpha val="70000"/>
                </a:srgbClr>
              </a:outerShdw>
            </a:effectLst>
          </p:spPr>
        </p:pic>
        <p:sp>
          <p:nvSpPr>
            <p:cNvPr id="33818" name="TextBox 29"/>
            <p:cNvSpPr txBox="1">
              <a:spLocks noChangeArrowheads="1"/>
            </p:cNvSpPr>
            <p:nvPr/>
          </p:nvSpPr>
          <p:spPr bwMode="auto">
            <a:xfrm>
              <a:off x="5734050" y="4462463"/>
              <a:ext cx="895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defTabSz="914400" eaLnBrk="1" hangingPunct="1">
                <a:lnSpc>
                  <a:spcPct val="100000"/>
                </a:lnSpc>
                <a:buClrTx/>
                <a:buSzTx/>
                <a:buFontTx/>
                <a:buNone/>
              </a:pPr>
              <a:r>
                <a:rPr lang="en-US" altLang="zh-CN" sz="1100" b="1">
                  <a:solidFill>
                    <a:schemeClr val="tx1"/>
                  </a:solidFill>
                  <a:ea typeface="宋体" pitchFamily="2" charset="-122"/>
                </a:rPr>
                <a:t>CDB</a:t>
              </a:r>
              <a:endParaRPr lang="zh-CN" altLang="en-US" sz="1100" b="1">
                <a:solidFill>
                  <a:schemeClr val="tx1"/>
                </a:solidFill>
                <a:ea typeface="宋体" pitchFamily="2" charset="-122"/>
              </a:endParaRPr>
            </a:p>
          </p:txBody>
        </p:sp>
        <p:sp>
          <p:nvSpPr>
            <p:cNvPr id="114" name="Flowchart: Magnetic Disk 113"/>
            <p:cNvSpPr/>
            <p:nvPr/>
          </p:nvSpPr>
          <p:spPr bwMode="auto">
            <a:xfrm>
              <a:off x="5867400" y="4876800"/>
              <a:ext cx="685800" cy="381000"/>
            </a:xfrm>
            <a:prstGeom prst="flowChartMagneticDisk">
              <a:avLst/>
            </a:prstGeom>
            <a:solidFill>
              <a:srgbClr val="00B0F0"/>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914400">
                <a:defRPr/>
              </a:pPr>
              <a:endParaRPr lang="zh-CN" altLang="en-US" b="1">
                <a:solidFill>
                  <a:schemeClr val="tx1"/>
                </a:solidFill>
                <a:latin typeface="Arial" pitchFamily="34" charset="0"/>
                <a:cs typeface="Arial Unicode MS" pitchFamily="34" charset="-128"/>
              </a:endParaRPr>
            </a:p>
          </p:txBody>
        </p:sp>
      </p:grpSp>
      <p:pic>
        <p:nvPicPr>
          <p:cNvPr id="122" name="Picture 21" descr="20070609234927737"/>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7391400" y="4724400"/>
            <a:ext cx="442913" cy="590550"/>
          </a:xfrm>
          <a:prstGeom prst="rect">
            <a:avLst/>
          </a:prstGeom>
          <a:ln>
            <a:noFill/>
          </a:ln>
          <a:effectLst>
            <a:outerShdw blurRad="292100" dist="139700" dir="2700000" algn="tl" rotWithShape="0">
              <a:srgbClr val="333333">
                <a:alpha val="65000"/>
              </a:srgbClr>
            </a:outerShdw>
          </a:effectLst>
        </p:spPr>
      </p:pic>
      <p:sp>
        <p:nvSpPr>
          <p:cNvPr id="123" name="Line 83"/>
          <p:cNvSpPr>
            <a:spLocks noChangeShapeType="1"/>
          </p:cNvSpPr>
          <p:nvPr/>
        </p:nvSpPr>
        <p:spPr bwMode="auto">
          <a:xfrm flipH="1" flipV="1">
            <a:off x="1219200" y="3657600"/>
            <a:ext cx="1447800" cy="1143000"/>
          </a:xfrm>
          <a:prstGeom prst="line">
            <a:avLst/>
          </a:prstGeom>
          <a:noFill/>
          <a:ln w="38100">
            <a:solidFill>
              <a:srgbClr val="FF9900"/>
            </a:solidFill>
            <a:prstDash val="sysDot"/>
            <a:round/>
            <a:headEnd type="triangle" w="med" len="med"/>
            <a:tailEnd/>
          </a:ln>
        </p:spPr>
        <p:txBody>
          <a:bodyPr wrap="none" lIns="87828" tIns="43914" rIns="87828" bIns="43914" anchor="ctr"/>
          <a:lstStyle/>
          <a:p>
            <a:pPr defTabSz="914400" fontAlgn="auto">
              <a:spcBef>
                <a:spcPts val="0"/>
              </a:spcBef>
              <a:spcAft>
                <a:spcPts val="0"/>
              </a:spcAft>
              <a:defRPr/>
            </a:pPr>
            <a:endParaRPr lang="zh-CN" altLang="en-US" b="1" kern="0">
              <a:solidFill>
                <a:sysClr val="windowText" lastClr="000000"/>
              </a:solidFill>
              <a:ea typeface="宋体" pitchFamily="2" charset="-122"/>
              <a:cs typeface="+mn-cs"/>
            </a:endParaRPr>
          </a:p>
        </p:txBody>
      </p:sp>
      <p:sp>
        <p:nvSpPr>
          <p:cNvPr id="124" name="TextBox 123"/>
          <p:cNvSpPr txBox="1">
            <a:spLocks noChangeArrowheads="1"/>
          </p:cNvSpPr>
          <p:nvPr/>
        </p:nvSpPr>
        <p:spPr bwMode="auto">
          <a:xfrm>
            <a:off x="3352800" y="3505200"/>
            <a:ext cx="48006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b="1" i="1">
                <a:solidFill>
                  <a:schemeClr val="tx1"/>
                </a:solidFill>
              </a:rPr>
              <a:t>Which way brings better user experience?</a:t>
            </a:r>
            <a:endParaRPr lang="zh-CN" altLang="en-US" b="1" i="1">
              <a:solidFill>
                <a:schemeClr val="tx1"/>
              </a:solidFill>
            </a:endParaRPr>
          </a:p>
        </p:txBody>
      </p:sp>
      <p:sp>
        <p:nvSpPr>
          <p:cNvPr id="27" name="Line 83"/>
          <p:cNvSpPr>
            <a:spLocks noChangeShapeType="1"/>
          </p:cNvSpPr>
          <p:nvPr/>
        </p:nvSpPr>
        <p:spPr bwMode="auto">
          <a:xfrm flipH="1" flipV="1">
            <a:off x="4038600" y="2133600"/>
            <a:ext cx="1522413" cy="3175"/>
          </a:xfrm>
          <a:prstGeom prst="line">
            <a:avLst/>
          </a:prstGeom>
          <a:noFill/>
          <a:ln w="38100">
            <a:solidFill>
              <a:srgbClr val="FF9900"/>
            </a:solidFill>
            <a:prstDash val="sysDot"/>
            <a:round/>
            <a:headEnd type="triangle" w="med" len="med"/>
            <a:tailEnd/>
          </a:ln>
        </p:spPr>
        <p:txBody>
          <a:bodyPr wrap="none" lIns="87828" tIns="43914" rIns="87828" bIns="43914" anchor="ctr"/>
          <a:lstStyle/>
          <a:p>
            <a:pPr defTabSz="914400" fontAlgn="auto">
              <a:spcBef>
                <a:spcPts val="0"/>
              </a:spcBef>
              <a:spcAft>
                <a:spcPts val="0"/>
              </a:spcAft>
              <a:defRPr/>
            </a:pPr>
            <a:endParaRPr lang="zh-CN" altLang="en-US" b="1" kern="0">
              <a:solidFill>
                <a:sysClr val="windowText" lastClr="000000"/>
              </a:solidFill>
              <a:ea typeface="宋体" pitchFamily="2" charset="-122"/>
              <a:cs typeface="+mn-cs"/>
            </a:endParaRPr>
          </a:p>
        </p:txBody>
      </p:sp>
      <p:sp>
        <p:nvSpPr>
          <p:cNvPr id="30741" name="TextBox 46"/>
          <p:cNvSpPr txBox="1">
            <a:spLocks noChangeArrowheads="1"/>
          </p:cNvSpPr>
          <p:nvPr/>
        </p:nvSpPr>
        <p:spPr bwMode="auto">
          <a:xfrm>
            <a:off x="4083050" y="1828800"/>
            <a:ext cx="1327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defTabSz="914400" eaLnBrk="1" hangingPunct="1">
              <a:lnSpc>
                <a:spcPct val="100000"/>
              </a:lnSpc>
              <a:buClrTx/>
              <a:buSzTx/>
              <a:buFontTx/>
              <a:buNone/>
            </a:pPr>
            <a:r>
              <a:rPr lang="en-US" altLang="zh-CN" sz="1000" b="1">
                <a:solidFill>
                  <a:srgbClr val="000000"/>
                </a:solidFill>
                <a:ea typeface="宋体" pitchFamily="2" charset="-122"/>
              </a:rPr>
              <a:t>Query 1 to query N</a:t>
            </a:r>
            <a:endParaRPr lang="zh-CN" altLang="en-US" sz="1000" b="1">
              <a:solidFill>
                <a:srgbClr val="000000"/>
              </a:solidFill>
              <a:ea typeface="宋体" pitchFamily="2" charset="-122"/>
            </a:endParaRPr>
          </a:p>
        </p:txBody>
      </p:sp>
      <p:sp>
        <p:nvSpPr>
          <p:cNvPr id="95" name="Line 83"/>
          <p:cNvSpPr>
            <a:spLocks noChangeShapeType="1"/>
          </p:cNvSpPr>
          <p:nvPr/>
        </p:nvSpPr>
        <p:spPr bwMode="auto">
          <a:xfrm flipH="1" flipV="1">
            <a:off x="4038600" y="2286000"/>
            <a:ext cx="1522413" cy="3175"/>
          </a:xfrm>
          <a:prstGeom prst="line">
            <a:avLst/>
          </a:prstGeom>
          <a:noFill/>
          <a:ln w="38100">
            <a:solidFill>
              <a:srgbClr val="FF9900"/>
            </a:solidFill>
            <a:prstDash val="sysDot"/>
            <a:round/>
            <a:headEnd type="triangle" w="med" len="med"/>
            <a:tailEnd/>
          </a:ln>
        </p:spPr>
        <p:txBody>
          <a:bodyPr wrap="none" lIns="87828" tIns="43914" rIns="87828" bIns="43914" anchor="ctr"/>
          <a:lstStyle/>
          <a:p>
            <a:pPr defTabSz="914400" fontAlgn="auto">
              <a:spcBef>
                <a:spcPts val="0"/>
              </a:spcBef>
              <a:spcAft>
                <a:spcPts val="0"/>
              </a:spcAft>
              <a:defRPr/>
            </a:pPr>
            <a:endParaRPr lang="zh-CN" altLang="en-US" b="1" kern="0">
              <a:solidFill>
                <a:sysClr val="windowText" lastClr="000000"/>
              </a:solidFill>
              <a:ea typeface="宋体" pitchFamily="2" charset="-122"/>
              <a:cs typeface="+mn-cs"/>
            </a:endParaRPr>
          </a:p>
        </p:txBody>
      </p:sp>
      <p:sp>
        <p:nvSpPr>
          <p:cNvPr id="96" name="Line 83"/>
          <p:cNvSpPr>
            <a:spLocks noChangeShapeType="1"/>
          </p:cNvSpPr>
          <p:nvPr/>
        </p:nvSpPr>
        <p:spPr bwMode="auto">
          <a:xfrm flipH="1" flipV="1">
            <a:off x="4038600" y="2438400"/>
            <a:ext cx="1522413" cy="3175"/>
          </a:xfrm>
          <a:prstGeom prst="line">
            <a:avLst/>
          </a:prstGeom>
          <a:noFill/>
          <a:ln w="38100">
            <a:solidFill>
              <a:srgbClr val="FF9900"/>
            </a:solidFill>
            <a:prstDash val="sysDot"/>
            <a:round/>
            <a:headEnd type="triangle" w="med" len="med"/>
            <a:tailEnd/>
          </a:ln>
        </p:spPr>
        <p:txBody>
          <a:bodyPr wrap="none" lIns="87828" tIns="43914" rIns="87828" bIns="43914" anchor="ctr"/>
          <a:lstStyle/>
          <a:p>
            <a:pPr defTabSz="914400" fontAlgn="auto">
              <a:spcBef>
                <a:spcPts val="0"/>
              </a:spcBef>
              <a:spcAft>
                <a:spcPts val="0"/>
              </a:spcAft>
              <a:defRPr/>
            </a:pPr>
            <a:endParaRPr lang="zh-CN" altLang="en-US" b="1" kern="0">
              <a:solidFill>
                <a:sysClr val="windowText" lastClr="000000"/>
              </a:solidFill>
              <a:ea typeface="宋体" pitchFamily="2" charset="-122"/>
              <a:cs typeface="+mn-cs"/>
            </a:endParaRPr>
          </a:p>
        </p:txBody>
      </p:sp>
      <p:sp>
        <p:nvSpPr>
          <p:cNvPr id="97" name="Line 83"/>
          <p:cNvSpPr>
            <a:spLocks noChangeShapeType="1"/>
          </p:cNvSpPr>
          <p:nvPr/>
        </p:nvSpPr>
        <p:spPr bwMode="auto">
          <a:xfrm flipH="1" flipV="1">
            <a:off x="4038600" y="2590800"/>
            <a:ext cx="1522413" cy="3175"/>
          </a:xfrm>
          <a:prstGeom prst="line">
            <a:avLst/>
          </a:prstGeom>
          <a:noFill/>
          <a:ln w="38100">
            <a:solidFill>
              <a:srgbClr val="FF9900"/>
            </a:solidFill>
            <a:prstDash val="sysDot"/>
            <a:round/>
            <a:headEnd type="triangle" w="med" len="med"/>
            <a:tailEnd/>
          </a:ln>
        </p:spPr>
        <p:txBody>
          <a:bodyPr wrap="none" lIns="87828" tIns="43914" rIns="87828" bIns="43914" anchor="ctr"/>
          <a:lstStyle/>
          <a:p>
            <a:pPr defTabSz="914400" fontAlgn="auto">
              <a:spcBef>
                <a:spcPts val="0"/>
              </a:spcBef>
              <a:spcAft>
                <a:spcPts val="0"/>
              </a:spcAft>
              <a:defRPr/>
            </a:pPr>
            <a:endParaRPr lang="zh-CN" altLang="en-US" b="1" kern="0">
              <a:solidFill>
                <a:sysClr val="windowText" lastClr="000000"/>
              </a:solidFill>
              <a:ea typeface="宋体" pitchFamily="2" charset="-122"/>
              <a:cs typeface="+mn-cs"/>
            </a:endParaRPr>
          </a:p>
        </p:txBody>
      </p:sp>
      <p:sp>
        <p:nvSpPr>
          <p:cNvPr id="98" name="Line 83"/>
          <p:cNvSpPr>
            <a:spLocks noChangeShapeType="1"/>
          </p:cNvSpPr>
          <p:nvPr/>
        </p:nvSpPr>
        <p:spPr bwMode="auto">
          <a:xfrm flipH="1" flipV="1">
            <a:off x="4038600" y="2892425"/>
            <a:ext cx="1522413" cy="3175"/>
          </a:xfrm>
          <a:prstGeom prst="line">
            <a:avLst/>
          </a:prstGeom>
          <a:noFill/>
          <a:ln w="38100">
            <a:solidFill>
              <a:srgbClr val="FF9900"/>
            </a:solidFill>
            <a:prstDash val="sysDot"/>
            <a:round/>
            <a:headEnd type="triangle" w="med" len="med"/>
            <a:tailEnd/>
          </a:ln>
        </p:spPr>
        <p:txBody>
          <a:bodyPr wrap="none" lIns="87828" tIns="43914" rIns="87828" bIns="43914" anchor="ctr"/>
          <a:lstStyle/>
          <a:p>
            <a:pPr defTabSz="914400" fontAlgn="auto">
              <a:spcBef>
                <a:spcPts val="0"/>
              </a:spcBef>
              <a:spcAft>
                <a:spcPts val="0"/>
              </a:spcAft>
              <a:defRPr/>
            </a:pPr>
            <a:endParaRPr lang="zh-CN" altLang="en-US" b="1" kern="0">
              <a:solidFill>
                <a:sysClr val="windowText" lastClr="000000"/>
              </a:solidFill>
              <a:ea typeface="宋体" pitchFamily="2" charset="-122"/>
              <a:cs typeface="+mn-cs"/>
            </a:endParaRPr>
          </a:p>
        </p:txBody>
      </p:sp>
      <p:sp>
        <p:nvSpPr>
          <p:cNvPr id="121" name="TextBox 120"/>
          <p:cNvSpPr txBox="1">
            <a:spLocks noChangeArrowheads="1"/>
          </p:cNvSpPr>
          <p:nvPr/>
        </p:nvSpPr>
        <p:spPr bwMode="auto">
          <a:xfrm>
            <a:off x="4343400" y="2514600"/>
            <a:ext cx="838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hangingPunct="0">
              <a:lnSpc>
                <a:spcPct val="93000"/>
              </a:lnSpc>
              <a:buClr>
                <a:srgbClr val="000000"/>
              </a:buClr>
              <a:buSzPct val="100000"/>
              <a:buFont typeface="Times New Roman" pitchFamily="18" charset="0"/>
              <a:buNone/>
            </a:pPr>
            <a:r>
              <a:rPr lang="en-US" altLang="zh-CN" b="1">
                <a:solidFill>
                  <a:srgbClr val="FFAE0D"/>
                </a:solidFill>
              </a:rPr>
              <a:t>……</a:t>
            </a:r>
            <a:endParaRPr lang="zh-CN" altLang="en-US" b="1">
              <a:solidFill>
                <a:srgbClr val="FFAE0D"/>
              </a:solidFill>
            </a:endParaRPr>
          </a:p>
        </p:txBody>
      </p:sp>
      <p:sp>
        <p:nvSpPr>
          <p:cNvPr id="105" name="Line 83"/>
          <p:cNvSpPr>
            <a:spLocks noChangeShapeType="1"/>
          </p:cNvSpPr>
          <p:nvPr/>
        </p:nvSpPr>
        <p:spPr bwMode="auto">
          <a:xfrm flipH="1" flipV="1">
            <a:off x="4038600" y="5029200"/>
            <a:ext cx="1522413" cy="3175"/>
          </a:xfrm>
          <a:prstGeom prst="line">
            <a:avLst/>
          </a:prstGeom>
          <a:noFill/>
          <a:ln w="38100">
            <a:solidFill>
              <a:srgbClr val="FF9900"/>
            </a:solidFill>
            <a:prstDash val="sysDot"/>
            <a:round/>
            <a:headEnd type="triangle" w="med" len="med"/>
            <a:tailEnd/>
          </a:ln>
        </p:spPr>
        <p:txBody>
          <a:bodyPr wrap="none" lIns="87828" tIns="43914" rIns="87828" bIns="43914" anchor="ctr"/>
          <a:lstStyle/>
          <a:p>
            <a:pPr defTabSz="914400" fontAlgn="auto">
              <a:spcBef>
                <a:spcPts val="0"/>
              </a:spcBef>
              <a:spcAft>
                <a:spcPts val="0"/>
              </a:spcAft>
              <a:defRPr/>
            </a:pPr>
            <a:endParaRPr lang="zh-CN" altLang="en-US" b="1" kern="0">
              <a:solidFill>
                <a:sysClr val="windowText" lastClr="000000"/>
              </a:solidFill>
              <a:ea typeface="宋体" pitchFamily="2" charset="-122"/>
              <a:cs typeface="+mn-cs"/>
            </a:endParaRPr>
          </a:p>
        </p:txBody>
      </p:sp>
      <p:sp>
        <p:nvSpPr>
          <p:cNvPr id="107" name="TextBox 46"/>
          <p:cNvSpPr txBox="1">
            <a:spLocks noChangeArrowheads="1"/>
          </p:cNvSpPr>
          <p:nvPr/>
        </p:nvSpPr>
        <p:spPr bwMode="auto">
          <a:xfrm>
            <a:off x="4191000" y="4724400"/>
            <a:ext cx="1155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defTabSz="914400" eaLnBrk="1" hangingPunct="1">
              <a:lnSpc>
                <a:spcPct val="100000"/>
              </a:lnSpc>
              <a:buClrTx/>
              <a:buSzTx/>
              <a:buFontTx/>
              <a:buNone/>
            </a:pPr>
            <a:r>
              <a:rPr lang="en-US" altLang="zh-CN" sz="1000" b="1">
                <a:solidFill>
                  <a:srgbClr val="000000"/>
                </a:solidFill>
                <a:ea typeface="宋体" pitchFamily="2" charset="-122"/>
              </a:rPr>
              <a:t>One Query Only</a:t>
            </a:r>
            <a:endParaRPr lang="zh-CN" altLang="en-US" sz="1000" b="1">
              <a:solidFill>
                <a:srgbClr val="000000"/>
              </a:solidFill>
              <a:ea typeface="宋体" pitchFamily="2" charset="-122"/>
            </a:endParaRPr>
          </a:p>
        </p:txBody>
      </p:sp>
    </p:spTree>
    <p:extLst>
      <p:ext uri="{BB962C8B-B14F-4D97-AF65-F5344CB8AC3E}">
        <p14:creationId xmlns:p14="http://schemas.microsoft.com/office/powerpoint/2010/main" val="3444578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95"/>
                                        </p:tgtEl>
                                        <p:attrNameLst>
                                          <p:attrName>style.visibility</p:attrName>
                                        </p:attrNameLst>
                                      </p:cBhvr>
                                      <p:to>
                                        <p:strVal val="visible"/>
                                      </p:to>
                                    </p:set>
                                    <p:animEffect transition="in" filter="wipe(left)">
                                      <p:cBhvr>
                                        <p:cTn id="20" dur="500"/>
                                        <p:tgtEl>
                                          <p:spTgt spid="95"/>
                                        </p:tgtEl>
                                      </p:cBhvr>
                                    </p:animEffect>
                                  </p:childTnLst>
                                </p:cTn>
                              </p:par>
                              <p:par>
                                <p:cTn id="21" presetID="22" presetClass="entr" presetSubtype="8"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wipe(left)">
                                      <p:cBhvr>
                                        <p:cTn id="23" dur="500"/>
                                        <p:tgtEl>
                                          <p:spTgt spid="96"/>
                                        </p:tgtEl>
                                      </p:cBhvr>
                                    </p:animEffect>
                                  </p:childTnLst>
                                </p:cTn>
                              </p:par>
                            </p:childTnLst>
                          </p:cTn>
                        </p:par>
                        <p:par>
                          <p:cTn id="24" fill="hold" nodeType="afterGroup">
                            <p:stCondLst>
                              <p:cond delay="1000"/>
                            </p:stCondLst>
                            <p:childTnLst>
                              <p:par>
                                <p:cTn id="25" presetID="22" presetClass="entr" presetSubtype="8" fill="hold"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wipe(left)">
                                      <p:cBhvr>
                                        <p:cTn id="27" dur="500"/>
                                        <p:tgtEl>
                                          <p:spTgt spid="9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wipe(left)">
                                      <p:cBhvr>
                                        <p:cTn id="30" dur="500"/>
                                        <p:tgtEl>
                                          <p:spTgt spid="121"/>
                                        </p:tgtEl>
                                      </p:cBhvr>
                                    </p:animEffect>
                                  </p:childTnLst>
                                </p:cTn>
                              </p:par>
                            </p:childTnLst>
                          </p:cTn>
                        </p:par>
                        <p:par>
                          <p:cTn id="31" fill="hold" nodeType="afterGroup">
                            <p:stCondLst>
                              <p:cond delay="1500"/>
                            </p:stCondLst>
                            <p:childTnLst>
                              <p:par>
                                <p:cTn id="32" presetID="22" presetClass="entr" presetSubtype="8" fill="hold" nodeType="after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wipe(left)">
                                      <p:cBhvr>
                                        <p:cTn id="34" dur="500"/>
                                        <p:tgtEl>
                                          <p:spTgt spid="98"/>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0741"/>
                                        </p:tgtEl>
                                        <p:attrNameLst>
                                          <p:attrName>style.visibility</p:attrName>
                                        </p:attrNameLst>
                                      </p:cBhvr>
                                      <p:to>
                                        <p:strVal val="visible"/>
                                      </p:to>
                                    </p:set>
                                    <p:animEffect transition="in" filter="fade">
                                      <p:cBhvr>
                                        <p:cTn id="38" dur="500"/>
                                        <p:tgtEl>
                                          <p:spTgt spid="30741"/>
                                        </p:tgtEl>
                                      </p:cBhvr>
                                    </p:animEffect>
                                  </p:childTnLst>
                                </p:cTn>
                              </p:par>
                            </p:childTnLst>
                          </p:cTn>
                        </p:par>
                        <p:par>
                          <p:cTn id="39" fill="hold" nodeType="afterGroup">
                            <p:stCondLst>
                              <p:cond delay="2500"/>
                            </p:stCondLst>
                            <p:childTnLst>
                              <p:par>
                                <p:cTn id="40" presetID="10" presetClass="entr" presetSubtype="0" fill="hold" nodeType="after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500"/>
                                        <p:tgtEl>
                                          <p:spTgt spid="10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left)">
                                      <p:cBhvr>
                                        <p:cTn id="47" dur="500"/>
                                        <p:tgtEl>
                                          <p:spTgt spid="123"/>
                                        </p:tgtEl>
                                      </p:cBhvr>
                                    </p:animEffect>
                                  </p:childTnLst>
                                </p:cTn>
                              </p:par>
                            </p:childTnLst>
                          </p:cTn>
                        </p:par>
                        <p:par>
                          <p:cTn id="48" fill="hold" nodeType="afterGroup">
                            <p:stCondLst>
                              <p:cond delay="500"/>
                            </p:stCondLst>
                            <p:childTnLst>
                              <p:par>
                                <p:cTn id="49" presetID="9"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dissolve">
                                      <p:cBhvr>
                                        <p:cTn id="51" dur="500"/>
                                        <p:tgtEl>
                                          <p:spTgt spid="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wipe(left)">
                                      <p:cBhvr>
                                        <p:cTn id="56" dur="500"/>
                                        <p:tgtEl>
                                          <p:spTgt spid="105"/>
                                        </p:tgtEl>
                                      </p:cBhvr>
                                    </p:animEffect>
                                  </p:childTnLst>
                                </p:cTn>
                              </p:par>
                            </p:childTnLst>
                          </p:cTn>
                        </p:par>
                        <p:par>
                          <p:cTn id="57" fill="hold" nodeType="afterGroup">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fade">
                                      <p:cBhvr>
                                        <p:cTn id="60" dur="500"/>
                                        <p:tgtEl>
                                          <p:spTgt spid="107"/>
                                        </p:tgtEl>
                                      </p:cBhvr>
                                    </p:animEffect>
                                  </p:childTnLst>
                                </p:cTn>
                              </p:par>
                            </p:childTnLst>
                          </p:cTn>
                        </p:par>
                        <p:par>
                          <p:cTn id="61" fill="hold" nodeType="afterGroup">
                            <p:stCondLst>
                              <p:cond delay="1000"/>
                            </p:stCondLst>
                            <p:childTnLst>
                              <p:par>
                                <p:cTn id="62" presetID="10" presetClass="entr" presetSubtype="0" fill="hold" nodeType="after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fade">
                                      <p:cBhvr>
                                        <p:cTn id="64" dur="500"/>
                                        <p:tgtEl>
                                          <p:spTgt spid="12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24"/>
                                        </p:tgtEl>
                                        <p:attrNameLst>
                                          <p:attrName>style.visibility</p:attrName>
                                        </p:attrNameLst>
                                      </p:cBhvr>
                                      <p:to>
                                        <p:strVal val="visible"/>
                                      </p:to>
                                    </p:set>
                                    <p:animEffect transition="in" filter="dissolve">
                                      <p:cBhvr>
                                        <p:cTn id="69"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0741" grpId="0"/>
      <p:bldP spid="121" grpId="0"/>
      <p:bldP spid="1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1"/>
          <p:cNvSpPr txBox="1">
            <a:spLocks noChangeArrowheads="1"/>
          </p:cNvSpPr>
          <p:nvPr/>
        </p:nvSpPr>
        <p:spPr bwMode="auto">
          <a:xfrm>
            <a:off x="457200" y="3048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39688" indent="-39688"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algn="ctr" eaLnBrk="1" hangingPunct="1">
              <a:lnSpc>
                <a:spcPct val="100000"/>
              </a:lnSpc>
              <a:buClrTx/>
            </a:pPr>
            <a:r>
              <a:rPr lang="en-US" altLang="zh-CN" sz="3600" b="1">
                <a:solidFill>
                  <a:srgbClr val="C00000"/>
                </a:solidFill>
                <a:latin typeface="Calibri" pitchFamily="34" charset="0"/>
                <a:sym typeface="Lucida Grande"/>
              </a:rPr>
              <a:t>Better Knowledge of Subscriber Behavior</a:t>
            </a:r>
            <a:endParaRPr lang="zh-CN" altLang="en-US" sz="3600" b="1">
              <a:solidFill>
                <a:srgbClr val="C00000"/>
              </a:solidFill>
              <a:latin typeface="Calibri" pitchFamily="34" charset="0"/>
              <a:sym typeface="Lucida Grande"/>
            </a:endParaRPr>
          </a:p>
        </p:txBody>
      </p:sp>
      <p:grpSp>
        <p:nvGrpSpPr>
          <p:cNvPr id="1028" name="组合 386"/>
          <p:cNvGrpSpPr>
            <a:grpSpLocks/>
          </p:cNvGrpSpPr>
          <p:nvPr/>
        </p:nvGrpSpPr>
        <p:grpSpPr bwMode="auto">
          <a:xfrm>
            <a:off x="3060700" y="3071813"/>
            <a:ext cx="2085975" cy="1512887"/>
            <a:chOff x="3675321" y="3861048"/>
            <a:chExt cx="2782306" cy="1512118"/>
          </a:xfrm>
        </p:grpSpPr>
        <p:sp>
          <p:nvSpPr>
            <p:cNvPr id="1098" name="AutoShape 17"/>
            <p:cNvSpPr>
              <a:spLocks noChangeArrowheads="1"/>
            </p:cNvSpPr>
            <p:nvPr/>
          </p:nvSpPr>
          <p:spPr bwMode="gray">
            <a:xfrm>
              <a:off x="3675321" y="3861048"/>
              <a:ext cx="2782306" cy="1512118"/>
            </a:xfrm>
            <a:prstGeom prst="roundRect">
              <a:avLst>
                <a:gd name="adj" fmla="val 16667"/>
              </a:avLst>
            </a:prstGeom>
            <a:gradFill rotWithShape="1">
              <a:gsLst>
                <a:gs pos="0">
                  <a:srgbClr val="D8F4F3"/>
                </a:gs>
                <a:gs pos="50000">
                  <a:srgbClr val="F7FDFD"/>
                </a:gs>
                <a:gs pos="100000">
                  <a:srgbClr val="D8F4F3"/>
                </a:gs>
              </a:gsLst>
              <a:lin ang="0" scaled="1"/>
            </a:gradFill>
            <a:ln w="9525" algn="ctr">
              <a:solidFill>
                <a:srgbClr val="C0C0C0"/>
              </a:solidFill>
              <a:round/>
              <a:headEnd/>
              <a:tailEnd/>
            </a:ln>
          </p:spPr>
          <p:txBody>
            <a:bodyPr rot="10800000" vert="eaVert" wrap="none" lIns="91346" tIns="45672" rIns="91346" bIns="45672" anchor="ctr"/>
            <a:lstStyle/>
            <a:p>
              <a:pPr defTabSz="914400"/>
              <a:endParaRPr lang="zh-CN" altLang="en-US" sz="1400" b="1">
                <a:solidFill>
                  <a:srgbClr val="000000"/>
                </a:solidFill>
                <a:ea typeface="宋体" pitchFamily="2" charset="-122"/>
              </a:endParaRPr>
            </a:p>
          </p:txBody>
        </p:sp>
        <p:sp>
          <p:nvSpPr>
            <p:cNvPr id="1099" name="Text Box 18"/>
            <p:cNvSpPr txBox="1">
              <a:spLocks noChangeArrowheads="1"/>
            </p:cNvSpPr>
            <p:nvPr/>
          </p:nvSpPr>
          <p:spPr bwMode="auto">
            <a:xfrm>
              <a:off x="3823541" y="4003850"/>
              <a:ext cx="2564211" cy="36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6053" tIns="48036" rIns="96053" bIns="48036"/>
            <a:lstStyle>
              <a:lvl1pPr defTabSz="969963"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defTabSz="969963"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defTabSz="969963"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defTabSz="969963"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defTabSz="969963"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defTabSz="9699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9699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9699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96996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a:lnSpc>
                  <a:spcPct val="100000"/>
                </a:lnSpc>
                <a:buClrTx/>
                <a:buSzTx/>
                <a:buFontTx/>
                <a:buNone/>
              </a:pPr>
              <a:r>
                <a:rPr lang="en-US" altLang="zh-CN" sz="1200" b="1">
                  <a:solidFill>
                    <a:srgbClr val="990000"/>
                  </a:solidFill>
                  <a:ea typeface="宋体" pitchFamily="2" charset="-122"/>
                </a:rPr>
                <a:t>Subscriber Intelligence</a:t>
              </a:r>
              <a:endParaRPr lang="zh-CN" altLang="en-US" sz="1200" b="1">
                <a:solidFill>
                  <a:srgbClr val="990000"/>
                </a:solidFill>
                <a:ea typeface="宋体" pitchFamily="2" charset="-122"/>
              </a:endParaRPr>
            </a:p>
          </p:txBody>
        </p:sp>
        <p:grpSp>
          <p:nvGrpSpPr>
            <p:cNvPr id="1100" name="Group 19"/>
            <p:cNvGrpSpPr>
              <a:grpSpLocks noChangeAspect="1"/>
            </p:cNvGrpSpPr>
            <p:nvPr/>
          </p:nvGrpSpPr>
          <p:grpSpPr bwMode="auto">
            <a:xfrm>
              <a:off x="3935962" y="4427795"/>
              <a:ext cx="2074340" cy="764394"/>
              <a:chOff x="584" y="1224"/>
              <a:chExt cx="824" cy="784"/>
            </a:xfrm>
          </p:grpSpPr>
          <p:sp>
            <p:nvSpPr>
              <p:cNvPr id="1221" name="Oval 20"/>
              <p:cNvSpPr>
                <a:spLocks noChangeAspect="1" noChangeArrowheads="1"/>
              </p:cNvSpPr>
              <p:nvPr/>
            </p:nvSpPr>
            <p:spPr bwMode="auto">
              <a:xfrm>
                <a:off x="584" y="1775"/>
                <a:ext cx="824" cy="233"/>
              </a:xfrm>
              <a:prstGeom prst="ellipse">
                <a:avLst/>
              </a:prstGeom>
              <a:solidFill>
                <a:srgbClr val="33CCCC"/>
              </a:solidFill>
              <a:ln w="9525">
                <a:solidFill>
                  <a:srgbClr val="969696"/>
                </a:solidFill>
                <a:round/>
                <a:headEnd/>
                <a:tailEnd/>
              </a:ln>
            </p:spPr>
            <p:txBody>
              <a:bodyPr wrap="none" anchor="ctr"/>
              <a:lstStyle/>
              <a:p>
                <a:pPr defTabSz="914400"/>
                <a:endParaRPr lang="zh-CN" altLang="en-US" sz="1400" b="1">
                  <a:solidFill>
                    <a:srgbClr val="000000"/>
                  </a:solidFill>
                  <a:ea typeface="宋体" pitchFamily="2" charset="-122"/>
                </a:endParaRPr>
              </a:p>
            </p:txBody>
          </p:sp>
          <p:sp>
            <p:nvSpPr>
              <p:cNvPr id="1222" name="Rectangle 21"/>
              <p:cNvSpPr>
                <a:spLocks noChangeAspect="1" noChangeArrowheads="1"/>
              </p:cNvSpPr>
              <p:nvPr/>
            </p:nvSpPr>
            <p:spPr bwMode="auto">
              <a:xfrm>
                <a:off x="584" y="1336"/>
                <a:ext cx="824" cy="576"/>
              </a:xfrm>
              <a:prstGeom prst="rect">
                <a:avLst/>
              </a:prstGeom>
              <a:solidFill>
                <a:srgbClr val="00CCFF"/>
              </a:solidFill>
              <a:ln w="9525">
                <a:solidFill>
                  <a:srgbClr val="969696"/>
                </a:solidFill>
                <a:miter lim="800000"/>
                <a:headEnd/>
                <a:tailEnd/>
              </a:ln>
            </p:spPr>
            <p:txBody>
              <a:bodyPr wrap="none" anchor="ctr"/>
              <a:lstStyle/>
              <a:p>
                <a:pPr defTabSz="914400"/>
                <a:endParaRPr lang="zh-CN" altLang="en-US" sz="1400" b="1">
                  <a:solidFill>
                    <a:srgbClr val="000000"/>
                  </a:solidFill>
                  <a:ea typeface="宋体" pitchFamily="2" charset="-122"/>
                </a:endParaRPr>
              </a:p>
            </p:txBody>
          </p:sp>
          <p:sp>
            <p:nvSpPr>
              <p:cNvPr id="1223" name="Oval 22"/>
              <p:cNvSpPr>
                <a:spLocks noChangeAspect="1" noChangeArrowheads="1"/>
              </p:cNvSpPr>
              <p:nvPr/>
            </p:nvSpPr>
            <p:spPr bwMode="auto">
              <a:xfrm>
                <a:off x="584" y="1224"/>
                <a:ext cx="824" cy="233"/>
              </a:xfrm>
              <a:prstGeom prst="ellipse">
                <a:avLst/>
              </a:prstGeom>
              <a:solidFill>
                <a:srgbClr val="00FFFF"/>
              </a:solidFill>
              <a:ln w="9525">
                <a:solidFill>
                  <a:srgbClr val="969696"/>
                </a:solidFill>
                <a:round/>
                <a:headEnd/>
                <a:tailEnd/>
              </a:ln>
            </p:spPr>
            <p:txBody>
              <a:bodyPr wrap="none" anchor="ctr"/>
              <a:lstStyle/>
              <a:p>
                <a:pPr defTabSz="914400"/>
                <a:endParaRPr lang="zh-CN" altLang="en-US" sz="1400" b="1">
                  <a:solidFill>
                    <a:srgbClr val="000000"/>
                  </a:solidFill>
                  <a:ea typeface="宋体" pitchFamily="2" charset="-122"/>
                </a:endParaRPr>
              </a:p>
            </p:txBody>
          </p:sp>
        </p:grpSp>
        <p:grpSp>
          <p:nvGrpSpPr>
            <p:cNvPr id="1101" name="Group 23"/>
            <p:cNvGrpSpPr>
              <a:grpSpLocks noChangeAspect="1"/>
            </p:cNvGrpSpPr>
            <p:nvPr/>
          </p:nvGrpSpPr>
          <p:grpSpPr bwMode="auto">
            <a:xfrm>
              <a:off x="4442157" y="4434938"/>
              <a:ext cx="1069029" cy="752487"/>
              <a:chOff x="442" y="1361"/>
              <a:chExt cx="862" cy="1352"/>
            </a:xfrm>
          </p:grpSpPr>
          <p:grpSp>
            <p:nvGrpSpPr>
              <p:cNvPr id="1182" name="Group 24"/>
              <p:cNvGrpSpPr>
                <a:grpSpLocks noChangeAspect="1"/>
              </p:cNvGrpSpPr>
              <p:nvPr/>
            </p:nvGrpSpPr>
            <p:grpSpPr bwMode="auto">
              <a:xfrm>
                <a:off x="624" y="1361"/>
                <a:ext cx="499" cy="590"/>
                <a:chOff x="1788" y="1064"/>
                <a:chExt cx="881" cy="966"/>
              </a:xfrm>
            </p:grpSpPr>
            <p:grpSp>
              <p:nvGrpSpPr>
                <p:cNvPr id="1184" name="Group 25"/>
                <p:cNvGrpSpPr>
                  <a:grpSpLocks noChangeAspect="1"/>
                </p:cNvGrpSpPr>
                <p:nvPr/>
              </p:nvGrpSpPr>
              <p:grpSpPr bwMode="auto">
                <a:xfrm>
                  <a:off x="1788" y="1064"/>
                  <a:ext cx="824" cy="784"/>
                  <a:chOff x="1788" y="1064"/>
                  <a:chExt cx="824" cy="784"/>
                </a:xfrm>
              </p:grpSpPr>
              <p:sp>
                <p:nvSpPr>
                  <p:cNvPr id="304" name="Oval 26"/>
                  <p:cNvSpPr>
                    <a:spLocks noChangeAspect="1" noChangeArrowheads="1"/>
                  </p:cNvSpPr>
                  <p:nvPr/>
                </p:nvSpPr>
                <p:spPr bwMode="auto">
                  <a:xfrm>
                    <a:off x="1789" y="1616"/>
                    <a:ext cx="823" cy="233"/>
                  </a:xfrm>
                  <a:prstGeom prst="ellipse">
                    <a:avLst/>
                  </a:prstGeom>
                  <a:gradFill rotWithShape="0">
                    <a:gsLst>
                      <a:gs pos="0">
                        <a:schemeClr val="tx1"/>
                      </a:gs>
                      <a:gs pos="50000">
                        <a:srgbClr val="FFFF00"/>
                      </a:gs>
                      <a:gs pos="100000">
                        <a:schemeClr val="tx1"/>
                      </a:gs>
                    </a:gsLst>
                    <a:lin ang="0" scaled="1"/>
                  </a:gradFill>
                  <a:ln w="9525">
                    <a:noFill/>
                    <a:round/>
                    <a:headEnd/>
                    <a:tailEnd/>
                  </a:ln>
                  <a:effectLst/>
                </p:spPr>
                <p:txBody>
                  <a:bodyPr wrap="none" anchor="ctr"/>
                  <a:lstStyle/>
                  <a:p>
                    <a:pPr defTabSz="914400">
                      <a:defRPr/>
                    </a:pPr>
                    <a:endParaRPr lang="zh-CN" altLang="en-US" sz="1400" b="1">
                      <a:solidFill>
                        <a:srgbClr val="000000"/>
                      </a:solidFill>
                      <a:ea typeface="宋体" pitchFamily="2" charset="-122"/>
                    </a:endParaRPr>
                  </a:p>
                </p:txBody>
              </p:sp>
              <p:sp>
                <p:nvSpPr>
                  <p:cNvPr id="305" name="Rectangle 27"/>
                  <p:cNvSpPr>
                    <a:spLocks noChangeAspect="1" noChangeArrowheads="1"/>
                  </p:cNvSpPr>
                  <p:nvPr/>
                </p:nvSpPr>
                <p:spPr bwMode="auto">
                  <a:xfrm>
                    <a:off x="1789" y="1177"/>
                    <a:ext cx="823" cy="574"/>
                  </a:xfrm>
                  <a:prstGeom prst="rect">
                    <a:avLst/>
                  </a:prstGeom>
                  <a:gradFill rotWithShape="0">
                    <a:gsLst>
                      <a:gs pos="0">
                        <a:schemeClr val="tx1"/>
                      </a:gs>
                      <a:gs pos="50000">
                        <a:srgbClr val="FFFF00"/>
                      </a:gs>
                      <a:gs pos="100000">
                        <a:schemeClr val="tx1"/>
                      </a:gs>
                    </a:gsLst>
                    <a:lin ang="0" scaled="1"/>
                  </a:gradFill>
                  <a:ln w="9525">
                    <a:noFill/>
                    <a:miter lim="800000"/>
                    <a:headEnd/>
                    <a:tailEnd/>
                  </a:ln>
                  <a:effectLst/>
                </p:spPr>
                <p:txBody>
                  <a:bodyPr wrap="none" anchor="ctr"/>
                  <a:lstStyle/>
                  <a:p>
                    <a:pPr defTabSz="914400">
                      <a:defRPr/>
                    </a:pPr>
                    <a:endParaRPr lang="zh-CN" altLang="en-US" sz="1400" b="1">
                      <a:solidFill>
                        <a:srgbClr val="000000"/>
                      </a:solidFill>
                      <a:ea typeface="宋体" pitchFamily="2" charset="-122"/>
                    </a:endParaRPr>
                  </a:p>
                </p:txBody>
              </p:sp>
              <p:sp>
                <p:nvSpPr>
                  <p:cNvPr id="1220" name="Oval 28"/>
                  <p:cNvSpPr>
                    <a:spLocks noChangeAspect="1" noChangeArrowheads="1"/>
                  </p:cNvSpPr>
                  <p:nvPr/>
                </p:nvSpPr>
                <p:spPr bwMode="auto">
                  <a:xfrm>
                    <a:off x="1789" y="1065"/>
                    <a:ext cx="823" cy="233"/>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a:endParaRPr lang="zh-CN" altLang="en-US" sz="1400" b="1">
                      <a:solidFill>
                        <a:srgbClr val="000000"/>
                      </a:solidFill>
                      <a:ea typeface="宋体" pitchFamily="2" charset="-122"/>
                    </a:endParaRPr>
                  </a:p>
                </p:txBody>
              </p:sp>
            </p:grpSp>
            <p:grpSp>
              <p:nvGrpSpPr>
                <p:cNvPr id="1185" name="Group 29"/>
                <p:cNvGrpSpPr>
                  <a:grpSpLocks noChangeAspect="1"/>
                </p:cNvGrpSpPr>
                <p:nvPr/>
              </p:nvGrpSpPr>
              <p:grpSpPr bwMode="auto">
                <a:xfrm>
                  <a:off x="2112" y="1292"/>
                  <a:ext cx="557" cy="738"/>
                  <a:chOff x="2112" y="1292"/>
                  <a:chExt cx="557" cy="738"/>
                </a:xfrm>
              </p:grpSpPr>
              <p:sp>
                <p:nvSpPr>
                  <p:cNvPr id="2" name="Freeform 30"/>
                  <p:cNvSpPr>
                    <a:spLocks noChangeAspect="1"/>
                  </p:cNvSpPr>
                  <p:nvPr/>
                </p:nvSpPr>
                <p:spPr bwMode="auto">
                  <a:xfrm>
                    <a:off x="2111" y="1294"/>
                    <a:ext cx="558" cy="737"/>
                  </a:xfrm>
                  <a:custGeom>
                    <a:avLst/>
                    <a:gdLst>
                      <a:gd name="T0" fmla="*/ 556 w 557"/>
                      <a:gd name="T1" fmla="*/ 587 h 738"/>
                      <a:gd name="T2" fmla="*/ 0 w 557"/>
                      <a:gd name="T3" fmla="*/ 737 h 738"/>
                      <a:gd name="T4" fmla="*/ 0 w 557"/>
                      <a:gd name="T5" fmla="*/ 149 h 738"/>
                      <a:gd name="T6" fmla="*/ 556 w 557"/>
                      <a:gd name="T7" fmla="*/ 0 h 738"/>
                      <a:gd name="T8" fmla="*/ 556 w 557"/>
                      <a:gd name="T9" fmla="*/ 587 h 738"/>
                      <a:gd name="T10" fmla="*/ 0 60000 65536"/>
                      <a:gd name="T11" fmla="*/ 0 60000 65536"/>
                      <a:gd name="T12" fmla="*/ 0 60000 65536"/>
                      <a:gd name="T13" fmla="*/ 0 60000 65536"/>
                      <a:gd name="T14" fmla="*/ 0 60000 65536"/>
                      <a:gd name="T15" fmla="*/ 0 w 557"/>
                      <a:gd name="T16" fmla="*/ 0 h 738"/>
                      <a:gd name="T17" fmla="*/ 557 w 557"/>
                      <a:gd name="T18" fmla="*/ 738 h 738"/>
                    </a:gdLst>
                    <a:ahLst/>
                    <a:cxnLst>
                      <a:cxn ang="T10">
                        <a:pos x="T0" y="T1"/>
                      </a:cxn>
                      <a:cxn ang="T11">
                        <a:pos x="T2" y="T3"/>
                      </a:cxn>
                      <a:cxn ang="T12">
                        <a:pos x="T4" y="T5"/>
                      </a:cxn>
                      <a:cxn ang="T13">
                        <a:pos x="T6" y="T7"/>
                      </a:cxn>
                      <a:cxn ang="T14">
                        <a:pos x="T8" y="T9"/>
                      </a:cxn>
                    </a:cxnLst>
                    <a:rect l="T15" t="T16" r="T17" b="T18"/>
                    <a:pathLst>
                      <a:path w="557" h="738">
                        <a:moveTo>
                          <a:pt x="556" y="587"/>
                        </a:moveTo>
                        <a:lnTo>
                          <a:pt x="0" y="737"/>
                        </a:lnTo>
                        <a:lnTo>
                          <a:pt x="0" y="149"/>
                        </a:lnTo>
                        <a:lnTo>
                          <a:pt x="556" y="0"/>
                        </a:lnTo>
                        <a:lnTo>
                          <a:pt x="556" y="587"/>
                        </a:lnTo>
                      </a:path>
                    </a:pathLst>
                  </a:custGeom>
                  <a:solidFill>
                    <a:srgbClr val="B2B2B2"/>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87" name="Freeform 31"/>
                  <p:cNvSpPr>
                    <a:spLocks noChangeAspect="1"/>
                  </p:cNvSpPr>
                  <p:nvPr/>
                </p:nvSpPr>
                <p:spPr bwMode="auto">
                  <a:xfrm>
                    <a:off x="2135" y="1327"/>
                    <a:ext cx="509" cy="677"/>
                  </a:xfrm>
                  <a:custGeom>
                    <a:avLst/>
                    <a:gdLst>
                      <a:gd name="T0" fmla="*/ 509 w 510"/>
                      <a:gd name="T1" fmla="*/ 539 h 677"/>
                      <a:gd name="T2" fmla="*/ 0 w 510"/>
                      <a:gd name="T3" fmla="*/ 676 h 677"/>
                      <a:gd name="T4" fmla="*/ 0 w 510"/>
                      <a:gd name="T5" fmla="*/ 136 h 677"/>
                      <a:gd name="T6" fmla="*/ 509 w 510"/>
                      <a:gd name="T7" fmla="*/ 0 h 677"/>
                      <a:gd name="T8" fmla="*/ 509 w 510"/>
                      <a:gd name="T9" fmla="*/ 539 h 677"/>
                      <a:gd name="T10" fmla="*/ 0 60000 65536"/>
                      <a:gd name="T11" fmla="*/ 0 60000 65536"/>
                      <a:gd name="T12" fmla="*/ 0 60000 65536"/>
                      <a:gd name="T13" fmla="*/ 0 60000 65536"/>
                      <a:gd name="T14" fmla="*/ 0 60000 65536"/>
                      <a:gd name="T15" fmla="*/ 0 w 510"/>
                      <a:gd name="T16" fmla="*/ 0 h 677"/>
                      <a:gd name="T17" fmla="*/ 510 w 510"/>
                      <a:gd name="T18" fmla="*/ 677 h 677"/>
                    </a:gdLst>
                    <a:ahLst/>
                    <a:cxnLst>
                      <a:cxn ang="T10">
                        <a:pos x="T0" y="T1"/>
                      </a:cxn>
                      <a:cxn ang="T11">
                        <a:pos x="T2" y="T3"/>
                      </a:cxn>
                      <a:cxn ang="T12">
                        <a:pos x="T4" y="T5"/>
                      </a:cxn>
                      <a:cxn ang="T13">
                        <a:pos x="T6" y="T7"/>
                      </a:cxn>
                      <a:cxn ang="T14">
                        <a:pos x="T8" y="T9"/>
                      </a:cxn>
                    </a:cxnLst>
                    <a:rect l="T15" t="T16" r="T17" b="T18"/>
                    <a:pathLst>
                      <a:path w="510" h="677">
                        <a:moveTo>
                          <a:pt x="509" y="539"/>
                        </a:moveTo>
                        <a:lnTo>
                          <a:pt x="0" y="676"/>
                        </a:lnTo>
                        <a:lnTo>
                          <a:pt x="0" y="136"/>
                        </a:lnTo>
                        <a:lnTo>
                          <a:pt x="509" y="0"/>
                        </a:lnTo>
                        <a:lnTo>
                          <a:pt x="509" y="539"/>
                        </a:lnTo>
                      </a:path>
                    </a:pathLst>
                  </a:custGeom>
                  <a:solidFill>
                    <a:srgbClr val="FFFFCC"/>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88" name="Freeform 32"/>
                  <p:cNvSpPr>
                    <a:spLocks noChangeAspect="1"/>
                  </p:cNvSpPr>
                  <p:nvPr/>
                </p:nvSpPr>
                <p:spPr bwMode="auto">
                  <a:xfrm>
                    <a:off x="2157" y="1462"/>
                    <a:ext cx="69" cy="75"/>
                  </a:xfrm>
                  <a:custGeom>
                    <a:avLst/>
                    <a:gdLst>
                      <a:gd name="T0" fmla="*/ 68 w 69"/>
                      <a:gd name="T1" fmla="*/ 62 h 81"/>
                      <a:gd name="T2" fmla="*/ 68 w 69"/>
                      <a:gd name="T3" fmla="*/ 0 h 81"/>
                      <a:gd name="T4" fmla="*/ 0 w 69"/>
                      <a:gd name="T5" fmla="*/ 18 h 81"/>
                      <a:gd name="T6" fmla="*/ 0 w 69"/>
                      <a:gd name="T7" fmla="*/ 80 h 81"/>
                      <a:gd name="T8" fmla="*/ 68 w 69"/>
                      <a:gd name="T9" fmla="*/ 62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2"/>
                        </a:moveTo>
                        <a:lnTo>
                          <a:pt x="68" y="0"/>
                        </a:lnTo>
                        <a:lnTo>
                          <a:pt x="0" y="18"/>
                        </a:lnTo>
                        <a:lnTo>
                          <a:pt x="0" y="80"/>
                        </a:lnTo>
                        <a:lnTo>
                          <a:pt x="68"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89" name="Freeform 33"/>
                  <p:cNvSpPr>
                    <a:spLocks noChangeAspect="1"/>
                  </p:cNvSpPr>
                  <p:nvPr/>
                </p:nvSpPr>
                <p:spPr bwMode="auto">
                  <a:xfrm>
                    <a:off x="2256" y="1434"/>
                    <a:ext cx="69" cy="79"/>
                  </a:xfrm>
                  <a:custGeom>
                    <a:avLst/>
                    <a:gdLst>
                      <a:gd name="T0" fmla="*/ 68 w 69"/>
                      <a:gd name="T1" fmla="*/ 61 h 80"/>
                      <a:gd name="T2" fmla="*/ 68 w 69"/>
                      <a:gd name="T3" fmla="*/ 0 h 80"/>
                      <a:gd name="T4" fmla="*/ 0 w 69"/>
                      <a:gd name="T5" fmla="*/ 17 h 80"/>
                      <a:gd name="T6" fmla="*/ 0 w 69"/>
                      <a:gd name="T7" fmla="*/ 79 h 80"/>
                      <a:gd name="T8" fmla="*/ 68 w 69"/>
                      <a:gd name="T9" fmla="*/ 61 h 80"/>
                      <a:gd name="T10" fmla="*/ 0 60000 65536"/>
                      <a:gd name="T11" fmla="*/ 0 60000 65536"/>
                      <a:gd name="T12" fmla="*/ 0 60000 65536"/>
                      <a:gd name="T13" fmla="*/ 0 60000 65536"/>
                      <a:gd name="T14" fmla="*/ 0 60000 65536"/>
                      <a:gd name="T15" fmla="*/ 0 w 69"/>
                      <a:gd name="T16" fmla="*/ 0 h 80"/>
                      <a:gd name="T17" fmla="*/ 69 w 69"/>
                      <a:gd name="T18" fmla="*/ 80 h 80"/>
                    </a:gdLst>
                    <a:ahLst/>
                    <a:cxnLst>
                      <a:cxn ang="T10">
                        <a:pos x="T0" y="T1"/>
                      </a:cxn>
                      <a:cxn ang="T11">
                        <a:pos x="T2" y="T3"/>
                      </a:cxn>
                      <a:cxn ang="T12">
                        <a:pos x="T4" y="T5"/>
                      </a:cxn>
                      <a:cxn ang="T13">
                        <a:pos x="T6" y="T7"/>
                      </a:cxn>
                      <a:cxn ang="T14">
                        <a:pos x="T8" y="T9"/>
                      </a:cxn>
                    </a:cxnLst>
                    <a:rect l="T15" t="T16" r="T17" b="T18"/>
                    <a:pathLst>
                      <a:path w="69" h="80">
                        <a:moveTo>
                          <a:pt x="68" y="61"/>
                        </a:moveTo>
                        <a:lnTo>
                          <a:pt x="68" y="0"/>
                        </a:lnTo>
                        <a:lnTo>
                          <a:pt x="0" y="17"/>
                        </a:lnTo>
                        <a:lnTo>
                          <a:pt x="0" y="79"/>
                        </a:lnTo>
                        <a:lnTo>
                          <a:pt x="68"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90" name="Freeform 34"/>
                  <p:cNvSpPr>
                    <a:spLocks noChangeAspect="1"/>
                  </p:cNvSpPr>
                  <p:nvPr/>
                </p:nvSpPr>
                <p:spPr bwMode="auto">
                  <a:xfrm>
                    <a:off x="2352" y="1406"/>
                    <a:ext cx="69" cy="84"/>
                  </a:xfrm>
                  <a:custGeom>
                    <a:avLst/>
                    <a:gdLst>
                      <a:gd name="T0" fmla="*/ 66 w 67"/>
                      <a:gd name="T1" fmla="*/ 63 h 83"/>
                      <a:gd name="T2" fmla="*/ 66 w 67"/>
                      <a:gd name="T3" fmla="*/ 0 h 83"/>
                      <a:gd name="T4" fmla="*/ 0 w 67"/>
                      <a:gd name="T5" fmla="*/ 18 h 83"/>
                      <a:gd name="T6" fmla="*/ 0 w 67"/>
                      <a:gd name="T7" fmla="*/ 82 h 83"/>
                      <a:gd name="T8" fmla="*/ 66 w 67"/>
                      <a:gd name="T9" fmla="*/ 63 h 83"/>
                      <a:gd name="T10" fmla="*/ 0 60000 65536"/>
                      <a:gd name="T11" fmla="*/ 0 60000 65536"/>
                      <a:gd name="T12" fmla="*/ 0 60000 65536"/>
                      <a:gd name="T13" fmla="*/ 0 60000 65536"/>
                      <a:gd name="T14" fmla="*/ 0 60000 65536"/>
                      <a:gd name="T15" fmla="*/ 0 w 67"/>
                      <a:gd name="T16" fmla="*/ 0 h 83"/>
                      <a:gd name="T17" fmla="*/ 67 w 67"/>
                      <a:gd name="T18" fmla="*/ 83 h 83"/>
                    </a:gdLst>
                    <a:ahLst/>
                    <a:cxnLst>
                      <a:cxn ang="T10">
                        <a:pos x="T0" y="T1"/>
                      </a:cxn>
                      <a:cxn ang="T11">
                        <a:pos x="T2" y="T3"/>
                      </a:cxn>
                      <a:cxn ang="T12">
                        <a:pos x="T4" y="T5"/>
                      </a:cxn>
                      <a:cxn ang="T13">
                        <a:pos x="T6" y="T7"/>
                      </a:cxn>
                      <a:cxn ang="T14">
                        <a:pos x="T8" y="T9"/>
                      </a:cxn>
                    </a:cxnLst>
                    <a:rect l="T15" t="T16" r="T17" b="T18"/>
                    <a:pathLst>
                      <a:path w="67" h="83">
                        <a:moveTo>
                          <a:pt x="66" y="63"/>
                        </a:moveTo>
                        <a:lnTo>
                          <a:pt x="66" y="0"/>
                        </a:lnTo>
                        <a:lnTo>
                          <a:pt x="0" y="18"/>
                        </a:lnTo>
                        <a:lnTo>
                          <a:pt x="0" y="82"/>
                        </a:lnTo>
                        <a:lnTo>
                          <a:pt x="66" y="63"/>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91" name="Freeform 35"/>
                  <p:cNvSpPr>
                    <a:spLocks noChangeAspect="1"/>
                  </p:cNvSpPr>
                  <p:nvPr/>
                </p:nvSpPr>
                <p:spPr bwMode="auto">
                  <a:xfrm>
                    <a:off x="2452" y="1378"/>
                    <a:ext cx="66" cy="84"/>
                  </a:xfrm>
                  <a:custGeom>
                    <a:avLst/>
                    <a:gdLst>
                      <a:gd name="T0" fmla="*/ 67 w 68"/>
                      <a:gd name="T1" fmla="*/ 61 h 81"/>
                      <a:gd name="T2" fmla="*/ 67 w 68"/>
                      <a:gd name="T3" fmla="*/ 0 h 81"/>
                      <a:gd name="T4" fmla="*/ 0 w 68"/>
                      <a:gd name="T5" fmla="*/ 18 h 81"/>
                      <a:gd name="T6" fmla="*/ 0 w 68"/>
                      <a:gd name="T7" fmla="*/ 80 h 81"/>
                      <a:gd name="T8" fmla="*/ 67 w 68"/>
                      <a:gd name="T9" fmla="*/ 61 h 81"/>
                      <a:gd name="T10" fmla="*/ 0 60000 65536"/>
                      <a:gd name="T11" fmla="*/ 0 60000 65536"/>
                      <a:gd name="T12" fmla="*/ 0 60000 65536"/>
                      <a:gd name="T13" fmla="*/ 0 60000 65536"/>
                      <a:gd name="T14" fmla="*/ 0 60000 65536"/>
                      <a:gd name="T15" fmla="*/ 0 w 68"/>
                      <a:gd name="T16" fmla="*/ 0 h 81"/>
                      <a:gd name="T17" fmla="*/ 68 w 68"/>
                      <a:gd name="T18" fmla="*/ 81 h 81"/>
                    </a:gdLst>
                    <a:ahLst/>
                    <a:cxnLst>
                      <a:cxn ang="T10">
                        <a:pos x="T0" y="T1"/>
                      </a:cxn>
                      <a:cxn ang="T11">
                        <a:pos x="T2" y="T3"/>
                      </a:cxn>
                      <a:cxn ang="T12">
                        <a:pos x="T4" y="T5"/>
                      </a:cxn>
                      <a:cxn ang="T13">
                        <a:pos x="T6" y="T7"/>
                      </a:cxn>
                      <a:cxn ang="T14">
                        <a:pos x="T8" y="T9"/>
                      </a:cxn>
                    </a:cxnLst>
                    <a:rect l="T15" t="T16" r="T17" b="T18"/>
                    <a:pathLst>
                      <a:path w="68" h="81">
                        <a:moveTo>
                          <a:pt x="67" y="61"/>
                        </a:moveTo>
                        <a:lnTo>
                          <a:pt x="67" y="0"/>
                        </a:lnTo>
                        <a:lnTo>
                          <a:pt x="0" y="18"/>
                        </a:lnTo>
                        <a:lnTo>
                          <a:pt x="0" y="80"/>
                        </a:lnTo>
                        <a:lnTo>
                          <a:pt x="67"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92" name="Freeform 36"/>
                  <p:cNvSpPr>
                    <a:spLocks noChangeAspect="1"/>
                  </p:cNvSpPr>
                  <p:nvPr/>
                </p:nvSpPr>
                <p:spPr bwMode="auto">
                  <a:xfrm>
                    <a:off x="2545" y="1355"/>
                    <a:ext cx="69" cy="79"/>
                  </a:xfrm>
                  <a:custGeom>
                    <a:avLst/>
                    <a:gdLst>
                      <a:gd name="T0" fmla="*/ 67 w 68"/>
                      <a:gd name="T1" fmla="*/ 60 h 79"/>
                      <a:gd name="T2" fmla="*/ 67 w 68"/>
                      <a:gd name="T3" fmla="*/ 0 h 79"/>
                      <a:gd name="T4" fmla="*/ 0 w 68"/>
                      <a:gd name="T5" fmla="*/ 17 h 79"/>
                      <a:gd name="T6" fmla="*/ 0 w 68"/>
                      <a:gd name="T7" fmla="*/ 78 h 79"/>
                      <a:gd name="T8" fmla="*/ 67 w 68"/>
                      <a:gd name="T9" fmla="*/ 60 h 79"/>
                      <a:gd name="T10" fmla="*/ 0 60000 65536"/>
                      <a:gd name="T11" fmla="*/ 0 60000 65536"/>
                      <a:gd name="T12" fmla="*/ 0 60000 65536"/>
                      <a:gd name="T13" fmla="*/ 0 60000 65536"/>
                      <a:gd name="T14" fmla="*/ 0 60000 65536"/>
                      <a:gd name="T15" fmla="*/ 0 w 68"/>
                      <a:gd name="T16" fmla="*/ 0 h 79"/>
                      <a:gd name="T17" fmla="*/ 68 w 68"/>
                      <a:gd name="T18" fmla="*/ 79 h 79"/>
                    </a:gdLst>
                    <a:ahLst/>
                    <a:cxnLst>
                      <a:cxn ang="T10">
                        <a:pos x="T0" y="T1"/>
                      </a:cxn>
                      <a:cxn ang="T11">
                        <a:pos x="T2" y="T3"/>
                      </a:cxn>
                      <a:cxn ang="T12">
                        <a:pos x="T4" y="T5"/>
                      </a:cxn>
                      <a:cxn ang="T13">
                        <a:pos x="T6" y="T7"/>
                      </a:cxn>
                      <a:cxn ang="T14">
                        <a:pos x="T8" y="T9"/>
                      </a:cxn>
                    </a:cxnLst>
                    <a:rect l="T15" t="T16" r="T17" b="T18"/>
                    <a:pathLst>
                      <a:path w="68" h="79">
                        <a:moveTo>
                          <a:pt x="67" y="60"/>
                        </a:moveTo>
                        <a:lnTo>
                          <a:pt x="67" y="0"/>
                        </a:lnTo>
                        <a:lnTo>
                          <a:pt x="0" y="17"/>
                        </a:lnTo>
                        <a:lnTo>
                          <a:pt x="0" y="78"/>
                        </a:lnTo>
                        <a:lnTo>
                          <a:pt x="67" y="60"/>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93" name="Freeform 37"/>
                  <p:cNvSpPr>
                    <a:spLocks noChangeAspect="1"/>
                  </p:cNvSpPr>
                  <p:nvPr/>
                </p:nvSpPr>
                <p:spPr bwMode="auto">
                  <a:xfrm>
                    <a:off x="2157" y="1546"/>
                    <a:ext cx="69" cy="79"/>
                  </a:xfrm>
                  <a:custGeom>
                    <a:avLst/>
                    <a:gdLst>
                      <a:gd name="T0" fmla="*/ 68 w 69"/>
                      <a:gd name="T1" fmla="*/ 61 h 82"/>
                      <a:gd name="T2" fmla="*/ 68 w 69"/>
                      <a:gd name="T3" fmla="*/ 0 h 82"/>
                      <a:gd name="T4" fmla="*/ 0 w 69"/>
                      <a:gd name="T5" fmla="*/ 18 h 82"/>
                      <a:gd name="T6" fmla="*/ 0 w 69"/>
                      <a:gd name="T7" fmla="*/ 81 h 82"/>
                      <a:gd name="T8" fmla="*/ 68 w 69"/>
                      <a:gd name="T9" fmla="*/ 61 h 82"/>
                      <a:gd name="T10" fmla="*/ 0 60000 65536"/>
                      <a:gd name="T11" fmla="*/ 0 60000 65536"/>
                      <a:gd name="T12" fmla="*/ 0 60000 65536"/>
                      <a:gd name="T13" fmla="*/ 0 60000 65536"/>
                      <a:gd name="T14" fmla="*/ 0 60000 65536"/>
                      <a:gd name="T15" fmla="*/ 0 w 69"/>
                      <a:gd name="T16" fmla="*/ 0 h 82"/>
                      <a:gd name="T17" fmla="*/ 69 w 69"/>
                      <a:gd name="T18" fmla="*/ 82 h 82"/>
                    </a:gdLst>
                    <a:ahLst/>
                    <a:cxnLst>
                      <a:cxn ang="T10">
                        <a:pos x="T0" y="T1"/>
                      </a:cxn>
                      <a:cxn ang="T11">
                        <a:pos x="T2" y="T3"/>
                      </a:cxn>
                      <a:cxn ang="T12">
                        <a:pos x="T4" y="T5"/>
                      </a:cxn>
                      <a:cxn ang="T13">
                        <a:pos x="T6" y="T7"/>
                      </a:cxn>
                      <a:cxn ang="T14">
                        <a:pos x="T8" y="T9"/>
                      </a:cxn>
                    </a:cxnLst>
                    <a:rect l="T15" t="T16" r="T17" b="T18"/>
                    <a:pathLst>
                      <a:path w="69" h="82">
                        <a:moveTo>
                          <a:pt x="68" y="61"/>
                        </a:moveTo>
                        <a:lnTo>
                          <a:pt x="68" y="0"/>
                        </a:lnTo>
                        <a:lnTo>
                          <a:pt x="0" y="18"/>
                        </a:lnTo>
                        <a:lnTo>
                          <a:pt x="0" y="81"/>
                        </a:lnTo>
                        <a:lnTo>
                          <a:pt x="68"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94" name="Freeform 38"/>
                  <p:cNvSpPr>
                    <a:spLocks noChangeAspect="1"/>
                  </p:cNvSpPr>
                  <p:nvPr/>
                </p:nvSpPr>
                <p:spPr bwMode="auto">
                  <a:xfrm>
                    <a:off x="2256" y="1518"/>
                    <a:ext cx="69" cy="79"/>
                  </a:xfrm>
                  <a:custGeom>
                    <a:avLst/>
                    <a:gdLst>
                      <a:gd name="T0" fmla="*/ 68 w 69"/>
                      <a:gd name="T1" fmla="*/ 62 h 82"/>
                      <a:gd name="T2" fmla="*/ 68 w 69"/>
                      <a:gd name="T3" fmla="*/ 0 h 82"/>
                      <a:gd name="T4" fmla="*/ 0 w 69"/>
                      <a:gd name="T5" fmla="*/ 18 h 82"/>
                      <a:gd name="T6" fmla="*/ 0 w 69"/>
                      <a:gd name="T7" fmla="*/ 81 h 82"/>
                      <a:gd name="T8" fmla="*/ 68 w 69"/>
                      <a:gd name="T9" fmla="*/ 62 h 82"/>
                      <a:gd name="T10" fmla="*/ 0 60000 65536"/>
                      <a:gd name="T11" fmla="*/ 0 60000 65536"/>
                      <a:gd name="T12" fmla="*/ 0 60000 65536"/>
                      <a:gd name="T13" fmla="*/ 0 60000 65536"/>
                      <a:gd name="T14" fmla="*/ 0 60000 65536"/>
                      <a:gd name="T15" fmla="*/ 0 w 69"/>
                      <a:gd name="T16" fmla="*/ 0 h 82"/>
                      <a:gd name="T17" fmla="*/ 69 w 69"/>
                      <a:gd name="T18" fmla="*/ 82 h 82"/>
                    </a:gdLst>
                    <a:ahLst/>
                    <a:cxnLst>
                      <a:cxn ang="T10">
                        <a:pos x="T0" y="T1"/>
                      </a:cxn>
                      <a:cxn ang="T11">
                        <a:pos x="T2" y="T3"/>
                      </a:cxn>
                      <a:cxn ang="T12">
                        <a:pos x="T4" y="T5"/>
                      </a:cxn>
                      <a:cxn ang="T13">
                        <a:pos x="T6" y="T7"/>
                      </a:cxn>
                      <a:cxn ang="T14">
                        <a:pos x="T8" y="T9"/>
                      </a:cxn>
                    </a:cxnLst>
                    <a:rect l="T15" t="T16" r="T17" b="T18"/>
                    <a:pathLst>
                      <a:path w="69" h="82">
                        <a:moveTo>
                          <a:pt x="68" y="62"/>
                        </a:moveTo>
                        <a:lnTo>
                          <a:pt x="68" y="0"/>
                        </a:lnTo>
                        <a:lnTo>
                          <a:pt x="0" y="18"/>
                        </a:lnTo>
                        <a:lnTo>
                          <a:pt x="0" y="81"/>
                        </a:lnTo>
                        <a:lnTo>
                          <a:pt x="68"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95" name="Freeform 39"/>
                  <p:cNvSpPr>
                    <a:spLocks noChangeAspect="1"/>
                  </p:cNvSpPr>
                  <p:nvPr/>
                </p:nvSpPr>
                <p:spPr bwMode="auto">
                  <a:xfrm>
                    <a:off x="2352" y="1495"/>
                    <a:ext cx="69" cy="79"/>
                  </a:xfrm>
                  <a:custGeom>
                    <a:avLst/>
                    <a:gdLst>
                      <a:gd name="T0" fmla="*/ 66 w 67"/>
                      <a:gd name="T1" fmla="*/ 61 h 80"/>
                      <a:gd name="T2" fmla="*/ 66 w 67"/>
                      <a:gd name="T3" fmla="*/ 0 h 80"/>
                      <a:gd name="T4" fmla="*/ 0 w 67"/>
                      <a:gd name="T5" fmla="*/ 17 h 80"/>
                      <a:gd name="T6" fmla="*/ 0 w 67"/>
                      <a:gd name="T7" fmla="*/ 79 h 80"/>
                      <a:gd name="T8" fmla="*/ 66 w 67"/>
                      <a:gd name="T9" fmla="*/ 61 h 80"/>
                      <a:gd name="T10" fmla="*/ 0 60000 65536"/>
                      <a:gd name="T11" fmla="*/ 0 60000 65536"/>
                      <a:gd name="T12" fmla="*/ 0 60000 65536"/>
                      <a:gd name="T13" fmla="*/ 0 60000 65536"/>
                      <a:gd name="T14" fmla="*/ 0 60000 65536"/>
                      <a:gd name="T15" fmla="*/ 0 w 67"/>
                      <a:gd name="T16" fmla="*/ 0 h 80"/>
                      <a:gd name="T17" fmla="*/ 67 w 67"/>
                      <a:gd name="T18" fmla="*/ 80 h 80"/>
                    </a:gdLst>
                    <a:ahLst/>
                    <a:cxnLst>
                      <a:cxn ang="T10">
                        <a:pos x="T0" y="T1"/>
                      </a:cxn>
                      <a:cxn ang="T11">
                        <a:pos x="T2" y="T3"/>
                      </a:cxn>
                      <a:cxn ang="T12">
                        <a:pos x="T4" y="T5"/>
                      </a:cxn>
                      <a:cxn ang="T13">
                        <a:pos x="T6" y="T7"/>
                      </a:cxn>
                      <a:cxn ang="T14">
                        <a:pos x="T8" y="T9"/>
                      </a:cxn>
                    </a:cxnLst>
                    <a:rect l="T15" t="T16" r="T17" b="T18"/>
                    <a:pathLst>
                      <a:path w="67" h="80">
                        <a:moveTo>
                          <a:pt x="66" y="61"/>
                        </a:moveTo>
                        <a:lnTo>
                          <a:pt x="66" y="0"/>
                        </a:lnTo>
                        <a:lnTo>
                          <a:pt x="0" y="17"/>
                        </a:lnTo>
                        <a:lnTo>
                          <a:pt x="0" y="79"/>
                        </a:lnTo>
                        <a:lnTo>
                          <a:pt x="66"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96" name="Freeform 40"/>
                  <p:cNvSpPr>
                    <a:spLocks noChangeAspect="1"/>
                  </p:cNvSpPr>
                  <p:nvPr/>
                </p:nvSpPr>
                <p:spPr bwMode="auto">
                  <a:xfrm>
                    <a:off x="2452" y="1467"/>
                    <a:ext cx="66" cy="84"/>
                  </a:xfrm>
                  <a:custGeom>
                    <a:avLst/>
                    <a:gdLst>
                      <a:gd name="T0" fmla="*/ 67 w 68"/>
                      <a:gd name="T1" fmla="*/ 63 h 83"/>
                      <a:gd name="T2" fmla="*/ 67 w 68"/>
                      <a:gd name="T3" fmla="*/ 0 h 83"/>
                      <a:gd name="T4" fmla="*/ 0 w 68"/>
                      <a:gd name="T5" fmla="*/ 18 h 83"/>
                      <a:gd name="T6" fmla="*/ 0 w 68"/>
                      <a:gd name="T7" fmla="*/ 82 h 83"/>
                      <a:gd name="T8" fmla="*/ 67 w 68"/>
                      <a:gd name="T9" fmla="*/ 63 h 83"/>
                      <a:gd name="T10" fmla="*/ 0 60000 65536"/>
                      <a:gd name="T11" fmla="*/ 0 60000 65536"/>
                      <a:gd name="T12" fmla="*/ 0 60000 65536"/>
                      <a:gd name="T13" fmla="*/ 0 60000 65536"/>
                      <a:gd name="T14" fmla="*/ 0 60000 65536"/>
                      <a:gd name="T15" fmla="*/ 0 w 68"/>
                      <a:gd name="T16" fmla="*/ 0 h 83"/>
                      <a:gd name="T17" fmla="*/ 68 w 68"/>
                      <a:gd name="T18" fmla="*/ 83 h 83"/>
                    </a:gdLst>
                    <a:ahLst/>
                    <a:cxnLst>
                      <a:cxn ang="T10">
                        <a:pos x="T0" y="T1"/>
                      </a:cxn>
                      <a:cxn ang="T11">
                        <a:pos x="T2" y="T3"/>
                      </a:cxn>
                      <a:cxn ang="T12">
                        <a:pos x="T4" y="T5"/>
                      </a:cxn>
                      <a:cxn ang="T13">
                        <a:pos x="T6" y="T7"/>
                      </a:cxn>
                      <a:cxn ang="T14">
                        <a:pos x="T8" y="T9"/>
                      </a:cxn>
                    </a:cxnLst>
                    <a:rect l="T15" t="T16" r="T17" b="T18"/>
                    <a:pathLst>
                      <a:path w="68" h="83">
                        <a:moveTo>
                          <a:pt x="67" y="63"/>
                        </a:moveTo>
                        <a:lnTo>
                          <a:pt x="67" y="0"/>
                        </a:lnTo>
                        <a:lnTo>
                          <a:pt x="0" y="18"/>
                        </a:lnTo>
                        <a:lnTo>
                          <a:pt x="0" y="82"/>
                        </a:lnTo>
                        <a:lnTo>
                          <a:pt x="67" y="63"/>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97" name="Freeform 41"/>
                  <p:cNvSpPr>
                    <a:spLocks noChangeAspect="1"/>
                  </p:cNvSpPr>
                  <p:nvPr/>
                </p:nvSpPr>
                <p:spPr bwMode="auto">
                  <a:xfrm>
                    <a:off x="2545" y="1448"/>
                    <a:ext cx="69" cy="75"/>
                  </a:xfrm>
                  <a:custGeom>
                    <a:avLst/>
                    <a:gdLst>
                      <a:gd name="T0" fmla="*/ 67 w 68"/>
                      <a:gd name="T1" fmla="*/ 60 h 79"/>
                      <a:gd name="T2" fmla="*/ 67 w 68"/>
                      <a:gd name="T3" fmla="*/ 0 h 79"/>
                      <a:gd name="T4" fmla="*/ 0 w 68"/>
                      <a:gd name="T5" fmla="*/ 17 h 79"/>
                      <a:gd name="T6" fmla="*/ 0 w 68"/>
                      <a:gd name="T7" fmla="*/ 78 h 79"/>
                      <a:gd name="T8" fmla="*/ 67 w 68"/>
                      <a:gd name="T9" fmla="*/ 60 h 79"/>
                      <a:gd name="T10" fmla="*/ 0 60000 65536"/>
                      <a:gd name="T11" fmla="*/ 0 60000 65536"/>
                      <a:gd name="T12" fmla="*/ 0 60000 65536"/>
                      <a:gd name="T13" fmla="*/ 0 60000 65536"/>
                      <a:gd name="T14" fmla="*/ 0 60000 65536"/>
                      <a:gd name="T15" fmla="*/ 0 w 68"/>
                      <a:gd name="T16" fmla="*/ 0 h 79"/>
                      <a:gd name="T17" fmla="*/ 68 w 68"/>
                      <a:gd name="T18" fmla="*/ 79 h 79"/>
                    </a:gdLst>
                    <a:ahLst/>
                    <a:cxnLst>
                      <a:cxn ang="T10">
                        <a:pos x="T0" y="T1"/>
                      </a:cxn>
                      <a:cxn ang="T11">
                        <a:pos x="T2" y="T3"/>
                      </a:cxn>
                      <a:cxn ang="T12">
                        <a:pos x="T4" y="T5"/>
                      </a:cxn>
                      <a:cxn ang="T13">
                        <a:pos x="T6" y="T7"/>
                      </a:cxn>
                      <a:cxn ang="T14">
                        <a:pos x="T8" y="T9"/>
                      </a:cxn>
                    </a:cxnLst>
                    <a:rect l="T15" t="T16" r="T17" b="T18"/>
                    <a:pathLst>
                      <a:path w="68" h="79">
                        <a:moveTo>
                          <a:pt x="67" y="60"/>
                        </a:moveTo>
                        <a:lnTo>
                          <a:pt x="67" y="0"/>
                        </a:lnTo>
                        <a:lnTo>
                          <a:pt x="0" y="17"/>
                        </a:lnTo>
                        <a:lnTo>
                          <a:pt x="0" y="78"/>
                        </a:lnTo>
                        <a:lnTo>
                          <a:pt x="67" y="60"/>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98" name="Freeform 42"/>
                  <p:cNvSpPr>
                    <a:spLocks noChangeAspect="1"/>
                  </p:cNvSpPr>
                  <p:nvPr/>
                </p:nvSpPr>
                <p:spPr bwMode="auto">
                  <a:xfrm>
                    <a:off x="2157" y="1630"/>
                    <a:ext cx="69" cy="79"/>
                  </a:xfrm>
                  <a:custGeom>
                    <a:avLst/>
                    <a:gdLst>
                      <a:gd name="T0" fmla="*/ 68 w 69"/>
                      <a:gd name="T1" fmla="*/ 62 h 81"/>
                      <a:gd name="T2" fmla="*/ 68 w 69"/>
                      <a:gd name="T3" fmla="*/ 0 h 81"/>
                      <a:gd name="T4" fmla="*/ 0 w 69"/>
                      <a:gd name="T5" fmla="*/ 17 h 81"/>
                      <a:gd name="T6" fmla="*/ 0 w 69"/>
                      <a:gd name="T7" fmla="*/ 80 h 81"/>
                      <a:gd name="T8" fmla="*/ 68 w 69"/>
                      <a:gd name="T9" fmla="*/ 62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2"/>
                        </a:moveTo>
                        <a:lnTo>
                          <a:pt x="68" y="0"/>
                        </a:lnTo>
                        <a:lnTo>
                          <a:pt x="0" y="17"/>
                        </a:lnTo>
                        <a:lnTo>
                          <a:pt x="0" y="80"/>
                        </a:lnTo>
                        <a:lnTo>
                          <a:pt x="68"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99" name="Freeform 43"/>
                  <p:cNvSpPr>
                    <a:spLocks noChangeAspect="1"/>
                  </p:cNvSpPr>
                  <p:nvPr/>
                </p:nvSpPr>
                <p:spPr bwMode="auto">
                  <a:xfrm>
                    <a:off x="2256" y="1602"/>
                    <a:ext cx="69" cy="84"/>
                  </a:xfrm>
                  <a:custGeom>
                    <a:avLst/>
                    <a:gdLst>
                      <a:gd name="T0" fmla="*/ 68 w 69"/>
                      <a:gd name="T1" fmla="*/ 61 h 81"/>
                      <a:gd name="T2" fmla="*/ 68 w 69"/>
                      <a:gd name="T3" fmla="*/ 0 h 81"/>
                      <a:gd name="T4" fmla="*/ 0 w 69"/>
                      <a:gd name="T5" fmla="*/ 18 h 81"/>
                      <a:gd name="T6" fmla="*/ 0 w 69"/>
                      <a:gd name="T7" fmla="*/ 80 h 81"/>
                      <a:gd name="T8" fmla="*/ 68 w 69"/>
                      <a:gd name="T9" fmla="*/ 61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1"/>
                        </a:moveTo>
                        <a:lnTo>
                          <a:pt x="68" y="0"/>
                        </a:lnTo>
                        <a:lnTo>
                          <a:pt x="0" y="18"/>
                        </a:lnTo>
                        <a:lnTo>
                          <a:pt x="0" y="80"/>
                        </a:lnTo>
                        <a:lnTo>
                          <a:pt x="68"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00" name="Freeform 44"/>
                  <p:cNvSpPr>
                    <a:spLocks noChangeAspect="1"/>
                  </p:cNvSpPr>
                  <p:nvPr/>
                </p:nvSpPr>
                <p:spPr bwMode="auto">
                  <a:xfrm>
                    <a:off x="2352" y="1579"/>
                    <a:ext cx="69" cy="79"/>
                  </a:xfrm>
                  <a:custGeom>
                    <a:avLst/>
                    <a:gdLst>
                      <a:gd name="T0" fmla="*/ 66 w 67"/>
                      <a:gd name="T1" fmla="*/ 62 h 81"/>
                      <a:gd name="T2" fmla="*/ 66 w 67"/>
                      <a:gd name="T3" fmla="*/ 0 h 81"/>
                      <a:gd name="T4" fmla="*/ 0 w 67"/>
                      <a:gd name="T5" fmla="*/ 17 h 81"/>
                      <a:gd name="T6" fmla="*/ 0 w 67"/>
                      <a:gd name="T7" fmla="*/ 80 h 81"/>
                      <a:gd name="T8" fmla="*/ 66 w 67"/>
                      <a:gd name="T9" fmla="*/ 62 h 81"/>
                      <a:gd name="T10" fmla="*/ 0 60000 65536"/>
                      <a:gd name="T11" fmla="*/ 0 60000 65536"/>
                      <a:gd name="T12" fmla="*/ 0 60000 65536"/>
                      <a:gd name="T13" fmla="*/ 0 60000 65536"/>
                      <a:gd name="T14" fmla="*/ 0 60000 65536"/>
                      <a:gd name="T15" fmla="*/ 0 w 67"/>
                      <a:gd name="T16" fmla="*/ 0 h 81"/>
                      <a:gd name="T17" fmla="*/ 67 w 67"/>
                      <a:gd name="T18" fmla="*/ 81 h 81"/>
                    </a:gdLst>
                    <a:ahLst/>
                    <a:cxnLst>
                      <a:cxn ang="T10">
                        <a:pos x="T0" y="T1"/>
                      </a:cxn>
                      <a:cxn ang="T11">
                        <a:pos x="T2" y="T3"/>
                      </a:cxn>
                      <a:cxn ang="T12">
                        <a:pos x="T4" y="T5"/>
                      </a:cxn>
                      <a:cxn ang="T13">
                        <a:pos x="T6" y="T7"/>
                      </a:cxn>
                      <a:cxn ang="T14">
                        <a:pos x="T8" y="T9"/>
                      </a:cxn>
                    </a:cxnLst>
                    <a:rect l="T15" t="T16" r="T17" b="T18"/>
                    <a:pathLst>
                      <a:path w="67" h="81">
                        <a:moveTo>
                          <a:pt x="66" y="62"/>
                        </a:moveTo>
                        <a:lnTo>
                          <a:pt x="66" y="0"/>
                        </a:lnTo>
                        <a:lnTo>
                          <a:pt x="0" y="17"/>
                        </a:lnTo>
                        <a:lnTo>
                          <a:pt x="0" y="80"/>
                        </a:lnTo>
                        <a:lnTo>
                          <a:pt x="66" y="62"/>
                        </a:lnTo>
                      </a:path>
                    </a:pathLst>
                  </a:custGeom>
                  <a:solidFill>
                    <a:srgbClr val="0099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01" name="Freeform 45"/>
                  <p:cNvSpPr>
                    <a:spLocks noChangeAspect="1"/>
                  </p:cNvSpPr>
                  <p:nvPr/>
                </p:nvSpPr>
                <p:spPr bwMode="auto">
                  <a:xfrm>
                    <a:off x="2452" y="1551"/>
                    <a:ext cx="66" cy="84"/>
                  </a:xfrm>
                  <a:custGeom>
                    <a:avLst/>
                    <a:gdLst>
                      <a:gd name="T0" fmla="*/ 67 w 68"/>
                      <a:gd name="T1" fmla="*/ 62 h 82"/>
                      <a:gd name="T2" fmla="*/ 67 w 68"/>
                      <a:gd name="T3" fmla="*/ 0 h 82"/>
                      <a:gd name="T4" fmla="*/ 0 w 68"/>
                      <a:gd name="T5" fmla="*/ 18 h 82"/>
                      <a:gd name="T6" fmla="*/ 0 w 68"/>
                      <a:gd name="T7" fmla="*/ 81 h 82"/>
                      <a:gd name="T8" fmla="*/ 67 w 68"/>
                      <a:gd name="T9" fmla="*/ 62 h 82"/>
                      <a:gd name="T10" fmla="*/ 0 60000 65536"/>
                      <a:gd name="T11" fmla="*/ 0 60000 65536"/>
                      <a:gd name="T12" fmla="*/ 0 60000 65536"/>
                      <a:gd name="T13" fmla="*/ 0 60000 65536"/>
                      <a:gd name="T14" fmla="*/ 0 60000 65536"/>
                      <a:gd name="T15" fmla="*/ 0 w 68"/>
                      <a:gd name="T16" fmla="*/ 0 h 82"/>
                      <a:gd name="T17" fmla="*/ 68 w 68"/>
                      <a:gd name="T18" fmla="*/ 82 h 82"/>
                    </a:gdLst>
                    <a:ahLst/>
                    <a:cxnLst>
                      <a:cxn ang="T10">
                        <a:pos x="T0" y="T1"/>
                      </a:cxn>
                      <a:cxn ang="T11">
                        <a:pos x="T2" y="T3"/>
                      </a:cxn>
                      <a:cxn ang="T12">
                        <a:pos x="T4" y="T5"/>
                      </a:cxn>
                      <a:cxn ang="T13">
                        <a:pos x="T6" y="T7"/>
                      </a:cxn>
                      <a:cxn ang="T14">
                        <a:pos x="T8" y="T9"/>
                      </a:cxn>
                    </a:cxnLst>
                    <a:rect l="T15" t="T16" r="T17" b="T18"/>
                    <a:pathLst>
                      <a:path w="68" h="82">
                        <a:moveTo>
                          <a:pt x="67" y="62"/>
                        </a:moveTo>
                        <a:lnTo>
                          <a:pt x="67" y="0"/>
                        </a:lnTo>
                        <a:lnTo>
                          <a:pt x="0" y="18"/>
                        </a:lnTo>
                        <a:lnTo>
                          <a:pt x="0" y="81"/>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02" name="Freeform 46"/>
                  <p:cNvSpPr>
                    <a:spLocks noChangeAspect="1"/>
                  </p:cNvSpPr>
                  <p:nvPr/>
                </p:nvSpPr>
                <p:spPr bwMode="auto">
                  <a:xfrm>
                    <a:off x="2545" y="1532"/>
                    <a:ext cx="69" cy="75"/>
                  </a:xfrm>
                  <a:custGeom>
                    <a:avLst/>
                    <a:gdLst>
                      <a:gd name="T0" fmla="*/ 67 w 68"/>
                      <a:gd name="T1" fmla="*/ 63 h 83"/>
                      <a:gd name="T2" fmla="*/ 67 w 68"/>
                      <a:gd name="T3" fmla="*/ 0 h 83"/>
                      <a:gd name="T4" fmla="*/ 0 w 68"/>
                      <a:gd name="T5" fmla="*/ 18 h 83"/>
                      <a:gd name="T6" fmla="*/ 0 w 68"/>
                      <a:gd name="T7" fmla="*/ 82 h 83"/>
                      <a:gd name="T8" fmla="*/ 67 w 68"/>
                      <a:gd name="T9" fmla="*/ 63 h 83"/>
                      <a:gd name="T10" fmla="*/ 0 60000 65536"/>
                      <a:gd name="T11" fmla="*/ 0 60000 65536"/>
                      <a:gd name="T12" fmla="*/ 0 60000 65536"/>
                      <a:gd name="T13" fmla="*/ 0 60000 65536"/>
                      <a:gd name="T14" fmla="*/ 0 60000 65536"/>
                      <a:gd name="T15" fmla="*/ 0 w 68"/>
                      <a:gd name="T16" fmla="*/ 0 h 83"/>
                      <a:gd name="T17" fmla="*/ 68 w 68"/>
                      <a:gd name="T18" fmla="*/ 83 h 83"/>
                    </a:gdLst>
                    <a:ahLst/>
                    <a:cxnLst>
                      <a:cxn ang="T10">
                        <a:pos x="T0" y="T1"/>
                      </a:cxn>
                      <a:cxn ang="T11">
                        <a:pos x="T2" y="T3"/>
                      </a:cxn>
                      <a:cxn ang="T12">
                        <a:pos x="T4" y="T5"/>
                      </a:cxn>
                      <a:cxn ang="T13">
                        <a:pos x="T6" y="T7"/>
                      </a:cxn>
                      <a:cxn ang="T14">
                        <a:pos x="T8" y="T9"/>
                      </a:cxn>
                    </a:cxnLst>
                    <a:rect l="T15" t="T16" r="T17" b="T18"/>
                    <a:pathLst>
                      <a:path w="68" h="83">
                        <a:moveTo>
                          <a:pt x="67" y="63"/>
                        </a:moveTo>
                        <a:lnTo>
                          <a:pt x="67" y="0"/>
                        </a:lnTo>
                        <a:lnTo>
                          <a:pt x="0" y="18"/>
                        </a:lnTo>
                        <a:lnTo>
                          <a:pt x="0" y="82"/>
                        </a:lnTo>
                        <a:lnTo>
                          <a:pt x="67" y="63"/>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03" name="Freeform 47"/>
                  <p:cNvSpPr>
                    <a:spLocks noChangeAspect="1"/>
                  </p:cNvSpPr>
                  <p:nvPr/>
                </p:nvSpPr>
                <p:spPr bwMode="auto">
                  <a:xfrm>
                    <a:off x="2157" y="1719"/>
                    <a:ext cx="69" cy="75"/>
                  </a:xfrm>
                  <a:custGeom>
                    <a:avLst/>
                    <a:gdLst>
                      <a:gd name="T0" fmla="*/ 68 w 69"/>
                      <a:gd name="T1" fmla="*/ 59 h 78"/>
                      <a:gd name="T2" fmla="*/ 68 w 69"/>
                      <a:gd name="T3" fmla="*/ 0 h 78"/>
                      <a:gd name="T4" fmla="*/ 0 w 69"/>
                      <a:gd name="T5" fmla="*/ 17 h 78"/>
                      <a:gd name="T6" fmla="*/ 0 w 69"/>
                      <a:gd name="T7" fmla="*/ 77 h 78"/>
                      <a:gd name="T8" fmla="*/ 68 w 69"/>
                      <a:gd name="T9" fmla="*/ 59 h 78"/>
                      <a:gd name="T10" fmla="*/ 0 60000 65536"/>
                      <a:gd name="T11" fmla="*/ 0 60000 65536"/>
                      <a:gd name="T12" fmla="*/ 0 60000 65536"/>
                      <a:gd name="T13" fmla="*/ 0 60000 65536"/>
                      <a:gd name="T14" fmla="*/ 0 60000 65536"/>
                      <a:gd name="T15" fmla="*/ 0 w 69"/>
                      <a:gd name="T16" fmla="*/ 0 h 78"/>
                      <a:gd name="T17" fmla="*/ 69 w 69"/>
                      <a:gd name="T18" fmla="*/ 78 h 78"/>
                    </a:gdLst>
                    <a:ahLst/>
                    <a:cxnLst>
                      <a:cxn ang="T10">
                        <a:pos x="T0" y="T1"/>
                      </a:cxn>
                      <a:cxn ang="T11">
                        <a:pos x="T2" y="T3"/>
                      </a:cxn>
                      <a:cxn ang="T12">
                        <a:pos x="T4" y="T5"/>
                      </a:cxn>
                      <a:cxn ang="T13">
                        <a:pos x="T6" y="T7"/>
                      </a:cxn>
                      <a:cxn ang="T14">
                        <a:pos x="T8" y="T9"/>
                      </a:cxn>
                    </a:cxnLst>
                    <a:rect l="T15" t="T16" r="T17" b="T18"/>
                    <a:pathLst>
                      <a:path w="69" h="78">
                        <a:moveTo>
                          <a:pt x="68" y="59"/>
                        </a:moveTo>
                        <a:lnTo>
                          <a:pt x="68" y="0"/>
                        </a:lnTo>
                        <a:lnTo>
                          <a:pt x="0" y="17"/>
                        </a:lnTo>
                        <a:lnTo>
                          <a:pt x="0" y="77"/>
                        </a:lnTo>
                        <a:lnTo>
                          <a:pt x="68" y="59"/>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04" name="Freeform 48"/>
                  <p:cNvSpPr>
                    <a:spLocks noChangeAspect="1"/>
                  </p:cNvSpPr>
                  <p:nvPr/>
                </p:nvSpPr>
                <p:spPr bwMode="auto">
                  <a:xfrm>
                    <a:off x="2256" y="1691"/>
                    <a:ext cx="69" cy="79"/>
                  </a:xfrm>
                  <a:custGeom>
                    <a:avLst/>
                    <a:gdLst>
                      <a:gd name="T0" fmla="*/ 68 w 69"/>
                      <a:gd name="T1" fmla="*/ 62 h 81"/>
                      <a:gd name="T2" fmla="*/ 68 w 69"/>
                      <a:gd name="T3" fmla="*/ 0 h 81"/>
                      <a:gd name="T4" fmla="*/ 0 w 69"/>
                      <a:gd name="T5" fmla="*/ 17 h 81"/>
                      <a:gd name="T6" fmla="*/ 0 w 69"/>
                      <a:gd name="T7" fmla="*/ 80 h 81"/>
                      <a:gd name="T8" fmla="*/ 68 w 69"/>
                      <a:gd name="T9" fmla="*/ 62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2"/>
                        </a:moveTo>
                        <a:lnTo>
                          <a:pt x="68" y="0"/>
                        </a:lnTo>
                        <a:lnTo>
                          <a:pt x="0" y="17"/>
                        </a:lnTo>
                        <a:lnTo>
                          <a:pt x="0" y="80"/>
                        </a:lnTo>
                        <a:lnTo>
                          <a:pt x="68"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05" name="Freeform 49"/>
                  <p:cNvSpPr>
                    <a:spLocks noChangeAspect="1"/>
                  </p:cNvSpPr>
                  <p:nvPr/>
                </p:nvSpPr>
                <p:spPr bwMode="auto">
                  <a:xfrm>
                    <a:off x="2352" y="1663"/>
                    <a:ext cx="69" cy="84"/>
                  </a:xfrm>
                  <a:custGeom>
                    <a:avLst/>
                    <a:gdLst>
                      <a:gd name="T0" fmla="*/ 66 w 67"/>
                      <a:gd name="T1" fmla="*/ 62 h 82"/>
                      <a:gd name="T2" fmla="*/ 66 w 67"/>
                      <a:gd name="T3" fmla="*/ 0 h 82"/>
                      <a:gd name="T4" fmla="*/ 0 w 67"/>
                      <a:gd name="T5" fmla="*/ 18 h 82"/>
                      <a:gd name="T6" fmla="*/ 0 w 67"/>
                      <a:gd name="T7" fmla="*/ 81 h 82"/>
                      <a:gd name="T8" fmla="*/ 66 w 67"/>
                      <a:gd name="T9" fmla="*/ 62 h 82"/>
                      <a:gd name="T10" fmla="*/ 0 60000 65536"/>
                      <a:gd name="T11" fmla="*/ 0 60000 65536"/>
                      <a:gd name="T12" fmla="*/ 0 60000 65536"/>
                      <a:gd name="T13" fmla="*/ 0 60000 65536"/>
                      <a:gd name="T14" fmla="*/ 0 60000 65536"/>
                      <a:gd name="T15" fmla="*/ 0 w 67"/>
                      <a:gd name="T16" fmla="*/ 0 h 82"/>
                      <a:gd name="T17" fmla="*/ 67 w 67"/>
                      <a:gd name="T18" fmla="*/ 82 h 82"/>
                    </a:gdLst>
                    <a:ahLst/>
                    <a:cxnLst>
                      <a:cxn ang="T10">
                        <a:pos x="T0" y="T1"/>
                      </a:cxn>
                      <a:cxn ang="T11">
                        <a:pos x="T2" y="T3"/>
                      </a:cxn>
                      <a:cxn ang="T12">
                        <a:pos x="T4" y="T5"/>
                      </a:cxn>
                      <a:cxn ang="T13">
                        <a:pos x="T6" y="T7"/>
                      </a:cxn>
                      <a:cxn ang="T14">
                        <a:pos x="T8" y="T9"/>
                      </a:cxn>
                    </a:cxnLst>
                    <a:rect l="T15" t="T16" r="T17" b="T18"/>
                    <a:pathLst>
                      <a:path w="67" h="82">
                        <a:moveTo>
                          <a:pt x="66" y="62"/>
                        </a:moveTo>
                        <a:lnTo>
                          <a:pt x="66" y="0"/>
                        </a:lnTo>
                        <a:lnTo>
                          <a:pt x="0" y="18"/>
                        </a:lnTo>
                        <a:lnTo>
                          <a:pt x="0" y="81"/>
                        </a:lnTo>
                        <a:lnTo>
                          <a:pt x="66"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06" name="Freeform 50"/>
                  <p:cNvSpPr>
                    <a:spLocks noChangeAspect="1"/>
                  </p:cNvSpPr>
                  <p:nvPr/>
                </p:nvSpPr>
                <p:spPr bwMode="auto">
                  <a:xfrm>
                    <a:off x="2452" y="1644"/>
                    <a:ext cx="66" cy="75"/>
                  </a:xfrm>
                  <a:custGeom>
                    <a:avLst/>
                    <a:gdLst>
                      <a:gd name="T0" fmla="*/ 67 w 68"/>
                      <a:gd name="T1" fmla="*/ 62 h 81"/>
                      <a:gd name="T2" fmla="*/ 67 w 68"/>
                      <a:gd name="T3" fmla="*/ 0 h 81"/>
                      <a:gd name="T4" fmla="*/ 0 w 68"/>
                      <a:gd name="T5" fmla="*/ 17 h 81"/>
                      <a:gd name="T6" fmla="*/ 0 w 68"/>
                      <a:gd name="T7" fmla="*/ 80 h 81"/>
                      <a:gd name="T8" fmla="*/ 67 w 68"/>
                      <a:gd name="T9" fmla="*/ 62 h 81"/>
                      <a:gd name="T10" fmla="*/ 0 60000 65536"/>
                      <a:gd name="T11" fmla="*/ 0 60000 65536"/>
                      <a:gd name="T12" fmla="*/ 0 60000 65536"/>
                      <a:gd name="T13" fmla="*/ 0 60000 65536"/>
                      <a:gd name="T14" fmla="*/ 0 60000 65536"/>
                      <a:gd name="T15" fmla="*/ 0 w 68"/>
                      <a:gd name="T16" fmla="*/ 0 h 81"/>
                      <a:gd name="T17" fmla="*/ 68 w 68"/>
                      <a:gd name="T18" fmla="*/ 81 h 81"/>
                    </a:gdLst>
                    <a:ahLst/>
                    <a:cxnLst>
                      <a:cxn ang="T10">
                        <a:pos x="T0" y="T1"/>
                      </a:cxn>
                      <a:cxn ang="T11">
                        <a:pos x="T2" y="T3"/>
                      </a:cxn>
                      <a:cxn ang="T12">
                        <a:pos x="T4" y="T5"/>
                      </a:cxn>
                      <a:cxn ang="T13">
                        <a:pos x="T6" y="T7"/>
                      </a:cxn>
                      <a:cxn ang="T14">
                        <a:pos x="T8" y="T9"/>
                      </a:cxn>
                    </a:cxnLst>
                    <a:rect l="T15" t="T16" r="T17" b="T18"/>
                    <a:pathLst>
                      <a:path w="68" h="81">
                        <a:moveTo>
                          <a:pt x="67" y="62"/>
                        </a:moveTo>
                        <a:lnTo>
                          <a:pt x="67" y="0"/>
                        </a:lnTo>
                        <a:lnTo>
                          <a:pt x="0" y="17"/>
                        </a:lnTo>
                        <a:lnTo>
                          <a:pt x="0" y="80"/>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07" name="Freeform 51"/>
                  <p:cNvSpPr>
                    <a:spLocks noChangeAspect="1"/>
                  </p:cNvSpPr>
                  <p:nvPr/>
                </p:nvSpPr>
                <p:spPr bwMode="auto">
                  <a:xfrm>
                    <a:off x="2545" y="1616"/>
                    <a:ext cx="69" cy="79"/>
                  </a:xfrm>
                  <a:custGeom>
                    <a:avLst/>
                    <a:gdLst>
                      <a:gd name="T0" fmla="*/ 67 w 68"/>
                      <a:gd name="T1" fmla="*/ 62 h 82"/>
                      <a:gd name="T2" fmla="*/ 67 w 68"/>
                      <a:gd name="T3" fmla="*/ 0 h 82"/>
                      <a:gd name="T4" fmla="*/ 0 w 68"/>
                      <a:gd name="T5" fmla="*/ 19 h 82"/>
                      <a:gd name="T6" fmla="*/ 0 w 68"/>
                      <a:gd name="T7" fmla="*/ 81 h 82"/>
                      <a:gd name="T8" fmla="*/ 67 w 68"/>
                      <a:gd name="T9" fmla="*/ 62 h 82"/>
                      <a:gd name="T10" fmla="*/ 0 60000 65536"/>
                      <a:gd name="T11" fmla="*/ 0 60000 65536"/>
                      <a:gd name="T12" fmla="*/ 0 60000 65536"/>
                      <a:gd name="T13" fmla="*/ 0 60000 65536"/>
                      <a:gd name="T14" fmla="*/ 0 60000 65536"/>
                      <a:gd name="T15" fmla="*/ 0 w 68"/>
                      <a:gd name="T16" fmla="*/ 0 h 82"/>
                      <a:gd name="T17" fmla="*/ 68 w 68"/>
                      <a:gd name="T18" fmla="*/ 82 h 82"/>
                    </a:gdLst>
                    <a:ahLst/>
                    <a:cxnLst>
                      <a:cxn ang="T10">
                        <a:pos x="T0" y="T1"/>
                      </a:cxn>
                      <a:cxn ang="T11">
                        <a:pos x="T2" y="T3"/>
                      </a:cxn>
                      <a:cxn ang="T12">
                        <a:pos x="T4" y="T5"/>
                      </a:cxn>
                      <a:cxn ang="T13">
                        <a:pos x="T6" y="T7"/>
                      </a:cxn>
                      <a:cxn ang="T14">
                        <a:pos x="T8" y="T9"/>
                      </a:cxn>
                    </a:cxnLst>
                    <a:rect l="T15" t="T16" r="T17" b="T18"/>
                    <a:pathLst>
                      <a:path w="68" h="82">
                        <a:moveTo>
                          <a:pt x="67" y="62"/>
                        </a:moveTo>
                        <a:lnTo>
                          <a:pt x="67" y="0"/>
                        </a:lnTo>
                        <a:lnTo>
                          <a:pt x="0" y="19"/>
                        </a:lnTo>
                        <a:lnTo>
                          <a:pt x="0" y="81"/>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08" name="Freeform 52"/>
                  <p:cNvSpPr>
                    <a:spLocks noChangeAspect="1"/>
                  </p:cNvSpPr>
                  <p:nvPr/>
                </p:nvSpPr>
                <p:spPr bwMode="auto">
                  <a:xfrm>
                    <a:off x="2157" y="1803"/>
                    <a:ext cx="69" cy="79"/>
                  </a:xfrm>
                  <a:custGeom>
                    <a:avLst/>
                    <a:gdLst>
                      <a:gd name="T0" fmla="*/ 68 w 69"/>
                      <a:gd name="T1" fmla="*/ 61 h 80"/>
                      <a:gd name="T2" fmla="*/ 68 w 69"/>
                      <a:gd name="T3" fmla="*/ 0 h 80"/>
                      <a:gd name="T4" fmla="*/ 0 w 69"/>
                      <a:gd name="T5" fmla="*/ 17 h 80"/>
                      <a:gd name="T6" fmla="*/ 0 w 69"/>
                      <a:gd name="T7" fmla="*/ 79 h 80"/>
                      <a:gd name="T8" fmla="*/ 68 w 69"/>
                      <a:gd name="T9" fmla="*/ 61 h 80"/>
                      <a:gd name="T10" fmla="*/ 0 60000 65536"/>
                      <a:gd name="T11" fmla="*/ 0 60000 65536"/>
                      <a:gd name="T12" fmla="*/ 0 60000 65536"/>
                      <a:gd name="T13" fmla="*/ 0 60000 65536"/>
                      <a:gd name="T14" fmla="*/ 0 60000 65536"/>
                      <a:gd name="T15" fmla="*/ 0 w 69"/>
                      <a:gd name="T16" fmla="*/ 0 h 80"/>
                      <a:gd name="T17" fmla="*/ 69 w 69"/>
                      <a:gd name="T18" fmla="*/ 80 h 80"/>
                    </a:gdLst>
                    <a:ahLst/>
                    <a:cxnLst>
                      <a:cxn ang="T10">
                        <a:pos x="T0" y="T1"/>
                      </a:cxn>
                      <a:cxn ang="T11">
                        <a:pos x="T2" y="T3"/>
                      </a:cxn>
                      <a:cxn ang="T12">
                        <a:pos x="T4" y="T5"/>
                      </a:cxn>
                      <a:cxn ang="T13">
                        <a:pos x="T6" y="T7"/>
                      </a:cxn>
                      <a:cxn ang="T14">
                        <a:pos x="T8" y="T9"/>
                      </a:cxn>
                    </a:cxnLst>
                    <a:rect l="T15" t="T16" r="T17" b="T18"/>
                    <a:pathLst>
                      <a:path w="69" h="80">
                        <a:moveTo>
                          <a:pt x="68" y="61"/>
                        </a:moveTo>
                        <a:lnTo>
                          <a:pt x="68" y="0"/>
                        </a:lnTo>
                        <a:lnTo>
                          <a:pt x="0" y="17"/>
                        </a:lnTo>
                        <a:lnTo>
                          <a:pt x="0" y="79"/>
                        </a:lnTo>
                        <a:lnTo>
                          <a:pt x="68"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09" name="Freeform 53"/>
                  <p:cNvSpPr>
                    <a:spLocks noChangeAspect="1"/>
                  </p:cNvSpPr>
                  <p:nvPr/>
                </p:nvSpPr>
                <p:spPr bwMode="auto">
                  <a:xfrm>
                    <a:off x="2256" y="1780"/>
                    <a:ext cx="69" cy="79"/>
                  </a:xfrm>
                  <a:custGeom>
                    <a:avLst/>
                    <a:gdLst>
                      <a:gd name="T0" fmla="*/ 68 w 69"/>
                      <a:gd name="T1" fmla="*/ 60 h 79"/>
                      <a:gd name="T2" fmla="*/ 68 w 69"/>
                      <a:gd name="T3" fmla="*/ 0 h 79"/>
                      <a:gd name="T4" fmla="*/ 0 w 69"/>
                      <a:gd name="T5" fmla="*/ 17 h 79"/>
                      <a:gd name="T6" fmla="*/ 0 w 69"/>
                      <a:gd name="T7" fmla="*/ 78 h 79"/>
                      <a:gd name="T8" fmla="*/ 68 w 69"/>
                      <a:gd name="T9" fmla="*/ 60 h 79"/>
                      <a:gd name="T10" fmla="*/ 0 60000 65536"/>
                      <a:gd name="T11" fmla="*/ 0 60000 65536"/>
                      <a:gd name="T12" fmla="*/ 0 60000 65536"/>
                      <a:gd name="T13" fmla="*/ 0 60000 65536"/>
                      <a:gd name="T14" fmla="*/ 0 60000 65536"/>
                      <a:gd name="T15" fmla="*/ 0 w 69"/>
                      <a:gd name="T16" fmla="*/ 0 h 79"/>
                      <a:gd name="T17" fmla="*/ 69 w 69"/>
                      <a:gd name="T18" fmla="*/ 79 h 79"/>
                    </a:gdLst>
                    <a:ahLst/>
                    <a:cxnLst>
                      <a:cxn ang="T10">
                        <a:pos x="T0" y="T1"/>
                      </a:cxn>
                      <a:cxn ang="T11">
                        <a:pos x="T2" y="T3"/>
                      </a:cxn>
                      <a:cxn ang="T12">
                        <a:pos x="T4" y="T5"/>
                      </a:cxn>
                      <a:cxn ang="T13">
                        <a:pos x="T6" y="T7"/>
                      </a:cxn>
                      <a:cxn ang="T14">
                        <a:pos x="T8" y="T9"/>
                      </a:cxn>
                    </a:cxnLst>
                    <a:rect l="T15" t="T16" r="T17" b="T18"/>
                    <a:pathLst>
                      <a:path w="69" h="79">
                        <a:moveTo>
                          <a:pt x="68" y="60"/>
                        </a:moveTo>
                        <a:lnTo>
                          <a:pt x="68" y="0"/>
                        </a:lnTo>
                        <a:lnTo>
                          <a:pt x="0" y="17"/>
                        </a:lnTo>
                        <a:lnTo>
                          <a:pt x="0" y="78"/>
                        </a:lnTo>
                        <a:lnTo>
                          <a:pt x="68" y="60"/>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10" name="Freeform 54"/>
                  <p:cNvSpPr>
                    <a:spLocks noChangeAspect="1"/>
                  </p:cNvSpPr>
                  <p:nvPr/>
                </p:nvSpPr>
                <p:spPr bwMode="auto">
                  <a:xfrm>
                    <a:off x="2352" y="1752"/>
                    <a:ext cx="69" cy="79"/>
                  </a:xfrm>
                  <a:custGeom>
                    <a:avLst/>
                    <a:gdLst>
                      <a:gd name="T0" fmla="*/ 66 w 67"/>
                      <a:gd name="T1" fmla="*/ 62 h 81"/>
                      <a:gd name="T2" fmla="*/ 66 w 67"/>
                      <a:gd name="T3" fmla="*/ 0 h 81"/>
                      <a:gd name="T4" fmla="*/ 0 w 67"/>
                      <a:gd name="T5" fmla="*/ 17 h 81"/>
                      <a:gd name="T6" fmla="*/ 0 w 67"/>
                      <a:gd name="T7" fmla="*/ 80 h 81"/>
                      <a:gd name="T8" fmla="*/ 66 w 67"/>
                      <a:gd name="T9" fmla="*/ 62 h 81"/>
                      <a:gd name="T10" fmla="*/ 0 60000 65536"/>
                      <a:gd name="T11" fmla="*/ 0 60000 65536"/>
                      <a:gd name="T12" fmla="*/ 0 60000 65536"/>
                      <a:gd name="T13" fmla="*/ 0 60000 65536"/>
                      <a:gd name="T14" fmla="*/ 0 60000 65536"/>
                      <a:gd name="T15" fmla="*/ 0 w 67"/>
                      <a:gd name="T16" fmla="*/ 0 h 81"/>
                      <a:gd name="T17" fmla="*/ 67 w 67"/>
                      <a:gd name="T18" fmla="*/ 81 h 81"/>
                    </a:gdLst>
                    <a:ahLst/>
                    <a:cxnLst>
                      <a:cxn ang="T10">
                        <a:pos x="T0" y="T1"/>
                      </a:cxn>
                      <a:cxn ang="T11">
                        <a:pos x="T2" y="T3"/>
                      </a:cxn>
                      <a:cxn ang="T12">
                        <a:pos x="T4" y="T5"/>
                      </a:cxn>
                      <a:cxn ang="T13">
                        <a:pos x="T6" y="T7"/>
                      </a:cxn>
                      <a:cxn ang="T14">
                        <a:pos x="T8" y="T9"/>
                      </a:cxn>
                    </a:cxnLst>
                    <a:rect l="T15" t="T16" r="T17" b="T18"/>
                    <a:pathLst>
                      <a:path w="67" h="81">
                        <a:moveTo>
                          <a:pt x="66" y="62"/>
                        </a:moveTo>
                        <a:lnTo>
                          <a:pt x="66" y="0"/>
                        </a:lnTo>
                        <a:lnTo>
                          <a:pt x="0" y="17"/>
                        </a:lnTo>
                        <a:lnTo>
                          <a:pt x="0" y="80"/>
                        </a:lnTo>
                        <a:lnTo>
                          <a:pt x="66"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11" name="Freeform 55"/>
                  <p:cNvSpPr>
                    <a:spLocks noChangeAspect="1"/>
                  </p:cNvSpPr>
                  <p:nvPr/>
                </p:nvSpPr>
                <p:spPr bwMode="auto">
                  <a:xfrm>
                    <a:off x="2452" y="1724"/>
                    <a:ext cx="66" cy="84"/>
                  </a:xfrm>
                  <a:custGeom>
                    <a:avLst/>
                    <a:gdLst>
                      <a:gd name="T0" fmla="*/ 67 w 68"/>
                      <a:gd name="T1" fmla="*/ 62 h 82"/>
                      <a:gd name="T2" fmla="*/ 67 w 68"/>
                      <a:gd name="T3" fmla="*/ 0 h 82"/>
                      <a:gd name="T4" fmla="*/ 0 w 68"/>
                      <a:gd name="T5" fmla="*/ 19 h 82"/>
                      <a:gd name="T6" fmla="*/ 0 w 68"/>
                      <a:gd name="T7" fmla="*/ 81 h 82"/>
                      <a:gd name="T8" fmla="*/ 67 w 68"/>
                      <a:gd name="T9" fmla="*/ 62 h 82"/>
                      <a:gd name="T10" fmla="*/ 0 60000 65536"/>
                      <a:gd name="T11" fmla="*/ 0 60000 65536"/>
                      <a:gd name="T12" fmla="*/ 0 60000 65536"/>
                      <a:gd name="T13" fmla="*/ 0 60000 65536"/>
                      <a:gd name="T14" fmla="*/ 0 60000 65536"/>
                      <a:gd name="T15" fmla="*/ 0 w 68"/>
                      <a:gd name="T16" fmla="*/ 0 h 82"/>
                      <a:gd name="T17" fmla="*/ 68 w 68"/>
                      <a:gd name="T18" fmla="*/ 82 h 82"/>
                    </a:gdLst>
                    <a:ahLst/>
                    <a:cxnLst>
                      <a:cxn ang="T10">
                        <a:pos x="T0" y="T1"/>
                      </a:cxn>
                      <a:cxn ang="T11">
                        <a:pos x="T2" y="T3"/>
                      </a:cxn>
                      <a:cxn ang="T12">
                        <a:pos x="T4" y="T5"/>
                      </a:cxn>
                      <a:cxn ang="T13">
                        <a:pos x="T6" y="T7"/>
                      </a:cxn>
                      <a:cxn ang="T14">
                        <a:pos x="T8" y="T9"/>
                      </a:cxn>
                    </a:cxnLst>
                    <a:rect l="T15" t="T16" r="T17" b="T18"/>
                    <a:pathLst>
                      <a:path w="68" h="82">
                        <a:moveTo>
                          <a:pt x="67" y="62"/>
                        </a:moveTo>
                        <a:lnTo>
                          <a:pt x="67" y="0"/>
                        </a:lnTo>
                        <a:lnTo>
                          <a:pt x="0" y="19"/>
                        </a:lnTo>
                        <a:lnTo>
                          <a:pt x="0" y="81"/>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12" name="Freeform 56"/>
                  <p:cNvSpPr>
                    <a:spLocks noChangeAspect="1"/>
                  </p:cNvSpPr>
                  <p:nvPr/>
                </p:nvSpPr>
                <p:spPr bwMode="auto">
                  <a:xfrm>
                    <a:off x="2545" y="1696"/>
                    <a:ext cx="69" cy="84"/>
                  </a:xfrm>
                  <a:custGeom>
                    <a:avLst/>
                    <a:gdLst>
                      <a:gd name="T0" fmla="*/ 67 w 68"/>
                      <a:gd name="T1" fmla="*/ 62 h 83"/>
                      <a:gd name="T2" fmla="*/ 67 w 68"/>
                      <a:gd name="T3" fmla="*/ 0 h 83"/>
                      <a:gd name="T4" fmla="*/ 0 w 68"/>
                      <a:gd name="T5" fmla="*/ 18 h 83"/>
                      <a:gd name="T6" fmla="*/ 0 w 68"/>
                      <a:gd name="T7" fmla="*/ 82 h 83"/>
                      <a:gd name="T8" fmla="*/ 67 w 68"/>
                      <a:gd name="T9" fmla="*/ 62 h 83"/>
                      <a:gd name="T10" fmla="*/ 0 60000 65536"/>
                      <a:gd name="T11" fmla="*/ 0 60000 65536"/>
                      <a:gd name="T12" fmla="*/ 0 60000 65536"/>
                      <a:gd name="T13" fmla="*/ 0 60000 65536"/>
                      <a:gd name="T14" fmla="*/ 0 60000 65536"/>
                      <a:gd name="T15" fmla="*/ 0 w 68"/>
                      <a:gd name="T16" fmla="*/ 0 h 83"/>
                      <a:gd name="T17" fmla="*/ 68 w 68"/>
                      <a:gd name="T18" fmla="*/ 83 h 83"/>
                    </a:gdLst>
                    <a:ahLst/>
                    <a:cxnLst>
                      <a:cxn ang="T10">
                        <a:pos x="T0" y="T1"/>
                      </a:cxn>
                      <a:cxn ang="T11">
                        <a:pos x="T2" y="T3"/>
                      </a:cxn>
                      <a:cxn ang="T12">
                        <a:pos x="T4" y="T5"/>
                      </a:cxn>
                      <a:cxn ang="T13">
                        <a:pos x="T6" y="T7"/>
                      </a:cxn>
                      <a:cxn ang="T14">
                        <a:pos x="T8" y="T9"/>
                      </a:cxn>
                    </a:cxnLst>
                    <a:rect l="T15" t="T16" r="T17" b="T18"/>
                    <a:pathLst>
                      <a:path w="68" h="83">
                        <a:moveTo>
                          <a:pt x="67" y="62"/>
                        </a:moveTo>
                        <a:lnTo>
                          <a:pt x="67" y="0"/>
                        </a:lnTo>
                        <a:lnTo>
                          <a:pt x="0" y="18"/>
                        </a:lnTo>
                        <a:lnTo>
                          <a:pt x="0" y="82"/>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13" name="Freeform 57"/>
                  <p:cNvSpPr>
                    <a:spLocks noChangeAspect="1"/>
                  </p:cNvSpPr>
                  <p:nvPr/>
                </p:nvSpPr>
                <p:spPr bwMode="auto">
                  <a:xfrm>
                    <a:off x="2157" y="1887"/>
                    <a:ext cx="69" cy="84"/>
                  </a:xfrm>
                  <a:custGeom>
                    <a:avLst/>
                    <a:gdLst>
                      <a:gd name="T0" fmla="*/ 68 w 69"/>
                      <a:gd name="T1" fmla="*/ 61 h 81"/>
                      <a:gd name="T2" fmla="*/ 68 w 69"/>
                      <a:gd name="T3" fmla="*/ 0 h 81"/>
                      <a:gd name="T4" fmla="*/ 0 w 69"/>
                      <a:gd name="T5" fmla="*/ 18 h 81"/>
                      <a:gd name="T6" fmla="*/ 0 w 69"/>
                      <a:gd name="T7" fmla="*/ 80 h 81"/>
                      <a:gd name="T8" fmla="*/ 68 w 69"/>
                      <a:gd name="T9" fmla="*/ 61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1"/>
                        </a:moveTo>
                        <a:lnTo>
                          <a:pt x="68" y="0"/>
                        </a:lnTo>
                        <a:lnTo>
                          <a:pt x="0" y="18"/>
                        </a:lnTo>
                        <a:lnTo>
                          <a:pt x="0" y="80"/>
                        </a:lnTo>
                        <a:lnTo>
                          <a:pt x="68"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14" name="Freeform 58"/>
                  <p:cNvSpPr>
                    <a:spLocks noChangeAspect="1"/>
                  </p:cNvSpPr>
                  <p:nvPr/>
                </p:nvSpPr>
                <p:spPr bwMode="auto">
                  <a:xfrm>
                    <a:off x="2256" y="1864"/>
                    <a:ext cx="69" cy="79"/>
                  </a:xfrm>
                  <a:custGeom>
                    <a:avLst/>
                    <a:gdLst>
                      <a:gd name="T0" fmla="*/ 68 w 69"/>
                      <a:gd name="T1" fmla="*/ 62 h 81"/>
                      <a:gd name="T2" fmla="*/ 68 w 69"/>
                      <a:gd name="T3" fmla="*/ 0 h 81"/>
                      <a:gd name="T4" fmla="*/ 0 w 69"/>
                      <a:gd name="T5" fmla="*/ 17 h 81"/>
                      <a:gd name="T6" fmla="*/ 0 w 69"/>
                      <a:gd name="T7" fmla="*/ 80 h 81"/>
                      <a:gd name="T8" fmla="*/ 68 w 69"/>
                      <a:gd name="T9" fmla="*/ 62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2"/>
                        </a:moveTo>
                        <a:lnTo>
                          <a:pt x="68" y="0"/>
                        </a:lnTo>
                        <a:lnTo>
                          <a:pt x="0" y="17"/>
                        </a:lnTo>
                        <a:lnTo>
                          <a:pt x="0" y="80"/>
                        </a:lnTo>
                        <a:lnTo>
                          <a:pt x="68"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15" name="Freeform 59"/>
                  <p:cNvSpPr>
                    <a:spLocks noChangeAspect="1"/>
                  </p:cNvSpPr>
                  <p:nvPr/>
                </p:nvSpPr>
                <p:spPr bwMode="auto">
                  <a:xfrm>
                    <a:off x="2352" y="1836"/>
                    <a:ext cx="69" cy="79"/>
                  </a:xfrm>
                  <a:custGeom>
                    <a:avLst/>
                    <a:gdLst>
                      <a:gd name="T0" fmla="*/ 66 w 67"/>
                      <a:gd name="T1" fmla="*/ 60 h 79"/>
                      <a:gd name="T2" fmla="*/ 66 w 67"/>
                      <a:gd name="T3" fmla="*/ 0 h 79"/>
                      <a:gd name="T4" fmla="*/ 0 w 67"/>
                      <a:gd name="T5" fmla="*/ 17 h 79"/>
                      <a:gd name="T6" fmla="*/ 0 w 67"/>
                      <a:gd name="T7" fmla="*/ 78 h 79"/>
                      <a:gd name="T8" fmla="*/ 66 w 67"/>
                      <a:gd name="T9" fmla="*/ 60 h 79"/>
                      <a:gd name="T10" fmla="*/ 0 60000 65536"/>
                      <a:gd name="T11" fmla="*/ 0 60000 65536"/>
                      <a:gd name="T12" fmla="*/ 0 60000 65536"/>
                      <a:gd name="T13" fmla="*/ 0 60000 65536"/>
                      <a:gd name="T14" fmla="*/ 0 60000 65536"/>
                      <a:gd name="T15" fmla="*/ 0 w 67"/>
                      <a:gd name="T16" fmla="*/ 0 h 79"/>
                      <a:gd name="T17" fmla="*/ 67 w 67"/>
                      <a:gd name="T18" fmla="*/ 79 h 79"/>
                    </a:gdLst>
                    <a:ahLst/>
                    <a:cxnLst>
                      <a:cxn ang="T10">
                        <a:pos x="T0" y="T1"/>
                      </a:cxn>
                      <a:cxn ang="T11">
                        <a:pos x="T2" y="T3"/>
                      </a:cxn>
                      <a:cxn ang="T12">
                        <a:pos x="T4" y="T5"/>
                      </a:cxn>
                      <a:cxn ang="T13">
                        <a:pos x="T6" y="T7"/>
                      </a:cxn>
                      <a:cxn ang="T14">
                        <a:pos x="T8" y="T9"/>
                      </a:cxn>
                    </a:cxnLst>
                    <a:rect l="T15" t="T16" r="T17" b="T18"/>
                    <a:pathLst>
                      <a:path w="67" h="79">
                        <a:moveTo>
                          <a:pt x="66" y="60"/>
                        </a:moveTo>
                        <a:lnTo>
                          <a:pt x="66" y="0"/>
                        </a:lnTo>
                        <a:lnTo>
                          <a:pt x="0" y="17"/>
                        </a:lnTo>
                        <a:lnTo>
                          <a:pt x="0" y="78"/>
                        </a:lnTo>
                        <a:lnTo>
                          <a:pt x="66" y="60"/>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16" name="Freeform 60"/>
                  <p:cNvSpPr>
                    <a:spLocks noChangeAspect="1"/>
                  </p:cNvSpPr>
                  <p:nvPr/>
                </p:nvSpPr>
                <p:spPr bwMode="auto">
                  <a:xfrm>
                    <a:off x="2452" y="1812"/>
                    <a:ext cx="66" cy="79"/>
                  </a:xfrm>
                  <a:custGeom>
                    <a:avLst/>
                    <a:gdLst>
                      <a:gd name="T0" fmla="*/ 67 w 68"/>
                      <a:gd name="T1" fmla="*/ 59 h 79"/>
                      <a:gd name="T2" fmla="*/ 67 w 68"/>
                      <a:gd name="T3" fmla="*/ 0 h 79"/>
                      <a:gd name="T4" fmla="*/ 0 w 68"/>
                      <a:gd name="T5" fmla="*/ 17 h 79"/>
                      <a:gd name="T6" fmla="*/ 0 w 68"/>
                      <a:gd name="T7" fmla="*/ 78 h 79"/>
                      <a:gd name="T8" fmla="*/ 67 w 68"/>
                      <a:gd name="T9" fmla="*/ 59 h 79"/>
                      <a:gd name="T10" fmla="*/ 0 60000 65536"/>
                      <a:gd name="T11" fmla="*/ 0 60000 65536"/>
                      <a:gd name="T12" fmla="*/ 0 60000 65536"/>
                      <a:gd name="T13" fmla="*/ 0 60000 65536"/>
                      <a:gd name="T14" fmla="*/ 0 60000 65536"/>
                      <a:gd name="T15" fmla="*/ 0 w 68"/>
                      <a:gd name="T16" fmla="*/ 0 h 79"/>
                      <a:gd name="T17" fmla="*/ 68 w 68"/>
                      <a:gd name="T18" fmla="*/ 79 h 79"/>
                    </a:gdLst>
                    <a:ahLst/>
                    <a:cxnLst>
                      <a:cxn ang="T10">
                        <a:pos x="T0" y="T1"/>
                      </a:cxn>
                      <a:cxn ang="T11">
                        <a:pos x="T2" y="T3"/>
                      </a:cxn>
                      <a:cxn ang="T12">
                        <a:pos x="T4" y="T5"/>
                      </a:cxn>
                      <a:cxn ang="T13">
                        <a:pos x="T6" y="T7"/>
                      </a:cxn>
                      <a:cxn ang="T14">
                        <a:pos x="T8" y="T9"/>
                      </a:cxn>
                    </a:cxnLst>
                    <a:rect l="T15" t="T16" r="T17" b="T18"/>
                    <a:pathLst>
                      <a:path w="68" h="79">
                        <a:moveTo>
                          <a:pt x="67" y="59"/>
                        </a:moveTo>
                        <a:lnTo>
                          <a:pt x="67" y="0"/>
                        </a:lnTo>
                        <a:lnTo>
                          <a:pt x="0" y="17"/>
                        </a:lnTo>
                        <a:lnTo>
                          <a:pt x="0" y="78"/>
                        </a:lnTo>
                        <a:lnTo>
                          <a:pt x="67" y="59"/>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217" name="Freeform 61"/>
                  <p:cNvSpPr>
                    <a:spLocks noChangeAspect="1"/>
                  </p:cNvSpPr>
                  <p:nvPr/>
                </p:nvSpPr>
                <p:spPr bwMode="auto">
                  <a:xfrm>
                    <a:off x="2545" y="1784"/>
                    <a:ext cx="69" cy="79"/>
                  </a:xfrm>
                  <a:custGeom>
                    <a:avLst/>
                    <a:gdLst>
                      <a:gd name="T0" fmla="*/ 67 w 68"/>
                      <a:gd name="T1" fmla="*/ 62 h 82"/>
                      <a:gd name="T2" fmla="*/ 67 w 68"/>
                      <a:gd name="T3" fmla="*/ 0 h 82"/>
                      <a:gd name="T4" fmla="*/ 0 w 68"/>
                      <a:gd name="T5" fmla="*/ 18 h 82"/>
                      <a:gd name="T6" fmla="*/ 0 w 68"/>
                      <a:gd name="T7" fmla="*/ 81 h 82"/>
                      <a:gd name="T8" fmla="*/ 67 w 68"/>
                      <a:gd name="T9" fmla="*/ 62 h 82"/>
                      <a:gd name="T10" fmla="*/ 0 60000 65536"/>
                      <a:gd name="T11" fmla="*/ 0 60000 65536"/>
                      <a:gd name="T12" fmla="*/ 0 60000 65536"/>
                      <a:gd name="T13" fmla="*/ 0 60000 65536"/>
                      <a:gd name="T14" fmla="*/ 0 60000 65536"/>
                      <a:gd name="T15" fmla="*/ 0 w 68"/>
                      <a:gd name="T16" fmla="*/ 0 h 82"/>
                      <a:gd name="T17" fmla="*/ 68 w 68"/>
                      <a:gd name="T18" fmla="*/ 82 h 82"/>
                    </a:gdLst>
                    <a:ahLst/>
                    <a:cxnLst>
                      <a:cxn ang="T10">
                        <a:pos x="T0" y="T1"/>
                      </a:cxn>
                      <a:cxn ang="T11">
                        <a:pos x="T2" y="T3"/>
                      </a:cxn>
                      <a:cxn ang="T12">
                        <a:pos x="T4" y="T5"/>
                      </a:cxn>
                      <a:cxn ang="T13">
                        <a:pos x="T6" y="T7"/>
                      </a:cxn>
                      <a:cxn ang="T14">
                        <a:pos x="T8" y="T9"/>
                      </a:cxn>
                    </a:cxnLst>
                    <a:rect l="T15" t="T16" r="T17" b="T18"/>
                    <a:pathLst>
                      <a:path w="68" h="82">
                        <a:moveTo>
                          <a:pt x="67" y="62"/>
                        </a:moveTo>
                        <a:lnTo>
                          <a:pt x="67" y="0"/>
                        </a:lnTo>
                        <a:lnTo>
                          <a:pt x="0" y="18"/>
                        </a:lnTo>
                        <a:lnTo>
                          <a:pt x="0" y="81"/>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grpSp>
          </p:grpSp>
          <p:sp>
            <p:nvSpPr>
              <p:cNvPr id="269" name="Rectangle 62"/>
              <p:cNvSpPr>
                <a:spLocks noChangeAspect="1" noChangeArrowheads="1"/>
              </p:cNvSpPr>
              <p:nvPr/>
            </p:nvSpPr>
            <p:spPr bwMode="auto">
              <a:xfrm>
                <a:off x="442" y="1904"/>
                <a:ext cx="866" cy="810"/>
              </a:xfrm>
              <a:prstGeom prst="rect">
                <a:avLst/>
              </a:prstGeom>
              <a:noFill/>
              <a:ln w="9525">
                <a:noFill/>
                <a:miter lim="800000"/>
                <a:headEnd/>
                <a:tailEnd/>
              </a:ln>
              <a:effectLst/>
            </p:spPr>
            <p:txBody>
              <a:bodyPr lIns="68574" tIns="34287" rIns="68574" bIns="34287"/>
              <a:lstStyle/>
              <a:p>
                <a:pPr algn="ctr" defTabSz="685800" eaLnBrk="0" hangingPunct="0">
                  <a:spcBef>
                    <a:spcPct val="50000"/>
                  </a:spcBef>
                  <a:defRPr/>
                </a:pPr>
                <a:r>
                  <a:rPr kumimoji="1" lang="en-US" altLang="zh-CN" sz="400" b="1" dirty="0">
                    <a:solidFill>
                      <a:srgbClr val="333399"/>
                    </a:solidFill>
                    <a:effectLst>
                      <a:outerShdw blurRad="38100" dist="38100" dir="2700000" algn="tl">
                        <a:srgbClr val="C0C0C0"/>
                      </a:outerShdw>
                    </a:effectLst>
                    <a:ea typeface="宋体" pitchFamily="2" charset="-122"/>
                    <a:cs typeface="+mn-cs"/>
                  </a:rPr>
                  <a:t>Meta</a:t>
                </a:r>
              </a:p>
              <a:p>
                <a:pPr algn="ctr" defTabSz="685800" eaLnBrk="0" hangingPunct="0">
                  <a:spcBef>
                    <a:spcPct val="50000"/>
                  </a:spcBef>
                  <a:defRPr/>
                </a:pPr>
                <a:r>
                  <a:rPr kumimoji="1" lang="en-US" altLang="zh-CN" sz="400" b="1" dirty="0">
                    <a:solidFill>
                      <a:srgbClr val="333399"/>
                    </a:solidFill>
                    <a:effectLst>
                      <a:outerShdw blurRad="38100" dist="38100" dir="2700000" algn="tl">
                        <a:srgbClr val="C0C0C0"/>
                      </a:outerShdw>
                    </a:effectLst>
                    <a:ea typeface="宋体" pitchFamily="2" charset="-122"/>
                    <a:cs typeface="+mn-cs"/>
                  </a:rPr>
                  <a:t>data</a:t>
                </a:r>
              </a:p>
            </p:txBody>
          </p:sp>
        </p:grpSp>
        <p:grpSp>
          <p:nvGrpSpPr>
            <p:cNvPr id="1102" name="Group 63"/>
            <p:cNvGrpSpPr>
              <a:grpSpLocks noChangeAspect="1"/>
            </p:cNvGrpSpPr>
            <p:nvPr/>
          </p:nvGrpSpPr>
          <p:grpSpPr bwMode="auto">
            <a:xfrm>
              <a:off x="5104106" y="4642111"/>
              <a:ext cx="1065489" cy="642948"/>
              <a:chOff x="442" y="1361"/>
              <a:chExt cx="862" cy="1145"/>
            </a:xfrm>
          </p:grpSpPr>
          <p:grpSp>
            <p:nvGrpSpPr>
              <p:cNvPr id="1143" name="Group 64"/>
              <p:cNvGrpSpPr>
                <a:grpSpLocks noChangeAspect="1"/>
              </p:cNvGrpSpPr>
              <p:nvPr/>
            </p:nvGrpSpPr>
            <p:grpSpPr bwMode="auto">
              <a:xfrm>
                <a:off x="624" y="1361"/>
                <a:ext cx="499" cy="590"/>
                <a:chOff x="1788" y="1064"/>
                <a:chExt cx="881" cy="966"/>
              </a:xfrm>
            </p:grpSpPr>
            <p:grpSp>
              <p:nvGrpSpPr>
                <p:cNvPr id="1145" name="Group 65"/>
                <p:cNvGrpSpPr>
                  <a:grpSpLocks noChangeAspect="1"/>
                </p:cNvGrpSpPr>
                <p:nvPr/>
              </p:nvGrpSpPr>
              <p:grpSpPr bwMode="auto">
                <a:xfrm>
                  <a:off x="1788" y="1064"/>
                  <a:ext cx="824" cy="784"/>
                  <a:chOff x="1788" y="1064"/>
                  <a:chExt cx="824" cy="784"/>
                </a:xfrm>
              </p:grpSpPr>
              <p:sp>
                <p:nvSpPr>
                  <p:cNvPr id="265" name="Oval 66"/>
                  <p:cNvSpPr>
                    <a:spLocks noChangeAspect="1" noChangeArrowheads="1"/>
                  </p:cNvSpPr>
                  <p:nvPr/>
                </p:nvSpPr>
                <p:spPr bwMode="auto">
                  <a:xfrm>
                    <a:off x="1788" y="1618"/>
                    <a:ext cx="823" cy="231"/>
                  </a:xfrm>
                  <a:prstGeom prst="ellipse">
                    <a:avLst/>
                  </a:prstGeom>
                  <a:gradFill rotWithShape="0">
                    <a:gsLst>
                      <a:gs pos="0">
                        <a:schemeClr val="tx1"/>
                      </a:gs>
                      <a:gs pos="50000">
                        <a:srgbClr val="FC3210"/>
                      </a:gs>
                      <a:gs pos="100000">
                        <a:schemeClr val="tx1"/>
                      </a:gs>
                    </a:gsLst>
                    <a:lin ang="0" scaled="1"/>
                  </a:gradFill>
                  <a:ln w="9525">
                    <a:noFill/>
                    <a:round/>
                    <a:headEnd/>
                    <a:tailEnd/>
                  </a:ln>
                  <a:effectLst/>
                </p:spPr>
                <p:txBody>
                  <a:bodyPr wrap="none" anchor="ctr"/>
                  <a:lstStyle/>
                  <a:p>
                    <a:pPr defTabSz="914400">
                      <a:defRPr/>
                    </a:pPr>
                    <a:endParaRPr lang="zh-CN" altLang="en-US" sz="1400" b="1">
                      <a:solidFill>
                        <a:srgbClr val="000000"/>
                      </a:solidFill>
                      <a:ea typeface="宋体" pitchFamily="2" charset="-122"/>
                    </a:endParaRPr>
                  </a:p>
                </p:txBody>
              </p:sp>
              <p:sp>
                <p:nvSpPr>
                  <p:cNvPr id="266" name="Rectangle 67"/>
                  <p:cNvSpPr>
                    <a:spLocks noChangeAspect="1" noChangeArrowheads="1"/>
                  </p:cNvSpPr>
                  <p:nvPr/>
                </p:nvSpPr>
                <p:spPr bwMode="auto">
                  <a:xfrm>
                    <a:off x="1788" y="1174"/>
                    <a:ext cx="823" cy="578"/>
                  </a:xfrm>
                  <a:prstGeom prst="rect">
                    <a:avLst/>
                  </a:prstGeom>
                  <a:gradFill rotWithShape="0">
                    <a:gsLst>
                      <a:gs pos="0">
                        <a:schemeClr val="tx1"/>
                      </a:gs>
                      <a:gs pos="50000">
                        <a:srgbClr val="FC3210"/>
                      </a:gs>
                      <a:gs pos="100000">
                        <a:schemeClr val="tx1"/>
                      </a:gs>
                    </a:gsLst>
                    <a:lin ang="0" scaled="1"/>
                  </a:gradFill>
                  <a:ln w="9525">
                    <a:noFill/>
                    <a:miter lim="800000"/>
                    <a:headEnd/>
                    <a:tailEnd/>
                  </a:ln>
                  <a:effectLst/>
                </p:spPr>
                <p:txBody>
                  <a:bodyPr wrap="none" anchor="ctr"/>
                  <a:lstStyle/>
                  <a:p>
                    <a:pPr defTabSz="914400">
                      <a:defRPr/>
                    </a:pPr>
                    <a:endParaRPr lang="zh-CN" altLang="en-US" sz="1400" b="1">
                      <a:solidFill>
                        <a:srgbClr val="000000"/>
                      </a:solidFill>
                      <a:ea typeface="宋体" pitchFamily="2" charset="-122"/>
                    </a:endParaRPr>
                  </a:p>
                </p:txBody>
              </p:sp>
              <p:sp>
                <p:nvSpPr>
                  <p:cNvPr id="1181" name="Oval 68"/>
                  <p:cNvSpPr>
                    <a:spLocks noChangeAspect="1" noChangeArrowheads="1"/>
                  </p:cNvSpPr>
                  <p:nvPr/>
                </p:nvSpPr>
                <p:spPr bwMode="auto">
                  <a:xfrm>
                    <a:off x="1788" y="1063"/>
                    <a:ext cx="823" cy="231"/>
                  </a:xfrm>
                  <a:prstGeom prst="ellipse">
                    <a:avLst/>
                  </a:prstGeom>
                  <a:solidFill>
                    <a:srgbClr val="FC32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a:endParaRPr lang="zh-CN" altLang="en-US" sz="1400" b="1">
                      <a:solidFill>
                        <a:srgbClr val="000000"/>
                      </a:solidFill>
                      <a:ea typeface="宋体" pitchFamily="2" charset="-122"/>
                    </a:endParaRPr>
                  </a:p>
                </p:txBody>
              </p:sp>
            </p:grpSp>
            <p:grpSp>
              <p:nvGrpSpPr>
                <p:cNvPr id="1146" name="Group 69"/>
                <p:cNvGrpSpPr>
                  <a:grpSpLocks noChangeAspect="1"/>
                </p:cNvGrpSpPr>
                <p:nvPr/>
              </p:nvGrpSpPr>
              <p:grpSpPr bwMode="auto">
                <a:xfrm>
                  <a:off x="2112" y="1292"/>
                  <a:ext cx="557" cy="738"/>
                  <a:chOff x="2112" y="1292"/>
                  <a:chExt cx="557" cy="738"/>
                </a:xfrm>
              </p:grpSpPr>
              <p:sp>
                <p:nvSpPr>
                  <p:cNvPr id="3" name="Freeform 70"/>
                  <p:cNvSpPr>
                    <a:spLocks noChangeAspect="1"/>
                  </p:cNvSpPr>
                  <p:nvPr/>
                </p:nvSpPr>
                <p:spPr bwMode="auto">
                  <a:xfrm>
                    <a:off x="2112" y="1276"/>
                    <a:ext cx="556" cy="754"/>
                  </a:xfrm>
                  <a:custGeom>
                    <a:avLst/>
                    <a:gdLst>
                      <a:gd name="T0" fmla="*/ 556 w 557"/>
                      <a:gd name="T1" fmla="*/ 587 h 738"/>
                      <a:gd name="T2" fmla="*/ 0 w 557"/>
                      <a:gd name="T3" fmla="*/ 737 h 738"/>
                      <a:gd name="T4" fmla="*/ 0 w 557"/>
                      <a:gd name="T5" fmla="*/ 149 h 738"/>
                      <a:gd name="T6" fmla="*/ 556 w 557"/>
                      <a:gd name="T7" fmla="*/ 0 h 738"/>
                      <a:gd name="T8" fmla="*/ 556 w 557"/>
                      <a:gd name="T9" fmla="*/ 587 h 738"/>
                      <a:gd name="T10" fmla="*/ 0 60000 65536"/>
                      <a:gd name="T11" fmla="*/ 0 60000 65536"/>
                      <a:gd name="T12" fmla="*/ 0 60000 65536"/>
                      <a:gd name="T13" fmla="*/ 0 60000 65536"/>
                      <a:gd name="T14" fmla="*/ 0 60000 65536"/>
                      <a:gd name="T15" fmla="*/ 0 w 557"/>
                      <a:gd name="T16" fmla="*/ 0 h 738"/>
                      <a:gd name="T17" fmla="*/ 557 w 557"/>
                      <a:gd name="T18" fmla="*/ 738 h 738"/>
                    </a:gdLst>
                    <a:ahLst/>
                    <a:cxnLst>
                      <a:cxn ang="T10">
                        <a:pos x="T0" y="T1"/>
                      </a:cxn>
                      <a:cxn ang="T11">
                        <a:pos x="T2" y="T3"/>
                      </a:cxn>
                      <a:cxn ang="T12">
                        <a:pos x="T4" y="T5"/>
                      </a:cxn>
                      <a:cxn ang="T13">
                        <a:pos x="T6" y="T7"/>
                      </a:cxn>
                      <a:cxn ang="T14">
                        <a:pos x="T8" y="T9"/>
                      </a:cxn>
                    </a:cxnLst>
                    <a:rect l="T15" t="T16" r="T17" b="T18"/>
                    <a:pathLst>
                      <a:path w="557" h="738">
                        <a:moveTo>
                          <a:pt x="556" y="587"/>
                        </a:moveTo>
                        <a:lnTo>
                          <a:pt x="0" y="737"/>
                        </a:lnTo>
                        <a:lnTo>
                          <a:pt x="0" y="149"/>
                        </a:lnTo>
                        <a:lnTo>
                          <a:pt x="556" y="0"/>
                        </a:lnTo>
                        <a:lnTo>
                          <a:pt x="556" y="587"/>
                        </a:lnTo>
                      </a:path>
                    </a:pathLst>
                  </a:custGeom>
                  <a:solidFill>
                    <a:srgbClr val="B2B2B2"/>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48" name="Freeform 71"/>
                  <p:cNvSpPr>
                    <a:spLocks noChangeAspect="1"/>
                  </p:cNvSpPr>
                  <p:nvPr/>
                </p:nvSpPr>
                <p:spPr bwMode="auto">
                  <a:xfrm>
                    <a:off x="2136" y="1322"/>
                    <a:ext cx="508" cy="680"/>
                  </a:xfrm>
                  <a:custGeom>
                    <a:avLst/>
                    <a:gdLst>
                      <a:gd name="T0" fmla="*/ 509 w 510"/>
                      <a:gd name="T1" fmla="*/ 539 h 677"/>
                      <a:gd name="T2" fmla="*/ 0 w 510"/>
                      <a:gd name="T3" fmla="*/ 676 h 677"/>
                      <a:gd name="T4" fmla="*/ 0 w 510"/>
                      <a:gd name="T5" fmla="*/ 136 h 677"/>
                      <a:gd name="T6" fmla="*/ 509 w 510"/>
                      <a:gd name="T7" fmla="*/ 0 h 677"/>
                      <a:gd name="T8" fmla="*/ 509 w 510"/>
                      <a:gd name="T9" fmla="*/ 539 h 677"/>
                      <a:gd name="T10" fmla="*/ 0 60000 65536"/>
                      <a:gd name="T11" fmla="*/ 0 60000 65536"/>
                      <a:gd name="T12" fmla="*/ 0 60000 65536"/>
                      <a:gd name="T13" fmla="*/ 0 60000 65536"/>
                      <a:gd name="T14" fmla="*/ 0 60000 65536"/>
                      <a:gd name="T15" fmla="*/ 0 w 510"/>
                      <a:gd name="T16" fmla="*/ 0 h 677"/>
                      <a:gd name="T17" fmla="*/ 510 w 510"/>
                      <a:gd name="T18" fmla="*/ 677 h 677"/>
                    </a:gdLst>
                    <a:ahLst/>
                    <a:cxnLst>
                      <a:cxn ang="T10">
                        <a:pos x="T0" y="T1"/>
                      </a:cxn>
                      <a:cxn ang="T11">
                        <a:pos x="T2" y="T3"/>
                      </a:cxn>
                      <a:cxn ang="T12">
                        <a:pos x="T4" y="T5"/>
                      </a:cxn>
                      <a:cxn ang="T13">
                        <a:pos x="T6" y="T7"/>
                      </a:cxn>
                      <a:cxn ang="T14">
                        <a:pos x="T8" y="T9"/>
                      </a:cxn>
                    </a:cxnLst>
                    <a:rect l="T15" t="T16" r="T17" b="T18"/>
                    <a:pathLst>
                      <a:path w="510" h="677">
                        <a:moveTo>
                          <a:pt x="509" y="539"/>
                        </a:moveTo>
                        <a:lnTo>
                          <a:pt x="0" y="676"/>
                        </a:lnTo>
                        <a:lnTo>
                          <a:pt x="0" y="136"/>
                        </a:lnTo>
                        <a:lnTo>
                          <a:pt x="509" y="0"/>
                        </a:lnTo>
                        <a:lnTo>
                          <a:pt x="509" y="539"/>
                        </a:lnTo>
                      </a:path>
                    </a:pathLst>
                  </a:custGeom>
                  <a:solidFill>
                    <a:srgbClr val="FFFFCC"/>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49" name="Freeform 72"/>
                  <p:cNvSpPr>
                    <a:spLocks noChangeAspect="1"/>
                  </p:cNvSpPr>
                  <p:nvPr/>
                </p:nvSpPr>
                <p:spPr bwMode="auto">
                  <a:xfrm>
                    <a:off x="2157" y="1456"/>
                    <a:ext cx="70" cy="79"/>
                  </a:xfrm>
                  <a:custGeom>
                    <a:avLst/>
                    <a:gdLst>
                      <a:gd name="T0" fmla="*/ 68 w 69"/>
                      <a:gd name="T1" fmla="*/ 62 h 81"/>
                      <a:gd name="T2" fmla="*/ 68 w 69"/>
                      <a:gd name="T3" fmla="*/ 0 h 81"/>
                      <a:gd name="T4" fmla="*/ 0 w 69"/>
                      <a:gd name="T5" fmla="*/ 18 h 81"/>
                      <a:gd name="T6" fmla="*/ 0 w 69"/>
                      <a:gd name="T7" fmla="*/ 80 h 81"/>
                      <a:gd name="T8" fmla="*/ 68 w 69"/>
                      <a:gd name="T9" fmla="*/ 62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2"/>
                        </a:moveTo>
                        <a:lnTo>
                          <a:pt x="68" y="0"/>
                        </a:lnTo>
                        <a:lnTo>
                          <a:pt x="0" y="18"/>
                        </a:lnTo>
                        <a:lnTo>
                          <a:pt x="0" y="80"/>
                        </a:lnTo>
                        <a:lnTo>
                          <a:pt x="68"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50" name="Freeform 73"/>
                  <p:cNvSpPr>
                    <a:spLocks noChangeAspect="1"/>
                  </p:cNvSpPr>
                  <p:nvPr/>
                </p:nvSpPr>
                <p:spPr bwMode="auto">
                  <a:xfrm>
                    <a:off x="2257" y="1424"/>
                    <a:ext cx="67" cy="83"/>
                  </a:xfrm>
                  <a:custGeom>
                    <a:avLst/>
                    <a:gdLst>
                      <a:gd name="T0" fmla="*/ 68 w 69"/>
                      <a:gd name="T1" fmla="*/ 61 h 80"/>
                      <a:gd name="T2" fmla="*/ 68 w 69"/>
                      <a:gd name="T3" fmla="*/ 0 h 80"/>
                      <a:gd name="T4" fmla="*/ 0 w 69"/>
                      <a:gd name="T5" fmla="*/ 17 h 80"/>
                      <a:gd name="T6" fmla="*/ 0 w 69"/>
                      <a:gd name="T7" fmla="*/ 79 h 80"/>
                      <a:gd name="T8" fmla="*/ 68 w 69"/>
                      <a:gd name="T9" fmla="*/ 61 h 80"/>
                      <a:gd name="T10" fmla="*/ 0 60000 65536"/>
                      <a:gd name="T11" fmla="*/ 0 60000 65536"/>
                      <a:gd name="T12" fmla="*/ 0 60000 65536"/>
                      <a:gd name="T13" fmla="*/ 0 60000 65536"/>
                      <a:gd name="T14" fmla="*/ 0 60000 65536"/>
                      <a:gd name="T15" fmla="*/ 0 w 69"/>
                      <a:gd name="T16" fmla="*/ 0 h 80"/>
                      <a:gd name="T17" fmla="*/ 69 w 69"/>
                      <a:gd name="T18" fmla="*/ 80 h 80"/>
                    </a:gdLst>
                    <a:ahLst/>
                    <a:cxnLst>
                      <a:cxn ang="T10">
                        <a:pos x="T0" y="T1"/>
                      </a:cxn>
                      <a:cxn ang="T11">
                        <a:pos x="T2" y="T3"/>
                      </a:cxn>
                      <a:cxn ang="T12">
                        <a:pos x="T4" y="T5"/>
                      </a:cxn>
                      <a:cxn ang="T13">
                        <a:pos x="T6" y="T7"/>
                      </a:cxn>
                      <a:cxn ang="T14">
                        <a:pos x="T8" y="T9"/>
                      </a:cxn>
                    </a:cxnLst>
                    <a:rect l="T15" t="T16" r="T17" b="T18"/>
                    <a:pathLst>
                      <a:path w="69" h="80">
                        <a:moveTo>
                          <a:pt x="68" y="61"/>
                        </a:moveTo>
                        <a:lnTo>
                          <a:pt x="68" y="0"/>
                        </a:lnTo>
                        <a:lnTo>
                          <a:pt x="0" y="17"/>
                        </a:lnTo>
                        <a:lnTo>
                          <a:pt x="0" y="79"/>
                        </a:lnTo>
                        <a:lnTo>
                          <a:pt x="68"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51" name="Freeform 74"/>
                  <p:cNvSpPr>
                    <a:spLocks noChangeAspect="1"/>
                  </p:cNvSpPr>
                  <p:nvPr/>
                </p:nvSpPr>
                <p:spPr bwMode="auto">
                  <a:xfrm>
                    <a:off x="2354" y="1401"/>
                    <a:ext cx="67" cy="83"/>
                  </a:xfrm>
                  <a:custGeom>
                    <a:avLst/>
                    <a:gdLst>
                      <a:gd name="T0" fmla="*/ 66 w 67"/>
                      <a:gd name="T1" fmla="*/ 63 h 83"/>
                      <a:gd name="T2" fmla="*/ 66 w 67"/>
                      <a:gd name="T3" fmla="*/ 0 h 83"/>
                      <a:gd name="T4" fmla="*/ 0 w 67"/>
                      <a:gd name="T5" fmla="*/ 18 h 83"/>
                      <a:gd name="T6" fmla="*/ 0 w 67"/>
                      <a:gd name="T7" fmla="*/ 82 h 83"/>
                      <a:gd name="T8" fmla="*/ 66 w 67"/>
                      <a:gd name="T9" fmla="*/ 63 h 83"/>
                      <a:gd name="T10" fmla="*/ 0 60000 65536"/>
                      <a:gd name="T11" fmla="*/ 0 60000 65536"/>
                      <a:gd name="T12" fmla="*/ 0 60000 65536"/>
                      <a:gd name="T13" fmla="*/ 0 60000 65536"/>
                      <a:gd name="T14" fmla="*/ 0 60000 65536"/>
                      <a:gd name="T15" fmla="*/ 0 w 67"/>
                      <a:gd name="T16" fmla="*/ 0 h 83"/>
                      <a:gd name="T17" fmla="*/ 67 w 67"/>
                      <a:gd name="T18" fmla="*/ 83 h 83"/>
                    </a:gdLst>
                    <a:ahLst/>
                    <a:cxnLst>
                      <a:cxn ang="T10">
                        <a:pos x="T0" y="T1"/>
                      </a:cxn>
                      <a:cxn ang="T11">
                        <a:pos x="T2" y="T3"/>
                      </a:cxn>
                      <a:cxn ang="T12">
                        <a:pos x="T4" y="T5"/>
                      </a:cxn>
                      <a:cxn ang="T13">
                        <a:pos x="T6" y="T7"/>
                      </a:cxn>
                      <a:cxn ang="T14">
                        <a:pos x="T8" y="T9"/>
                      </a:cxn>
                    </a:cxnLst>
                    <a:rect l="T15" t="T16" r="T17" b="T18"/>
                    <a:pathLst>
                      <a:path w="67" h="83">
                        <a:moveTo>
                          <a:pt x="66" y="63"/>
                        </a:moveTo>
                        <a:lnTo>
                          <a:pt x="66" y="0"/>
                        </a:lnTo>
                        <a:lnTo>
                          <a:pt x="0" y="18"/>
                        </a:lnTo>
                        <a:lnTo>
                          <a:pt x="0" y="82"/>
                        </a:lnTo>
                        <a:lnTo>
                          <a:pt x="66" y="63"/>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52" name="Freeform 75"/>
                  <p:cNvSpPr>
                    <a:spLocks noChangeAspect="1"/>
                  </p:cNvSpPr>
                  <p:nvPr/>
                </p:nvSpPr>
                <p:spPr bwMode="auto">
                  <a:xfrm>
                    <a:off x="2450" y="1373"/>
                    <a:ext cx="67" cy="83"/>
                  </a:xfrm>
                  <a:custGeom>
                    <a:avLst/>
                    <a:gdLst>
                      <a:gd name="T0" fmla="*/ 67 w 68"/>
                      <a:gd name="T1" fmla="*/ 61 h 81"/>
                      <a:gd name="T2" fmla="*/ 67 w 68"/>
                      <a:gd name="T3" fmla="*/ 0 h 81"/>
                      <a:gd name="T4" fmla="*/ 0 w 68"/>
                      <a:gd name="T5" fmla="*/ 18 h 81"/>
                      <a:gd name="T6" fmla="*/ 0 w 68"/>
                      <a:gd name="T7" fmla="*/ 80 h 81"/>
                      <a:gd name="T8" fmla="*/ 67 w 68"/>
                      <a:gd name="T9" fmla="*/ 61 h 81"/>
                      <a:gd name="T10" fmla="*/ 0 60000 65536"/>
                      <a:gd name="T11" fmla="*/ 0 60000 65536"/>
                      <a:gd name="T12" fmla="*/ 0 60000 65536"/>
                      <a:gd name="T13" fmla="*/ 0 60000 65536"/>
                      <a:gd name="T14" fmla="*/ 0 60000 65536"/>
                      <a:gd name="T15" fmla="*/ 0 w 68"/>
                      <a:gd name="T16" fmla="*/ 0 h 81"/>
                      <a:gd name="T17" fmla="*/ 68 w 68"/>
                      <a:gd name="T18" fmla="*/ 81 h 81"/>
                    </a:gdLst>
                    <a:ahLst/>
                    <a:cxnLst>
                      <a:cxn ang="T10">
                        <a:pos x="T0" y="T1"/>
                      </a:cxn>
                      <a:cxn ang="T11">
                        <a:pos x="T2" y="T3"/>
                      </a:cxn>
                      <a:cxn ang="T12">
                        <a:pos x="T4" y="T5"/>
                      </a:cxn>
                      <a:cxn ang="T13">
                        <a:pos x="T6" y="T7"/>
                      </a:cxn>
                      <a:cxn ang="T14">
                        <a:pos x="T8" y="T9"/>
                      </a:cxn>
                    </a:cxnLst>
                    <a:rect l="T15" t="T16" r="T17" b="T18"/>
                    <a:pathLst>
                      <a:path w="68" h="81">
                        <a:moveTo>
                          <a:pt x="67" y="61"/>
                        </a:moveTo>
                        <a:lnTo>
                          <a:pt x="67" y="0"/>
                        </a:lnTo>
                        <a:lnTo>
                          <a:pt x="0" y="18"/>
                        </a:lnTo>
                        <a:lnTo>
                          <a:pt x="0" y="80"/>
                        </a:lnTo>
                        <a:lnTo>
                          <a:pt x="67"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53" name="Freeform 76"/>
                  <p:cNvSpPr>
                    <a:spLocks noChangeAspect="1"/>
                  </p:cNvSpPr>
                  <p:nvPr/>
                </p:nvSpPr>
                <p:spPr bwMode="auto">
                  <a:xfrm>
                    <a:off x="2547" y="1350"/>
                    <a:ext cx="67" cy="83"/>
                  </a:xfrm>
                  <a:custGeom>
                    <a:avLst/>
                    <a:gdLst>
                      <a:gd name="T0" fmla="*/ 67 w 68"/>
                      <a:gd name="T1" fmla="*/ 60 h 79"/>
                      <a:gd name="T2" fmla="*/ 67 w 68"/>
                      <a:gd name="T3" fmla="*/ 0 h 79"/>
                      <a:gd name="T4" fmla="*/ 0 w 68"/>
                      <a:gd name="T5" fmla="*/ 17 h 79"/>
                      <a:gd name="T6" fmla="*/ 0 w 68"/>
                      <a:gd name="T7" fmla="*/ 78 h 79"/>
                      <a:gd name="T8" fmla="*/ 67 w 68"/>
                      <a:gd name="T9" fmla="*/ 60 h 79"/>
                      <a:gd name="T10" fmla="*/ 0 60000 65536"/>
                      <a:gd name="T11" fmla="*/ 0 60000 65536"/>
                      <a:gd name="T12" fmla="*/ 0 60000 65536"/>
                      <a:gd name="T13" fmla="*/ 0 60000 65536"/>
                      <a:gd name="T14" fmla="*/ 0 60000 65536"/>
                      <a:gd name="T15" fmla="*/ 0 w 68"/>
                      <a:gd name="T16" fmla="*/ 0 h 79"/>
                      <a:gd name="T17" fmla="*/ 68 w 68"/>
                      <a:gd name="T18" fmla="*/ 79 h 79"/>
                    </a:gdLst>
                    <a:ahLst/>
                    <a:cxnLst>
                      <a:cxn ang="T10">
                        <a:pos x="T0" y="T1"/>
                      </a:cxn>
                      <a:cxn ang="T11">
                        <a:pos x="T2" y="T3"/>
                      </a:cxn>
                      <a:cxn ang="T12">
                        <a:pos x="T4" y="T5"/>
                      </a:cxn>
                      <a:cxn ang="T13">
                        <a:pos x="T6" y="T7"/>
                      </a:cxn>
                      <a:cxn ang="T14">
                        <a:pos x="T8" y="T9"/>
                      </a:cxn>
                    </a:cxnLst>
                    <a:rect l="T15" t="T16" r="T17" b="T18"/>
                    <a:pathLst>
                      <a:path w="68" h="79">
                        <a:moveTo>
                          <a:pt x="67" y="60"/>
                        </a:moveTo>
                        <a:lnTo>
                          <a:pt x="67" y="0"/>
                        </a:lnTo>
                        <a:lnTo>
                          <a:pt x="0" y="17"/>
                        </a:lnTo>
                        <a:lnTo>
                          <a:pt x="0" y="78"/>
                        </a:lnTo>
                        <a:lnTo>
                          <a:pt x="67" y="60"/>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54" name="Freeform 77"/>
                  <p:cNvSpPr>
                    <a:spLocks noChangeAspect="1"/>
                  </p:cNvSpPr>
                  <p:nvPr/>
                </p:nvSpPr>
                <p:spPr bwMode="auto">
                  <a:xfrm>
                    <a:off x="2157" y="1539"/>
                    <a:ext cx="70" cy="83"/>
                  </a:xfrm>
                  <a:custGeom>
                    <a:avLst/>
                    <a:gdLst>
                      <a:gd name="T0" fmla="*/ 68 w 69"/>
                      <a:gd name="T1" fmla="*/ 61 h 82"/>
                      <a:gd name="T2" fmla="*/ 68 w 69"/>
                      <a:gd name="T3" fmla="*/ 0 h 82"/>
                      <a:gd name="T4" fmla="*/ 0 w 69"/>
                      <a:gd name="T5" fmla="*/ 18 h 82"/>
                      <a:gd name="T6" fmla="*/ 0 w 69"/>
                      <a:gd name="T7" fmla="*/ 81 h 82"/>
                      <a:gd name="T8" fmla="*/ 68 w 69"/>
                      <a:gd name="T9" fmla="*/ 61 h 82"/>
                      <a:gd name="T10" fmla="*/ 0 60000 65536"/>
                      <a:gd name="T11" fmla="*/ 0 60000 65536"/>
                      <a:gd name="T12" fmla="*/ 0 60000 65536"/>
                      <a:gd name="T13" fmla="*/ 0 60000 65536"/>
                      <a:gd name="T14" fmla="*/ 0 60000 65536"/>
                      <a:gd name="T15" fmla="*/ 0 w 69"/>
                      <a:gd name="T16" fmla="*/ 0 h 82"/>
                      <a:gd name="T17" fmla="*/ 69 w 69"/>
                      <a:gd name="T18" fmla="*/ 82 h 82"/>
                    </a:gdLst>
                    <a:ahLst/>
                    <a:cxnLst>
                      <a:cxn ang="T10">
                        <a:pos x="T0" y="T1"/>
                      </a:cxn>
                      <a:cxn ang="T11">
                        <a:pos x="T2" y="T3"/>
                      </a:cxn>
                      <a:cxn ang="T12">
                        <a:pos x="T4" y="T5"/>
                      </a:cxn>
                      <a:cxn ang="T13">
                        <a:pos x="T6" y="T7"/>
                      </a:cxn>
                      <a:cxn ang="T14">
                        <a:pos x="T8" y="T9"/>
                      </a:cxn>
                    </a:cxnLst>
                    <a:rect l="T15" t="T16" r="T17" b="T18"/>
                    <a:pathLst>
                      <a:path w="69" h="82">
                        <a:moveTo>
                          <a:pt x="68" y="61"/>
                        </a:moveTo>
                        <a:lnTo>
                          <a:pt x="68" y="0"/>
                        </a:lnTo>
                        <a:lnTo>
                          <a:pt x="0" y="18"/>
                        </a:lnTo>
                        <a:lnTo>
                          <a:pt x="0" y="81"/>
                        </a:lnTo>
                        <a:lnTo>
                          <a:pt x="68"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55" name="Freeform 78"/>
                  <p:cNvSpPr>
                    <a:spLocks noChangeAspect="1"/>
                  </p:cNvSpPr>
                  <p:nvPr/>
                </p:nvSpPr>
                <p:spPr bwMode="auto">
                  <a:xfrm>
                    <a:off x="2257" y="1512"/>
                    <a:ext cx="67" cy="83"/>
                  </a:xfrm>
                  <a:custGeom>
                    <a:avLst/>
                    <a:gdLst>
                      <a:gd name="T0" fmla="*/ 68 w 69"/>
                      <a:gd name="T1" fmla="*/ 62 h 82"/>
                      <a:gd name="T2" fmla="*/ 68 w 69"/>
                      <a:gd name="T3" fmla="*/ 0 h 82"/>
                      <a:gd name="T4" fmla="*/ 0 w 69"/>
                      <a:gd name="T5" fmla="*/ 18 h 82"/>
                      <a:gd name="T6" fmla="*/ 0 w 69"/>
                      <a:gd name="T7" fmla="*/ 81 h 82"/>
                      <a:gd name="T8" fmla="*/ 68 w 69"/>
                      <a:gd name="T9" fmla="*/ 62 h 82"/>
                      <a:gd name="T10" fmla="*/ 0 60000 65536"/>
                      <a:gd name="T11" fmla="*/ 0 60000 65536"/>
                      <a:gd name="T12" fmla="*/ 0 60000 65536"/>
                      <a:gd name="T13" fmla="*/ 0 60000 65536"/>
                      <a:gd name="T14" fmla="*/ 0 60000 65536"/>
                      <a:gd name="T15" fmla="*/ 0 w 69"/>
                      <a:gd name="T16" fmla="*/ 0 h 82"/>
                      <a:gd name="T17" fmla="*/ 69 w 69"/>
                      <a:gd name="T18" fmla="*/ 82 h 82"/>
                    </a:gdLst>
                    <a:ahLst/>
                    <a:cxnLst>
                      <a:cxn ang="T10">
                        <a:pos x="T0" y="T1"/>
                      </a:cxn>
                      <a:cxn ang="T11">
                        <a:pos x="T2" y="T3"/>
                      </a:cxn>
                      <a:cxn ang="T12">
                        <a:pos x="T4" y="T5"/>
                      </a:cxn>
                      <a:cxn ang="T13">
                        <a:pos x="T6" y="T7"/>
                      </a:cxn>
                      <a:cxn ang="T14">
                        <a:pos x="T8" y="T9"/>
                      </a:cxn>
                    </a:cxnLst>
                    <a:rect l="T15" t="T16" r="T17" b="T18"/>
                    <a:pathLst>
                      <a:path w="69" h="82">
                        <a:moveTo>
                          <a:pt x="68" y="62"/>
                        </a:moveTo>
                        <a:lnTo>
                          <a:pt x="68" y="0"/>
                        </a:lnTo>
                        <a:lnTo>
                          <a:pt x="0" y="18"/>
                        </a:lnTo>
                        <a:lnTo>
                          <a:pt x="0" y="81"/>
                        </a:lnTo>
                        <a:lnTo>
                          <a:pt x="68"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56" name="Freeform 79"/>
                  <p:cNvSpPr>
                    <a:spLocks noChangeAspect="1"/>
                  </p:cNvSpPr>
                  <p:nvPr/>
                </p:nvSpPr>
                <p:spPr bwMode="auto">
                  <a:xfrm>
                    <a:off x="2354" y="1484"/>
                    <a:ext cx="67" cy="83"/>
                  </a:xfrm>
                  <a:custGeom>
                    <a:avLst/>
                    <a:gdLst>
                      <a:gd name="T0" fmla="*/ 66 w 67"/>
                      <a:gd name="T1" fmla="*/ 61 h 80"/>
                      <a:gd name="T2" fmla="*/ 66 w 67"/>
                      <a:gd name="T3" fmla="*/ 0 h 80"/>
                      <a:gd name="T4" fmla="*/ 0 w 67"/>
                      <a:gd name="T5" fmla="*/ 17 h 80"/>
                      <a:gd name="T6" fmla="*/ 0 w 67"/>
                      <a:gd name="T7" fmla="*/ 79 h 80"/>
                      <a:gd name="T8" fmla="*/ 66 w 67"/>
                      <a:gd name="T9" fmla="*/ 61 h 80"/>
                      <a:gd name="T10" fmla="*/ 0 60000 65536"/>
                      <a:gd name="T11" fmla="*/ 0 60000 65536"/>
                      <a:gd name="T12" fmla="*/ 0 60000 65536"/>
                      <a:gd name="T13" fmla="*/ 0 60000 65536"/>
                      <a:gd name="T14" fmla="*/ 0 60000 65536"/>
                      <a:gd name="T15" fmla="*/ 0 w 67"/>
                      <a:gd name="T16" fmla="*/ 0 h 80"/>
                      <a:gd name="T17" fmla="*/ 67 w 67"/>
                      <a:gd name="T18" fmla="*/ 80 h 80"/>
                    </a:gdLst>
                    <a:ahLst/>
                    <a:cxnLst>
                      <a:cxn ang="T10">
                        <a:pos x="T0" y="T1"/>
                      </a:cxn>
                      <a:cxn ang="T11">
                        <a:pos x="T2" y="T3"/>
                      </a:cxn>
                      <a:cxn ang="T12">
                        <a:pos x="T4" y="T5"/>
                      </a:cxn>
                      <a:cxn ang="T13">
                        <a:pos x="T6" y="T7"/>
                      </a:cxn>
                      <a:cxn ang="T14">
                        <a:pos x="T8" y="T9"/>
                      </a:cxn>
                    </a:cxnLst>
                    <a:rect l="T15" t="T16" r="T17" b="T18"/>
                    <a:pathLst>
                      <a:path w="67" h="80">
                        <a:moveTo>
                          <a:pt x="66" y="61"/>
                        </a:moveTo>
                        <a:lnTo>
                          <a:pt x="66" y="0"/>
                        </a:lnTo>
                        <a:lnTo>
                          <a:pt x="0" y="17"/>
                        </a:lnTo>
                        <a:lnTo>
                          <a:pt x="0" y="79"/>
                        </a:lnTo>
                        <a:lnTo>
                          <a:pt x="66"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57" name="Freeform 80"/>
                  <p:cNvSpPr>
                    <a:spLocks noChangeAspect="1"/>
                  </p:cNvSpPr>
                  <p:nvPr/>
                </p:nvSpPr>
                <p:spPr bwMode="auto">
                  <a:xfrm>
                    <a:off x="2450" y="1461"/>
                    <a:ext cx="67" cy="83"/>
                  </a:xfrm>
                  <a:custGeom>
                    <a:avLst/>
                    <a:gdLst>
                      <a:gd name="T0" fmla="*/ 67 w 68"/>
                      <a:gd name="T1" fmla="*/ 63 h 83"/>
                      <a:gd name="T2" fmla="*/ 67 w 68"/>
                      <a:gd name="T3" fmla="*/ 0 h 83"/>
                      <a:gd name="T4" fmla="*/ 0 w 68"/>
                      <a:gd name="T5" fmla="*/ 18 h 83"/>
                      <a:gd name="T6" fmla="*/ 0 w 68"/>
                      <a:gd name="T7" fmla="*/ 82 h 83"/>
                      <a:gd name="T8" fmla="*/ 67 w 68"/>
                      <a:gd name="T9" fmla="*/ 63 h 83"/>
                      <a:gd name="T10" fmla="*/ 0 60000 65536"/>
                      <a:gd name="T11" fmla="*/ 0 60000 65536"/>
                      <a:gd name="T12" fmla="*/ 0 60000 65536"/>
                      <a:gd name="T13" fmla="*/ 0 60000 65536"/>
                      <a:gd name="T14" fmla="*/ 0 60000 65536"/>
                      <a:gd name="T15" fmla="*/ 0 w 68"/>
                      <a:gd name="T16" fmla="*/ 0 h 83"/>
                      <a:gd name="T17" fmla="*/ 68 w 68"/>
                      <a:gd name="T18" fmla="*/ 83 h 83"/>
                    </a:gdLst>
                    <a:ahLst/>
                    <a:cxnLst>
                      <a:cxn ang="T10">
                        <a:pos x="T0" y="T1"/>
                      </a:cxn>
                      <a:cxn ang="T11">
                        <a:pos x="T2" y="T3"/>
                      </a:cxn>
                      <a:cxn ang="T12">
                        <a:pos x="T4" y="T5"/>
                      </a:cxn>
                      <a:cxn ang="T13">
                        <a:pos x="T6" y="T7"/>
                      </a:cxn>
                      <a:cxn ang="T14">
                        <a:pos x="T8" y="T9"/>
                      </a:cxn>
                    </a:cxnLst>
                    <a:rect l="T15" t="T16" r="T17" b="T18"/>
                    <a:pathLst>
                      <a:path w="68" h="83">
                        <a:moveTo>
                          <a:pt x="67" y="63"/>
                        </a:moveTo>
                        <a:lnTo>
                          <a:pt x="67" y="0"/>
                        </a:lnTo>
                        <a:lnTo>
                          <a:pt x="0" y="18"/>
                        </a:lnTo>
                        <a:lnTo>
                          <a:pt x="0" y="82"/>
                        </a:lnTo>
                        <a:lnTo>
                          <a:pt x="67" y="63"/>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58" name="Freeform 81"/>
                  <p:cNvSpPr>
                    <a:spLocks noChangeAspect="1"/>
                  </p:cNvSpPr>
                  <p:nvPr/>
                </p:nvSpPr>
                <p:spPr bwMode="auto">
                  <a:xfrm>
                    <a:off x="2547" y="1438"/>
                    <a:ext cx="67" cy="79"/>
                  </a:xfrm>
                  <a:custGeom>
                    <a:avLst/>
                    <a:gdLst>
                      <a:gd name="T0" fmla="*/ 67 w 68"/>
                      <a:gd name="T1" fmla="*/ 60 h 79"/>
                      <a:gd name="T2" fmla="*/ 67 w 68"/>
                      <a:gd name="T3" fmla="*/ 0 h 79"/>
                      <a:gd name="T4" fmla="*/ 0 w 68"/>
                      <a:gd name="T5" fmla="*/ 17 h 79"/>
                      <a:gd name="T6" fmla="*/ 0 w 68"/>
                      <a:gd name="T7" fmla="*/ 78 h 79"/>
                      <a:gd name="T8" fmla="*/ 67 w 68"/>
                      <a:gd name="T9" fmla="*/ 60 h 79"/>
                      <a:gd name="T10" fmla="*/ 0 60000 65536"/>
                      <a:gd name="T11" fmla="*/ 0 60000 65536"/>
                      <a:gd name="T12" fmla="*/ 0 60000 65536"/>
                      <a:gd name="T13" fmla="*/ 0 60000 65536"/>
                      <a:gd name="T14" fmla="*/ 0 60000 65536"/>
                      <a:gd name="T15" fmla="*/ 0 w 68"/>
                      <a:gd name="T16" fmla="*/ 0 h 79"/>
                      <a:gd name="T17" fmla="*/ 68 w 68"/>
                      <a:gd name="T18" fmla="*/ 79 h 79"/>
                    </a:gdLst>
                    <a:ahLst/>
                    <a:cxnLst>
                      <a:cxn ang="T10">
                        <a:pos x="T0" y="T1"/>
                      </a:cxn>
                      <a:cxn ang="T11">
                        <a:pos x="T2" y="T3"/>
                      </a:cxn>
                      <a:cxn ang="T12">
                        <a:pos x="T4" y="T5"/>
                      </a:cxn>
                      <a:cxn ang="T13">
                        <a:pos x="T6" y="T7"/>
                      </a:cxn>
                      <a:cxn ang="T14">
                        <a:pos x="T8" y="T9"/>
                      </a:cxn>
                    </a:cxnLst>
                    <a:rect l="T15" t="T16" r="T17" b="T18"/>
                    <a:pathLst>
                      <a:path w="68" h="79">
                        <a:moveTo>
                          <a:pt x="67" y="60"/>
                        </a:moveTo>
                        <a:lnTo>
                          <a:pt x="67" y="0"/>
                        </a:lnTo>
                        <a:lnTo>
                          <a:pt x="0" y="17"/>
                        </a:lnTo>
                        <a:lnTo>
                          <a:pt x="0" y="78"/>
                        </a:lnTo>
                        <a:lnTo>
                          <a:pt x="67" y="60"/>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59" name="Freeform 82"/>
                  <p:cNvSpPr>
                    <a:spLocks noChangeAspect="1"/>
                  </p:cNvSpPr>
                  <p:nvPr/>
                </p:nvSpPr>
                <p:spPr bwMode="auto">
                  <a:xfrm>
                    <a:off x="2157" y="1627"/>
                    <a:ext cx="70" cy="83"/>
                  </a:xfrm>
                  <a:custGeom>
                    <a:avLst/>
                    <a:gdLst>
                      <a:gd name="T0" fmla="*/ 68 w 69"/>
                      <a:gd name="T1" fmla="*/ 62 h 81"/>
                      <a:gd name="T2" fmla="*/ 68 w 69"/>
                      <a:gd name="T3" fmla="*/ 0 h 81"/>
                      <a:gd name="T4" fmla="*/ 0 w 69"/>
                      <a:gd name="T5" fmla="*/ 17 h 81"/>
                      <a:gd name="T6" fmla="*/ 0 w 69"/>
                      <a:gd name="T7" fmla="*/ 80 h 81"/>
                      <a:gd name="T8" fmla="*/ 68 w 69"/>
                      <a:gd name="T9" fmla="*/ 62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2"/>
                        </a:moveTo>
                        <a:lnTo>
                          <a:pt x="68" y="0"/>
                        </a:lnTo>
                        <a:lnTo>
                          <a:pt x="0" y="17"/>
                        </a:lnTo>
                        <a:lnTo>
                          <a:pt x="0" y="80"/>
                        </a:lnTo>
                        <a:lnTo>
                          <a:pt x="68"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60" name="Freeform 83"/>
                  <p:cNvSpPr>
                    <a:spLocks noChangeAspect="1"/>
                  </p:cNvSpPr>
                  <p:nvPr/>
                </p:nvSpPr>
                <p:spPr bwMode="auto">
                  <a:xfrm>
                    <a:off x="2257" y="1599"/>
                    <a:ext cx="67" cy="83"/>
                  </a:xfrm>
                  <a:custGeom>
                    <a:avLst/>
                    <a:gdLst>
                      <a:gd name="T0" fmla="*/ 68 w 69"/>
                      <a:gd name="T1" fmla="*/ 61 h 81"/>
                      <a:gd name="T2" fmla="*/ 68 w 69"/>
                      <a:gd name="T3" fmla="*/ 0 h 81"/>
                      <a:gd name="T4" fmla="*/ 0 w 69"/>
                      <a:gd name="T5" fmla="*/ 18 h 81"/>
                      <a:gd name="T6" fmla="*/ 0 w 69"/>
                      <a:gd name="T7" fmla="*/ 80 h 81"/>
                      <a:gd name="T8" fmla="*/ 68 w 69"/>
                      <a:gd name="T9" fmla="*/ 61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1"/>
                        </a:moveTo>
                        <a:lnTo>
                          <a:pt x="68" y="0"/>
                        </a:lnTo>
                        <a:lnTo>
                          <a:pt x="0" y="18"/>
                        </a:lnTo>
                        <a:lnTo>
                          <a:pt x="0" y="80"/>
                        </a:lnTo>
                        <a:lnTo>
                          <a:pt x="68"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61" name="Freeform 84"/>
                  <p:cNvSpPr>
                    <a:spLocks noChangeAspect="1"/>
                  </p:cNvSpPr>
                  <p:nvPr/>
                </p:nvSpPr>
                <p:spPr bwMode="auto">
                  <a:xfrm>
                    <a:off x="2354" y="1576"/>
                    <a:ext cx="67" cy="79"/>
                  </a:xfrm>
                  <a:custGeom>
                    <a:avLst/>
                    <a:gdLst>
                      <a:gd name="T0" fmla="*/ 66 w 67"/>
                      <a:gd name="T1" fmla="*/ 62 h 81"/>
                      <a:gd name="T2" fmla="*/ 66 w 67"/>
                      <a:gd name="T3" fmla="*/ 0 h 81"/>
                      <a:gd name="T4" fmla="*/ 0 w 67"/>
                      <a:gd name="T5" fmla="*/ 17 h 81"/>
                      <a:gd name="T6" fmla="*/ 0 w 67"/>
                      <a:gd name="T7" fmla="*/ 80 h 81"/>
                      <a:gd name="T8" fmla="*/ 66 w 67"/>
                      <a:gd name="T9" fmla="*/ 62 h 81"/>
                      <a:gd name="T10" fmla="*/ 0 60000 65536"/>
                      <a:gd name="T11" fmla="*/ 0 60000 65536"/>
                      <a:gd name="T12" fmla="*/ 0 60000 65536"/>
                      <a:gd name="T13" fmla="*/ 0 60000 65536"/>
                      <a:gd name="T14" fmla="*/ 0 60000 65536"/>
                      <a:gd name="T15" fmla="*/ 0 w 67"/>
                      <a:gd name="T16" fmla="*/ 0 h 81"/>
                      <a:gd name="T17" fmla="*/ 67 w 67"/>
                      <a:gd name="T18" fmla="*/ 81 h 81"/>
                    </a:gdLst>
                    <a:ahLst/>
                    <a:cxnLst>
                      <a:cxn ang="T10">
                        <a:pos x="T0" y="T1"/>
                      </a:cxn>
                      <a:cxn ang="T11">
                        <a:pos x="T2" y="T3"/>
                      </a:cxn>
                      <a:cxn ang="T12">
                        <a:pos x="T4" y="T5"/>
                      </a:cxn>
                      <a:cxn ang="T13">
                        <a:pos x="T6" y="T7"/>
                      </a:cxn>
                      <a:cxn ang="T14">
                        <a:pos x="T8" y="T9"/>
                      </a:cxn>
                    </a:cxnLst>
                    <a:rect l="T15" t="T16" r="T17" b="T18"/>
                    <a:pathLst>
                      <a:path w="67" h="81">
                        <a:moveTo>
                          <a:pt x="66" y="62"/>
                        </a:moveTo>
                        <a:lnTo>
                          <a:pt x="66" y="0"/>
                        </a:lnTo>
                        <a:lnTo>
                          <a:pt x="0" y="17"/>
                        </a:lnTo>
                        <a:lnTo>
                          <a:pt x="0" y="80"/>
                        </a:lnTo>
                        <a:lnTo>
                          <a:pt x="66" y="62"/>
                        </a:lnTo>
                      </a:path>
                    </a:pathLst>
                  </a:custGeom>
                  <a:solidFill>
                    <a:srgbClr val="0099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62" name="Freeform 85"/>
                  <p:cNvSpPr>
                    <a:spLocks noChangeAspect="1"/>
                  </p:cNvSpPr>
                  <p:nvPr/>
                </p:nvSpPr>
                <p:spPr bwMode="auto">
                  <a:xfrm>
                    <a:off x="2450" y="1549"/>
                    <a:ext cx="67" cy="83"/>
                  </a:xfrm>
                  <a:custGeom>
                    <a:avLst/>
                    <a:gdLst>
                      <a:gd name="T0" fmla="*/ 67 w 68"/>
                      <a:gd name="T1" fmla="*/ 62 h 82"/>
                      <a:gd name="T2" fmla="*/ 67 w 68"/>
                      <a:gd name="T3" fmla="*/ 0 h 82"/>
                      <a:gd name="T4" fmla="*/ 0 w 68"/>
                      <a:gd name="T5" fmla="*/ 18 h 82"/>
                      <a:gd name="T6" fmla="*/ 0 w 68"/>
                      <a:gd name="T7" fmla="*/ 81 h 82"/>
                      <a:gd name="T8" fmla="*/ 67 w 68"/>
                      <a:gd name="T9" fmla="*/ 62 h 82"/>
                      <a:gd name="T10" fmla="*/ 0 60000 65536"/>
                      <a:gd name="T11" fmla="*/ 0 60000 65536"/>
                      <a:gd name="T12" fmla="*/ 0 60000 65536"/>
                      <a:gd name="T13" fmla="*/ 0 60000 65536"/>
                      <a:gd name="T14" fmla="*/ 0 60000 65536"/>
                      <a:gd name="T15" fmla="*/ 0 w 68"/>
                      <a:gd name="T16" fmla="*/ 0 h 82"/>
                      <a:gd name="T17" fmla="*/ 68 w 68"/>
                      <a:gd name="T18" fmla="*/ 82 h 82"/>
                    </a:gdLst>
                    <a:ahLst/>
                    <a:cxnLst>
                      <a:cxn ang="T10">
                        <a:pos x="T0" y="T1"/>
                      </a:cxn>
                      <a:cxn ang="T11">
                        <a:pos x="T2" y="T3"/>
                      </a:cxn>
                      <a:cxn ang="T12">
                        <a:pos x="T4" y="T5"/>
                      </a:cxn>
                      <a:cxn ang="T13">
                        <a:pos x="T6" y="T7"/>
                      </a:cxn>
                      <a:cxn ang="T14">
                        <a:pos x="T8" y="T9"/>
                      </a:cxn>
                    </a:cxnLst>
                    <a:rect l="T15" t="T16" r="T17" b="T18"/>
                    <a:pathLst>
                      <a:path w="68" h="82">
                        <a:moveTo>
                          <a:pt x="67" y="62"/>
                        </a:moveTo>
                        <a:lnTo>
                          <a:pt x="67" y="0"/>
                        </a:lnTo>
                        <a:lnTo>
                          <a:pt x="0" y="18"/>
                        </a:lnTo>
                        <a:lnTo>
                          <a:pt x="0" y="81"/>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63" name="Freeform 86"/>
                  <p:cNvSpPr>
                    <a:spLocks noChangeAspect="1"/>
                  </p:cNvSpPr>
                  <p:nvPr/>
                </p:nvSpPr>
                <p:spPr bwMode="auto">
                  <a:xfrm>
                    <a:off x="2547" y="1521"/>
                    <a:ext cx="67" cy="83"/>
                  </a:xfrm>
                  <a:custGeom>
                    <a:avLst/>
                    <a:gdLst>
                      <a:gd name="T0" fmla="*/ 67 w 68"/>
                      <a:gd name="T1" fmla="*/ 63 h 83"/>
                      <a:gd name="T2" fmla="*/ 67 w 68"/>
                      <a:gd name="T3" fmla="*/ 0 h 83"/>
                      <a:gd name="T4" fmla="*/ 0 w 68"/>
                      <a:gd name="T5" fmla="*/ 18 h 83"/>
                      <a:gd name="T6" fmla="*/ 0 w 68"/>
                      <a:gd name="T7" fmla="*/ 82 h 83"/>
                      <a:gd name="T8" fmla="*/ 67 w 68"/>
                      <a:gd name="T9" fmla="*/ 63 h 83"/>
                      <a:gd name="T10" fmla="*/ 0 60000 65536"/>
                      <a:gd name="T11" fmla="*/ 0 60000 65536"/>
                      <a:gd name="T12" fmla="*/ 0 60000 65536"/>
                      <a:gd name="T13" fmla="*/ 0 60000 65536"/>
                      <a:gd name="T14" fmla="*/ 0 60000 65536"/>
                      <a:gd name="T15" fmla="*/ 0 w 68"/>
                      <a:gd name="T16" fmla="*/ 0 h 83"/>
                      <a:gd name="T17" fmla="*/ 68 w 68"/>
                      <a:gd name="T18" fmla="*/ 83 h 83"/>
                    </a:gdLst>
                    <a:ahLst/>
                    <a:cxnLst>
                      <a:cxn ang="T10">
                        <a:pos x="T0" y="T1"/>
                      </a:cxn>
                      <a:cxn ang="T11">
                        <a:pos x="T2" y="T3"/>
                      </a:cxn>
                      <a:cxn ang="T12">
                        <a:pos x="T4" y="T5"/>
                      </a:cxn>
                      <a:cxn ang="T13">
                        <a:pos x="T6" y="T7"/>
                      </a:cxn>
                      <a:cxn ang="T14">
                        <a:pos x="T8" y="T9"/>
                      </a:cxn>
                    </a:cxnLst>
                    <a:rect l="T15" t="T16" r="T17" b="T18"/>
                    <a:pathLst>
                      <a:path w="68" h="83">
                        <a:moveTo>
                          <a:pt x="67" y="63"/>
                        </a:moveTo>
                        <a:lnTo>
                          <a:pt x="67" y="0"/>
                        </a:lnTo>
                        <a:lnTo>
                          <a:pt x="0" y="18"/>
                        </a:lnTo>
                        <a:lnTo>
                          <a:pt x="0" y="82"/>
                        </a:lnTo>
                        <a:lnTo>
                          <a:pt x="67" y="63"/>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64" name="Freeform 87"/>
                  <p:cNvSpPr>
                    <a:spLocks noChangeAspect="1"/>
                  </p:cNvSpPr>
                  <p:nvPr/>
                </p:nvSpPr>
                <p:spPr bwMode="auto">
                  <a:xfrm>
                    <a:off x="2157" y="1715"/>
                    <a:ext cx="70" cy="79"/>
                  </a:xfrm>
                  <a:custGeom>
                    <a:avLst/>
                    <a:gdLst>
                      <a:gd name="T0" fmla="*/ 68 w 69"/>
                      <a:gd name="T1" fmla="*/ 59 h 78"/>
                      <a:gd name="T2" fmla="*/ 68 w 69"/>
                      <a:gd name="T3" fmla="*/ 0 h 78"/>
                      <a:gd name="T4" fmla="*/ 0 w 69"/>
                      <a:gd name="T5" fmla="*/ 17 h 78"/>
                      <a:gd name="T6" fmla="*/ 0 w 69"/>
                      <a:gd name="T7" fmla="*/ 77 h 78"/>
                      <a:gd name="T8" fmla="*/ 68 w 69"/>
                      <a:gd name="T9" fmla="*/ 59 h 78"/>
                      <a:gd name="T10" fmla="*/ 0 60000 65536"/>
                      <a:gd name="T11" fmla="*/ 0 60000 65536"/>
                      <a:gd name="T12" fmla="*/ 0 60000 65536"/>
                      <a:gd name="T13" fmla="*/ 0 60000 65536"/>
                      <a:gd name="T14" fmla="*/ 0 60000 65536"/>
                      <a:gd name="T15" fmla="*/ 0 w 69"/>
                      <a:gd name="T16" fmla="*/ 0 h 78"/>
                      <a:gd name="T17" fmla="*/ 69 w 69"/>
                      <a:gd name="T18" fmla="*/ 78 h 78"/>
                    </a:gdLst>
                    <a:ahLst/>
                    <a:cxnLst>
                      <a:cxn ang="T10">
                        <a:pos x="T0" y="T1"/>
                      </a:cxn>
                      <a:cxn ang="T11">
                        <a:pos x="T2" y="T3"/>
                      </a:cxn>
                      <a:cxn ang="T12">
                        <a:pos x="T4" y="T5"/>
                      </a:cxn>
                      <a:cxn ang="T13">
                        <a:pos x="T6" y="T7"/>
                      </a:cxn>
                      <a:cxn ang="T14">
                        <a:pos x="T8" y="T9"/>
                      </a:cxn>
                    </a:cxnLst>
                    <a:rect l="T15" t="T16" r="T17" b="T18"/>
                    <a:pathLst>
                      <a:path w="69" h="78">
                        <a:moveTo>
                          <a:pt x="68" y="59"/>
                        </a:moveTo>
                        <a:lnTo>
                          <a:pt x="68" y="0"/>
                        </a:lnTo>
                        <a:lnTo>
                          <a:pt x="0" y="17"/>
                        </a:lnTo>
                        <a:lnTo>
                          <a:pt x="0" y="77"/>
                        </a:lnTo>
                        <a:lnTo>
                          <a:pt x="68" y="59"/>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65" name="Freeform 88"/>
                  <p:cNvSpPr>
                    <a:spLocks noChangeAspect="1"/>
                  </p:cNvSpPr>
                  <p:nvPr/>
                </p:nvSpPr>
                <p:spPr bwMode="auto">
                  <a:xfrm>
                    <a:off x="2257" y="1687"/>
                    <a:ext cx="67" cy="83"/>
                  </a:xfrm>
                  <a:custGeom>
                    <a:avLst/>
                    <a:gdLst>
                      <a:gd name="T0" fmla="*/ 68 w 69"/>
                      <a:gd name="T1" fmla="*/ 62 h 81"/>
                      <a:gd name="T2" fmla="*/ 68 w 69"/>
                      <a:gd name="T3" fmla="*/ 0 h 81"/>
                      <a:gd name="T4" fmla="*/ 0 w 69"/>
                      <a:gd name="T5" fmla="*/ 17 h 81"/>
                      <a:gd name="T6" fmla="*/ 0 w 69"/>
                      <a:gd name="T7" fmla="*/ 80 h 81"/>
                      <a:gd name="T8" fmla="*/ 68 w 69"/>
                      <a:gd name="T9" fmla="*/ 62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2"/>
                        </a:moveTo>
                        <a:lnTo>
                          <a:pt x="68" y="0"/>
                        </a:lnTo>
                        <a:lnTo>
                          <a:pt x="0" y="17"/>
                        </a:lnTo>
                        <a:lnTo>
                          <a:pt x="0" y="80"/>
                        </a:lnTo>
                        <a:lnTo>
                          <a:pt x="68"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66" name="Freeform 89"/>
                  <p:cNvSpPr>
                    <a:spLocks noChangeAspect="1"/>
                  </p:cNvSpPr>
                  <p:nvPr/>
                </p:nvSpPr>
                <p:spPr bwMode="auto">
                  <a:xfrm>
                    <a:off x="2354" y="1660"/>
                    <a:ext cx="67" cy="83"/>
                  </a:xfrm>
                  <a:custGeom>
                    <a:avLst/>
                    <a:gdLst>
                      <a:gd name="T0" fmla="*/ 66 w 67"/>
                      <a:gd name="T1" fmla="*/ 62 h 82"/>
                      <a:gd name="T2" fmla="*/ 66 w 67"/>
                      <a:gd name="T3" fmla="*/ 0 h 82"/>
                      <a:gd name="T4" fmla="*/ 0 w 67"/>
                      <a:gd name="T5" fmla="*/ 18 h 82"/>
                      <a:gd name="T6" fmla="*/ 0 w 67"/>
                      <a:gd name="T7" fmla="*/ 81 h 82"/>
                      <a:gd name="T8" fmla="*/ 66 w 67"/>
                      <a:gd name="T9" fmla="*/ 62 h 82"/>
                      <a:gd name="T10" fmla="*/ 0 60000 65536"/>
                      <a:gd name="T11" fmla="*/ 0 60000 65536"/>
                      <a:gd name="T12" fmla="*/ 0 60000 65536"/>
                      <a:gd name="T13" fmla="*/ 0 60000 65536"/>
                      <a:gd name="T14" fmla="*/ 0 60000 65536"/>
                      <a:gd name="T15" fmla="*/ 0 w 67"/>
                      <a:gd name="T16" fmla="*/ 0 h 82"/>
                      <a:gd name="T17" fmla="*/ 67 w 67"/>
                      <a:gd name="T18" fmla="*/ 82 h 82"/>
                    </a:gdLst>
                    <a:ahLst/>
                    <a:cxnLst>
                      <a:cxn ang="T10">
                        <a:pos x="T0" y="T1"/>
                      </a:cxn>
                      <a:cxn ang="T11">
                        <a:pos x="T2" y="T3"/>
                      </a:cxn>
                      <a:cxn ang="T12">
                        <a:pos x="T4" y="T5"/>
                      </a:cxn>
                      <a:cxn ang="T13">
                        <a:pos x="T6" y="T7"/>
                      </a:cxn>
                      <a:cxn ang="T14">
                        <a:pos x="T8" y="T9"/>
                      </a:cxn>
                    </a:cxnLst>
                    <a:rect l="T15" t="T16" r="T17" b="T18"/>
                    <a:pathLst>
                      <a:path w="67" h="82">
                        <a:moveTo>
                          <a:pt x="66" y="62"/>
                        </a:moveTo>
                        <a:lnTo>
                          <a:pt x="66" y="0"/>
                        </a:lnTo>
                        <a:lnTo>
                          <a:pt x="0" y="18"/>
                        </a:lnTo>
                        <a:lnTo>
                          <a:pt x="0" y="81"/>
                        </a:lnTo>
                        <a:lnTo>
                          <a:pt x="66"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67" name="Freeform 90"/>
                  <p:cNvSpPr>
                    <a:spLocks noChangeAspect="1"/>
                  </p:cNvSpPr>
                  <p:nvPr/>
                </p:nvSpPr>
                <p:spPr bwMode="auto">
                  <a:xfrm>
                    <a:off x="2450" y="1636"/>
                    <a:ext cx="67" cy="79"/>
                  </a:xfrm>
                  <a:custGeom>
                    <a:avLst/>
                    <a:gdLst>
                      <a:gd name="T0" fmla="*/ 67 w 68"/>
                      <a:gd name="T1" fmla="*/ 62 h 81"/>
                      <a:gd name="T2" fmla="*/ 67 w 68"/>
                      <a:gd name="T3" fmla="*/ 0 h 81"/>
                      <a:gd name="T4" fmla="*/ 0 w 68"/>
                      <a:gd name="T5" fmla="*/ 17 h 81"/>
                      <a:gd name="T6" fmla="*/ 0 w 68"/>
                      <a:gd name="T7" fmla="*/ 80 h 81"/>
                      <a:gd name="T8" fmla="*/ 67 w 68"/>
                      <a:gd name="T9" fmla="*/ 62 h 81"/>
                      <a:gd name="T10" fmla="*/ 0 60000 65536"/>
                      <a:gd name="T11" fmla="*/ 0 60000 65536"/>
                      <a:gd name="T12" fmla="*/ 0 60000 65536"/>
                      <a:gd name="T13" fmla="*/ 0 60000 65536"/>
                      <a:gd name="T14" fmla="*/ 0 60000 65536"/>
                      <a:gd name="T15" fmla="*/ 0 w 68"/>
                      <a:gd name="T16" fmla="*/ 0 h 81"/>
                      <a:gd name="T17" fmla="*/ 68 w 68"/>
                      <a:gd name="T18" fmla="*/ 81 h 81"/>
                    </a:gdLst>
                    <a:ahLst/>
                    <a:cxnLst>
                      <a:cxn ang="T10">
                        <a:pos x="T0" y="T1"/>
                      </a:cxn>
                      <a:cxn ang="T11">
                        <a:pos x="T2" y="T3"/>
                      </a:cxn>
                      <a:cxn ang="T12">
                        <a:pos x="T4" y="T5"/>
                      </a:cxn>
                      <a:cxn ang="T13">
                        <a:pos x="T6" y="T7"/>
                      </a:cxn>
                      <a:cxn ang="T14">
                        <a:pos x="T8" y="T9"/>
                      </a:cxn>
                    </a:cxnLst>
                    <a:rect l="T15" t="T16" r="T17" b="T18"/>
                    <a:pathLst>
                      <a:path w="68" h="81">
                        <a:moveTo>
                          <a:pt x="67" y="62"/>
                        </a:moveTo>
                        <a:lnTo>
                          <a:pt x="67" y="0"/>
                        </a:lnTo>
                        <a:lnTo>
                          <a:pt x="0" y="17"/>
                        </a:lnTo>
                        <a:lnTo>
                          <a:pt x="0" y="80"/>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68" name="Freeform 91"/>
                  <p:cNvSpPr>
                    <a:spLocks noChangeAspect="1"/>
                  </p:cNvSpPr>
                  <p:nvPr/>
                </p:nvSpPr>
                <p:spPr bwMode="auto">
                  <a:xfrm>
                    <a:off x="2547" y="1609"/>
                    <a:ext cx="67" cy="83"/>
                  </a:xfrm>
                  <a:custGeom>
                    <a:avLst/>
                    <a:gdLst>
                      <a:gd name="T0" fmla="*/ 67 w 68"/>
                      <a:gd name="T1" fmla="*/ 62 h 82"/>
                      <a:gd name="T2" fmla="*/ 67 w 68"/>
                      <a:gd name="T3" fmla="*/ 0 h 82"/>
                      <a:gd name="T4" fmla="*/ 0 w 68"/>
                      <a:gd name="T5" fmla="*/ 19 h 82"/>
                      <a:gd name="T6" fmla="*/ 0 w 68"/>
                      <a:gd name="T7" fmla="*/ 81 h 82"/>
                      <a:gd name="T8" fmla="*/ 67 w 68"/>
                      <a:gd name="T9" fmla="*/ 62 h 82"/>
                      <a:gd name="T10" fmla="*/ 0 60000 65536"/>
                      <a:gd name="T11" fmla="*/ 0 60000 65536"/>
                      <a:gd name="T12" fmla="*/ 0 60000 65536"/>
                      <a:gd name="T13" fmla="*/ 0 60000 65536"/>
                      <a:gd name="T14" fmla="*/ 0 60000 65536"/>
                      <a:gd name="T15" fmla="*/ 0 w 68"/>
                      <a:gd name="T16" fmla="*/ 0 h 82"/>
                      <a:gd name="T17" fmla="*/ 68 w 68"/>
                      <a:gd name="T18" fmla="*/ 82 h 82"/>
                    </a:gdLst>
                    <a:ahLst/>
                    <a:cxnLst>
                      <a:cxn ang="T10">
                        <a:pos x="T0" y="T1"/>
                      </a:cxn>
                      <a:cxn ang="T11">
                        <a:pos x="T2" y="T3"/>
                      </a:cxn>
                      <a:cxn ang="T12">
                        <a:pos x="T4" y="T5"/>
                      </a:cxn>
                      <a:cxn ang="T13">
                        <a:pos x="T6" y="T7"/>
                      </a:cxn>
                      <a:cxn ang="T14">
                        <a:pos x="T8" y="T9"/>
                      </a:cxn>
                    </a:cxnLst>
                    <a:rect l="T15" t="T16" r="T17" b="T18"/>
                    <a:pathLst>
                      <a:path w="68" h="82">
                        <a:moveTo>
                          <a:pt x="67" y="62"/>
                        </a:moveTo>
                        <a:lnTo>
                          <a:pt x="67" y="0"/>
                        </a:lnTo>
                        <a:lnTo>
                          <a:pt x="0" y="19"/>
                        </a:lnTo>
                        <a:lnTo>
                          <a:pt x="0" y="81"/>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69" name="Freeform 92"/>
                  <p:cNvSpPr>
                    <a:spLocks noChangeAspect="1"/>
                  </p:cNvSpPr>
                  <p:nvPr/>
                </p:nvSpPr>
                <p:spPr bwMode="auto">
                  <a:xfrm>
                    <a:off x="2157" y="1803"/>
                    <a:ext cx="70" cy="79"/>
                  </a:xfrm>
                  <a:custGeom>
                    <a:avLst/>
                    <a:gdLst>
                      <a:gd name="T0" fmla="*/ 68 w 69"/>
                      <a:gd name="T1" fmla="*/ 61 h 80"/>
                      <a:gd name="T2" fmla="*/ 68 w 69"/>
                      <a:gd name="T3" fmla="*/ 0 h 80"/>
                      <a:gd name="T4" fmla="*/ 0 w 69"/>
                      <a:gd name="T5" fmla="*/ 17 h 80"/>
                      <a:gd name="T6" fmla="*/ 0 w 69"/>
                      <a:gd name="T7" fmla="*/ 79 h 80"/>
                      <a:gd name="T8" fmla="*/ 68 w 69"/>
                      <a:gd name="T9" fmla="*/ 61 h 80"/>
                      <a:gd name="T10" fmla="*/ 0 60000 65536"/>
                      <a:gd name="T11" fmla="*/ 0 60000 65536"/>
                      <a:gd name="T12" fmla="*/ 0 60000 65536"/>
                      <a:gd name="T13" fmla="*/ 0 60000 65536"/>
                      <a:gd name="T14" fmla="*/ 0 60000 65536"/>
                      <a:gd name="T15" fmla="*/ 0 w 69"/>
                      <a:gd name="T16" fmla="*/ 0 h 80"/>
                      <a:gd name="T17" fmla="*/ 69 w 69"/>
                      <a:gd name="T18" fmla="*/ 80 h 80"/>
                    </a:gdLst>
                    <a:ahLst/>
                    <a:cxnLst>
                      <a:cxn ang="T10">
                        <a:pos x="T0" y="T1"/>
                      </a:cxn>
                      <a:cxn ang="T11">
                        <a:pos x="T2" y="T3"/>
                      </a:cxn>
                      <a:cxn ang="T12">
                        <a:pos x="T4" y="T5"/>
                      </a:cxn>
                      <a:cxn ang="T13">
                        <a:pos x="T6" y="T7"/>
                      </a:cxn>
                      <a:cxn ang="T14">
                        <a:pos x="T8" y="T9"/>
                      </a:cxn>
                    </a:cxnLst>
                    <a:rect l="T15" t="T16" r="T17" b="T18"/>
                    <a:pathLst>
                      <a:path w="69" h="80">
                        <a:moveTo>
                          <a:pt x="68" y="61"/>
                        </a:moveTo>
                        <a:lnTo>
                          <a:pt x="68" y="0"/>
                        </a:lnTo>
                        <a:lnTo>
                          <a:pt x="0" y="17"/>
                        </a:lnTo>
                        <a:lnTo>
                          <a:pt x="0" y="79"/>
                        </a:lnTo>
                        <a:lnTo>
                          <a:pt x="68"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70" name="Freeform 93"/>
                  <p:cNvSpPr>
                    <a:spLocks noChangeAspect="1"/>
                  </p:cNvSpPr>
                  <p:nvPr/>
                </p:nvSpPr>
                <p:spPr bwMode="auto">
                  <a:xfrm>
                    <a:off x="2257" y="1775"/>
                    <a:ext cx="67" cy="79"/>
                  </a:xfrm>
                  <a:custGeom>
                    <a:avLst/>
                    <a:gdLst>
                      <a:gd name="T0" fmla="*/ 68 w 69"/>
                      <a:gd name="T1" fmla="*/ 60 h 79"/>
                      <a:gd name="T2" fmla="*/ 68 w 69"/>
                      <a:gd name="T3" fmla="*/ 0 h 79"/>
                      <a:gd name="T4" fmla="*/ 0 w 69"/>
                      <a:gd name="T5" fmla="*/ 17 h 79"/>
                      <a:gd name="T6" fmla="*/ 0 w 69"/>
                      <a:gd name="T7" fmla="*/ 78 h 79"/>
                      <a:gd name="T8" fmla="*/ 68 w 69"/>
                      <a:gd name="T9" fmla="*/ 60 h 79"/>
                      <a:gd name="T10" fmla="*/ 0 60000 65536"/>
                      <a:gd name="T11" fmla="*/ 0 60000 65536"/>
                      <a:gd name="T12" fmla="*/ 0 60000 65536"/>
                      <a:gd name="T13" fmla="*/ 0 60000 65536"/>
                      <a:gd name="T14" fmla="*/ 0 60000 65536"/>
                      <a:gd name="T15" fmla="*/ 0 w 69"/>
                      <a:gd name="T16" fmla="*/ 0 h 79"/>
                      <a:gd name="T17" fmla="*/ 69 w 69"/>
                      <a:gd name="T18" fmla="*/ 79 h 79"/>
                    </a:gdLst>
                    <a:ahLst/>
                    <a:cxnLst>
                      <a:cxn ang="T10">
                        <a:pos x="T0" y="T1"/>
                      </a:cxn>
                      <a:cxn ang="T11">
                        <a:pos x="T2" y="T3"/>
                      </a:cxn>
                      <a:cxn ang="T12">
                        <a:pos x="T4" y="T5"/>
                      </a:cxn>
                      <a:cxn ang="T13">
                        <a:pos x="T6" y="T7"/>
                      </a:cxn>
                      <a:cxn ang="T14">
                        <a:pos x="T8" y="T9"/>
                      </a:cxn>
                    </a:cxnLst>
                    <a:rect l="T15" t="T16" r="T17" b="T18"/>
                    <a:pathLst>
                      <a:path w="69" h="79">
                        <a:moveTo>
                          <a:pt x="68" y="60"/>
                        </a:moveTo>
                        <a:lnTo>
                          <a:pt x="68" y="0"/>
                        </a:lnTo>
                        <a:lnTo>
                          <a:pt x="0" y="17"/>
                        </a:lnTo>
                        <a:lnTo>
                          <a:pt x="0" y="78"/>
                        </a:lnTo>
                        <a:lnTo>
                          <a:pt x="68" y="60"/>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71" name="Freeform 94"/>
                  <p:cNvSpPr>
                    <a:spLocks noChangeAspect="1"/>
                  </p:cNvSpPr>
                  <p:nvPr/>
                </p:nvSpPr>
                <p:spPr bwMode="auto">
                  <a:xfrm>
                    <a:off x="2354" y="1748"/>
                    <a:ext cx="67" cy="83"/>
                  </a:xfrm>
                  <a:custGeom>
                    <a:avLst/>
                    <a:gdLst>
                      <a:gd name="T0" fmla="*/ 66 w 67"/>
                      <a:gd name="T1" fmla="*/ 62 h 81"/>
                      <a:gd name="T2" fmla="*/ 66 w 67"/>
                      <a:gd name="T3" fmla="*/ 0 h 81"/>
                      <a:gd name="T4" fmla="*/ 0 w 67"/>
                      <a:gd name="T5" fmla="*/ 17 h 81"/>
                      <a:gd name="T6" fmla="*/ 0 w 67"/>
                      <a:gd name="T7" fmla="*/ 80 h 81"/>
                      <a:gd name="T8" fmla="*/ 66 w 67"/>
                      <a:gd name="T9" fmla="*/ 62 h 81"/>
                      <a:gd name="T10" fmla="*/ 0 60000 65536"/>
                      <a:gd name="T11" fmla="*/ 0 60000 65536"/>
                      <a:gd name="T12" fmla="*/ 0 60000 65536"/>
                      <a:gd name="T13" fmla="*/ 0 60000 65536"/>
                      <a:gd name="T14" fmla="*/ 0 60000 65536"/>
                      <a:gd name="T15" fmla="*/ 0 w 67"/>
                      <a:gd name="T16" fmla="*/ 0 h 81"/>
                      <a:gd name="T17" fmla="*/ 67 w 67"/>
                      <a:gd name="T18" fmla="*/ 81 h 81"/>
                    </a:gdLst>
                    <a:ahLst/>
                    <a:cxnLst>
                      <a:cxn ang="T10">
                        <a:pos x="T0" y="T1"/>
                      </a:cxn>
                      <a:cxn ang="T11">
                        <a:pos x="T2" y="T3"/>
                      </a:cxn>
                      <a:cxn ang="T12">
                        <a:pos x="T4" y="T5"/>
                      </a:cxn>
                      <a:cxn ang="T13">
                        <a:pos x="T6" y="T7"/>
                      </a:cxn>
                      <a:cxn ang="T14">
                        <a:pos x="T8" y="T9"/>
                      </a:cxn>
                    </a:cxnLst>
                    <a:rect l="T15" t="T16" r="T17" b="T18"/>
                    <a:pathLst>
                      <a:path w="67" h="81">
                        <a:moveTo>
                          <a:pt x="66" y="62"/>
                        </a:moveTo>
                        <a:lnTo>
                          <a:pt x="66" y="0"/>
                        </a:lnTo>
                        <a:lnTo>
                          <a:pt x="0" y="17"/>
                        </a:lnTo>
                        <a:lnTo>
                          <a:pt x="0" y="80"/>
                        </a:lnTo>
                        <a:lnTo>
                          <a:pt x="66"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72" name="Freeform 95"/>
                  <p:cNvSpPr>
                    <a:spLocks noChangeAspect="1"/>
                  </p:cNvSpPr>
                  <p:nvPr/>
                </p:nvSpPr>
                <p:spPr bwMode="auto">
                  <a:xfrm>
                    <a:off x="2450" y="1720"/>
                    <a:ext cx="67" cy="83"/>
                  </a:xfrm>
                  <a:custGeom>
                    <a:avLst/>
                    <a:gdLst>
                      <a:gd name="T0" fmla="*/ 67 w 68"/>
                      <a:gd name="T1" fmla="*/ 62 h 82"/>
                      <a:gd name="T2" fmla="*/ 67 w 68"/>
                      <a:gd name="T3" fmla="*/ 0 h 82"/>
                      <a:gd name="T4" fmla="*/ 0 w 68"/>
                      <a:gd name="T5" fmla="*/ 19 h 82"/>
                      <a:gd name="T6" fmla="*/ 0 w 68"/>
                      <a:gd name="T7" fmla="*/ 81 h 82"/>
                      <a:gd name="T8" fmla="*/ 67 w 68"/>
                      <a:gd name="T9" fmla="*/ 62 h 82"/>
                      <a:gd name="T10" fmla="*/ 0 60000 65536"/>
                      <a:gd name="T11" fmla="*/ 0 60000 65536"/>
                      <a:gd name="T12" fmla="*/ 0 60000 65536"/>
                      <a:gd name="T13" fmla="*/ 0 60000 65536"/>
                      <a:gd name="T14" fmla="*/ 0 60000 65536"/>
                      <a:gd name="T15" fmla="*/ 0 w 68"/>
                      <a:gd name="T16" fmla="*/ 0 h 82"/>
                      <a:gd name="T17" fmla="*/ 68 w 68"/>
                      <a:gd name="T18" fmla="*/ 82 h 82"/>
                    </a:gdLst>
                    <a:ahLst/>
                    <a:cxnLst>
                      <a:cxn ang="T10">
                        <a:pos x="T0" y="T1"/>
                      </a:cxn>
                      <a:cxn ang="T11">
                        <a:pos x="T2" y="T3"/>
                      </a:cxn>
                      <a:cxn ang="T12">
                        <a:pos x="T4" y="T5"/>
                      </a:cxn>
                      <a:cxn ang="T13">
                        <a:pos x="T6" y="T7"/>
                      </a:cxn>
                      <a:cxn ang="T14">
                        <a:pos x="T8" y="T9"/>
                      </a:cxn>
                    </a:cxnLst>
                    <a:rect l="T15" t="T16" r="T17" b="T18"/>
                    <a:pathLst>
                      <a:path w="68" h="82">
                        <a:moveTo>
                          <a:pt x="67" y="62"/>
                        </a:moveTo>
                        <a:lnTo>
                          <a:pt x="67" y="0"/>
                        </a:lnTo>
                        <a:lnTo>
                          <a:pt x="0" y="19"/>
                        </a:lnTo>
                        <a:lnTo>
                          <a:pt x="0" y="81"/>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73" name="Freeform 96"/>
                  <p:cNvSpPr>
                    <a:spLocks noChangeAspect="1"/>
                  </p:cNvSpPr>
                  <p:nvPr/>
                </p:nvSpPr>
                <p:spPr bwMode="auto">
                  <a:xfrm>
                    <a:off x="2547" y="1697"/>
                    <a:ext cx="67" cy="83"/>
                  </a:xfrm>
                  <a:custGeom>
                    <a:avLst/>
                    <a:gdLst>
                      <a:gd name="T0" fmla="*/ 67 w 68"/>
                      <a:gd name="T1" fmla="*/ 62 h 83"/>
                      <a:gd name="T2" fmla="*/ 67 w 68"/>
                      <a:gd name="T3" fmla="*/ 0 h 83"/>
                      <a:gd name="T4" fmla="*/ 0 w 68"/>
                      <a:gd name="T5" fmla="*/ 18 h 83"/>
                      <a:gd name="T6" fmla="*/ 0 w 68"/>
                      <a:gd name="T7" fmla="*/ 82 h 83"/>
                      <a:gd name="T8" fmla="*/ 67 w 68"/>
                      <a:gd name="T9" fmla="*/ 62 h 83"/>
                      <a:gd name="T10" fmla="*/ 0 60000 65536"/>
                      <a:gd name="T11" fmla="*/ 0 60000 65536"/>
                      <a:gd name="T12" fmla="*/ 0 60000 65536"/>
                      <a:gd name="T13" fmla="*/ 0 60000 65536"/>
                      <a:gd name="T14" fmla="*/ 0 60000 65536"/>
                      <a:gd name="T15" fmla="*/ 0 w 68"/>
                      <a:gd name="T16" fmla="*/ 0 h 83"/>
                      <a:gd name="T17" fmla="*/ 68 w 68"/>
                      <a:gd name="T18" fmla="*/ 83 h 83"/>
                    </a:gdLst>
                    <a:ahLst/>
                    <a:cxnLst>
                      <a:cxn ang="T10">
                        <a:pos x="T0" y="T1"/>
                      </a:cxn>
                      <a:cxn ang="T11">
                        <a:pos x="T2" y="T3"/>
                      </a:cxn>
                      <a:cxn ang="T12">
                        <a:pos x="T4" y="T5"/>
                      </a:cxn>
                      <a:cxn ang="T13">
                        <a:pos x="T6" y="T7"/>
                      </a:cxn>
                      <a:cxn ang="T14">
                        <a:pos x="T8" y="T9"/>
                      </a:cxn>
                    </a:cxnLst>
                    <a:rect l="T15" t="T16" r="T17" b="T18"/>
                    <a:pathLst>
                      <a:path w="68" h="83">
                        <a:moveTo>
                          <a:pt x="67" y="62"/>
                        </a:moveTo>
                        <a:lnTo>
                          <a:pt x="67" y="0"/>
                        </a:lnTo>
                        <a:lnTo>
                          <a:pt x="0" y="18"/>
                        </a:lnTo>
                        <a:lnTo>
                          <a:pt x="0" y="82"/>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74" name="Freeform 97"/>
                  <p:cNvSpPr>
                    <a:spLocks noChangeAspect="1"/>
                  </p:cNvSpPr>
                  <p:nvPr/>
                </p:nvSpPr>
                <p:spPr bwMode="auto">
                  <a:xfrm>
                    <a:off x="2157" y="1886"/>
                    <a:ext cx="70" cy="83"/>
                  </a:xfrm>
                  <a:custGeom>
                    <a:avLst/>
                    <a:gdLst>
                      <a:gd name="T0" fmla="*/ 68 w 69"/>
                      <a:gd name="T1" fmla="*/ 61 h 81"/>
                      <a:gd name="T2" fmla="*/ 68 w 69"/>
                      <a:gd name="T3" fmla="*/ 0 h 81"/>
                      <a:gd name="T4" fmla="*/ 0 w 69"/>
                      <a:gd name="T5" fmla="*/ 18 h 81"/>
                      <a:gd name="T6" fmla="*/ 0 w 69"/>
                      <a:gd name="T7" fmla="*/ 80 h 81"/>
                      <a:gd name="T8" fmla="*/ 68 w 69"/>
                      <a:gd name="T9" fmla="*/ 61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1"/>
                        </a:moveTo>
                        <a:lnTo>
                          <a:pt x="68" y="0"/>
                        </a:lnTo>
                        <a:lnTo>
                          <a:pt x="0" y="18"/>
                        </a:lnTo>
                        <a:lnTo>
                          <a:pt x="0" y="80"/>
                        </a:lnTo>
                        <a:lnTo>
                          <a:pt x="68"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75" name="Freeform 98"/>
                  <p:cNvSpPr>
                    <a:spLocks noChangeAspect="1"/>
                  </p:cNvSpPr>
                  <p:nvPr/>
                </p:nvSpPr>
                <p:spPr bwMode="auto">
                  <a:xfrm>
                    <a:off x="2257" y="1859"/>
                    <a:ext cx="67" cy="83"/>
                  </a:xfrm>
                  <a:custGeom>
                    <a:avLst/>
                    <a:gdLst>
                      <a:gd name="T0" fmla="*/ 68 w 69"/>
                      <a:gd name="T1" fmla="*/ 62 h 81"/>
                      <a:gd name="T2" fmla="*/ 68 w 69"/>
                      <a:gd name="T3" fmla="*/ 0 h 81"/>
                      <a:gd name="T4" fmla="*/ 0 w 69"/>
                      <a:gd name="T5" fmla="*/ 17 h 81"/>
                      <a:gd name="T6" fmla="*/ 0 w 69"/>
                      <a:gd name="T7" fmla="*/ 80 h 81"/>
                      <a:gd name="T8" fmla="*/ 68 w 69"/>
                      <a:gd name="T9" fmla="*/ 62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2"/>
                        </a:moveTo>
                        <a:lnTo>
                          <a:pt x="68" y="0"/>
                        </a:lnTo>
                        <a:lnTo>
                          <a:pt x="0" y="17"/>
                        </a:lnTo>
                        <a:lnTo>
                          <a:pt x="0" y="80"/>
                        </a:lnTo>
                        <a:lnTo>
                          <a:pt x="68"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76" name="Freeform 99"/>
                  <p:cNvSpPr>
                    <a:spLocks noChangeAspect="1"/>
                  </p:cNvSpPr>
                  <p:nvPr/>
                </p:nvSpPr>
                <p:spPr bwMode="auto">
                  <a:xfrm>
                    <a:off x="2354" y="1835"/>
                    <a:ext cx="67" cy="79"/>
                  </a:xfrm>
                  <a:custGeom>
                    <a:avLst/>
                    <a:gdLst>
                      <a:gd name="T0" fmla="*/ 66 w 67"/>
                      <a:gd name="T1" fmla="*/ 60 h 79"/>
                      <a:gd name="T2" fmla="*/ 66 w 67"/>
                      <a:gd name="T3" fmla="*/ 0 h 79"/>
                      <a:gd name="T4" fmla="*/ 0 w 67"/>
                      <a:gd name="T5" fmla="*/ 17 h 79"/>
                      <a:gd name="T6" fmla="*/ 0 w 67"/>
                      <a:gd name="T7" fmla="*/ 78 h 79"/>
                      <a:gd name="T8" fmla="*/ 66 w 67"/>
                      <a:gd name="T9" fmla="*/ 60 h 79"/>
                      <a:gd name="T10" fmla="*/ 0 60000 65536"/>
                      <a:gd name="T11" fmla="*/ 0 60000 65536"/>
                      <a:gd name="T12" fmla="*/ 0 60000 65536"/>
                      <a:gd name="T13" fmla="*/ 0 60000 65536"/>
                      <a:gd name="T14" fmla="*/ 0 60000 65536"/>
                      <a:gd name="T15" fmla="*/ 0 w 67"/>
                      <a:gd name="T16" fmla="*/ 0 h 79"/>
                      <a:gd name="T17" fmla="*/ 67 w 67"/>
                      <a:gd name="T18" fmla="*/ 79 h 79"/>
                    </a:gdLst>
                    <a:ahLst/>
                    <a:cxnLst>
                      <a:cxn ang="T10">
                        <a:pos x="T0" y="T1"/>
                      </a:cxn>
                      <a:cxn ang="T11">
                        <a:pos x="T2" y="T3"/>
                      </a:cxn>
                      <a:cxn ang="T12">
                        <a:pos x="T4" y="T5"/>
                      </a:cxn>
                      <a:cxn ang="T13">
                        <a:pos x="T6" y="T7"/>
                      </a:cxn>
                      <a:cxn ang="T14">
                        <a:pos x="T8" y="T9"/>
                      </a:cxn>
                    </a:cxnLst>
                    <a:rect l="T15" t="T16" r="T17" b="T18"/>
                    <a:pathLst>
                      <a:path w="67" h="79">
                        <a:moveTo>
                          <a:pt x="66" y="60"/>
                        </a:moveTo>
                        <a:lnTo>
                          <a:pt x="66" y="0"/>
                        </a:lnTo>
                        <a:lnTo>
                          <a:pt x="0" y="17"/>
                        </a:lnTo>
                        <a:lnTo>
                          <a:pt x="0" y="78"/>
                        </a:lnTo>
                        <a:lnTo>
                          <a:pt x="66" y="60"/>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77" name="Freeform 100"/>
                  <p:cNvSpPr>
                    <a:spLocks noChangeAspect="1"/>
                  </p:cNvSpPr>
                  <p:nvPr/>
                </p:nvSpPr>
                <p:spPr bwMode="auto">
                  <a:xfrm>
                    <a:off x="2450" y="1808"/>
                    <a:ext cx="67" cy="79"/>
                  </a:xfrm>
                  <a:custGeom>
                    <a:avLst/>
                    <a:gdLst>
                      <a:gd name="T0" fmla="*/ 67 w 68"/>
                      <a:gd name="T1" fmla="*/ 59 h 79"/>
                      <a:gd name="T2" fmla="*/ 67 w 68"/>
                      <a:gd name="T3" fmla="*/ 0 h 79"/>
                      <a:gd name="T4" fmla="*/ 0 w 68"/>
                      <a:gd name="T5" fmla="*/ 17 h 79"/>
                      <a:gd name="T6" fmla="*/ 0 w 68"/>
                      <a:gd name="T7" fmla="*/ 78 h 79"/>
                      <a:gd name="T8" fmla="*/ 67 w 68"/>
                      <a:gd name="T9" fmla="*/ 59 h 79"/>
                      <a:gd name="T10" fmla="*/ 0 60000 65536"/>
                      <a:gd name="T11" fmla="*/ 0 60000 65536"/>
                      <a:gd name="T12" fmla="*/ 0 60000 65536"/>
                      <a:gd name="T13" fmla="*/ 0 60000 65536"/>
                      <a:gd name="T14" fmla="*/ 0 60000 65536"/>
                      <a:gd name="T15" fmla="*/ 0 w 68"/>
                      <a:gd name="T16" fmla="*/ 0 h 79"/>
                      <a:gd name="T17" fmla="*/ 68 w 68"/>
                      <a:gd name="T18" fmla="*/ 79 h 79"/>
                    </a:gdLst>
                    <a:ahLst/>
                    <a:cxnLst>
                      <a:cxn ang="T10">
                        <a:pos x="T0" y="T1"/>
                      </a:cxn>
                      <a:cxn ang="T11">
                        <a:pos x="T2" y="T3"/>
                      </a:cxn>
                      <a:cxn ang="T12">
                        <a:pos x="T4" y="T5"/>
                      </a:cxn>
                      <a:cxn ang="T13">
                        <a:pos x="T6" y="T7"/>
                      </a:cxn>
                      <a:cxn ang="T14">
                        <a:pos x="T8" y="T9"/>
                      </a:cxn>
                    </a:cxnLst>
                    <a:rect l="T15" t="T16" r="T17" b="T18"/>
                    <a:pathLst>
                      <a:path w="68" h="79">
                        <a:moveTo>
                          <a:pt x="67" y="59"/>
                        </a:moveTo>
                        <a:lnTo>
                          <a:pt x="67" y="0"/>
                        </a:lnTo>
                        <a:lnTo>
                          <a:pt x="0" y="17"/>
                        </a:lnTo>
                        <a:lnTo>
                          <a:pt x="0" y="78"/>
                        </a:lnTo>
                        <a:lnTo>
                          <a:pt x="67" y="59"/>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78" name="Freeform 101"/>
                  <p:cNvSpPr>
                    <a:spLocks noChangeAspect="1"/>
                  </p:cNvSpPr>
                  <p:nvPr/>
                </p:nvSpPr>
                <p:spPr bwMode="auto">
                  <a:xfrm>
                    <a:off x="2547" y="1780"/>
                    <a:ext cx="67" cy="83"/>
                  </a:xfrm>
                  <a:custGeom>
                    <a:avLst/>
                    <a:gdLst>
                      <a:gd name="T0" fmla="*/ 67 w 68"/>
                      <a:gd name="T1" fmla="*/ 62 h 82"/>
                      <a:gd name="T2" fmla="*/ 67 w 68"/>
                      <a:gd name="T3" fmla="*/ 0 h 82"/>
                      <a:gd name="T4" fmla="*/ 0 w 68"/>
                      <a:gd name="T5" fmla="*/ 18 h 82"/>
                      <a:gd name="T6" fmla="*/ 0 w 68"/>
                      <a:gd name="T7" fmla="*/ 81 h 82"/>
                      <a:gd name="T8" fmla="*/ 67 w 68"/>
                      <a:gd name="T9" fmla="*/ 62 h 82"/>
                      <a:gd name="T10" fmla="*/ 0 60000 65536"/>
                      <a:gd name="T11" fmla="*/ 0 60000 65536"/>
                      <a:gd name="T12" fmla="*/ 0 60000 65536"/>
                      <a:gd name="T13" fmla="*/ 0 60000 65536"/>
                      <a:gd name="T14" fmla="*/ 0 60000 65536"/>
                      <a:gd name="T15" fmla="*/ 0 w 68"/>
                      <a:gd name="T16" fmla="*/ 0 h 82"/>
                      <a:gd name="T17" fmla="*/ 68 w 68"/>
                      <a:gd name="T18" fmla="*/ 82 h 82"/>
                    </a:gdLst>
                    <a:ahLst/>
                    <a:cxnLst>
                      <a:cxn ang="T10">
                        <a:pos x="T0" y="T1"/>
                      </a:cxn>
                      <a:cxn ang="T11">
                        <a:pos x="T2" y="T3"/>
                      </a:cxn>
                      <a:cxn ang="T12">
                        <a:pos x="T4" y="T5"/>
                      </a:cxn>
                      <a:cxn ang="T13">
                        <a:pos x="T6" y="T7"/>
                      </a:cxn>
                      <a:cxn ang="T14">
                        <a:pos x="T8" y="T9"/>
                      </a:cxn>
                    </a:cxnLst>
                    <a:rect l="T15" t="T16" r="T17" b="T18"/>
                    <a:pathLst>
                      <a:path w="68" h="82">
                        <a:moveTo>
                          <a:pt x="67" y="62"/>
                        </a:moveTo>
                        <a:lnTo>
                          <a:pt x="67" y="0"/>
                        </a:lnTo>
                        <a:lnTo>
                          <a:pt x="0" y="18"/>
                        </a:lnTo>
                        <a:lnTo>
                          <a:pt x="0" y="81"/>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grpSp>
          </p:grpSp>
          <p:sp>
            <p:nvSpPr>
              <p:cNvPr id="230" name="Rectangle 102"/>
              <p:cNvSpPr>
                <a:spLocks noChangeAspect="1" noChangeArrowheads="1"/>
              </p:cNvSpPr>
              <p:nvPr/>
            </p:nvSpPr>
            <p:spPr bwMode="auto">
              <a:xfrm>
                <a:off x="442" y="1906"/>
                <a:ext cx="865" cy="596"/>
              </a:xfrm>
              <a:prstGeom prst="rect">
                <a:avLst/>
              </a:prstGeom>
              <a:noFill/>
              <a:ln w="9525">
                <a:noFill/>
                <a:miter lim="800000"/>
                <a:headEnd/>
                <a:tailEnd/>
              </a:ln>
              <a:effectLst/>
            </p:spPr>
            <p:txBody>
              <a:bodyPr lIns="68574" tIns="34287" rIns="68574" bIns="34287"/>
              <a:lstStyle/>
              <a:p>
                <a:pPr algn="ctr" defTabSz="685800" eaLnBrk="0" hangingPunct="0">
                  <a:spcBef>
                    <a:spcPct val="50000"/>
                  </a:spcBef>
                  <a:defRPr/>
                </a:pPr>
                <a:r>
                  <a:rPr kumimoji="1" lang="en-US" altLang="zh-CN" sz="300" b="1" dirty="0">
                    <a:solidFill>
                      <a:srgbClr val="333399"/>
                    </a:solidFill>
                    <a:effectLst>
                      <a:outerShdw blurRad="38100" dist="38100" dir="2700000" algn="tl">
                        <a:srgbClr val="C0C0C0"/>
                      </a:outerShdw>
                    </a:effectLst>
                    <a:ea typeface="宋体" pitchFamily="2" charset="-122"/>
                    <a:cs typeface="+mn-cs"/>
                  </a:rPr>
                  <a:t>Summary Data</a:t>
                </a:r>
              </a:p>
            </p:txBody>
          </p:sp>
        </p:grpSp>
        <p:grpSp>
          <p:nvGrpSpPr>
            <p:cNvPr id="1103" name="Group 103"/>
            <p:cNvGrpSpPr>
              <a:grpSpLocks noChangeAspect="1"/>
            </p:cNvGrpSpPr>
            <p:nvPr/>
          </p:nvGrpSpPr>
          <p:grpSpPr bwMode="auto">
            <a:xfrm>
              <a:off x="3783749" y="4639729"/>
              <a:ext cx="1065489" cy="523883"/>
              <a:chOff x="442" y="1361"/>
              <a:chExt cx="862" cy="941"/>
            </a:xfrm>
          </p:grpSpPr>
          <p:grpSp>
            <p:nvGrpSpPr>
              <p:cNvPr id="1104" name="Group 104"/>
              <p:cNvGrpSpPr>
                <a:grpSpLocks noChangeAspect="1"/>
              </p:cNvGrpSpPr>
              <p:nvPr/>
            </p:nvGrpSpPr>
            <p:grpSpPr bwMode="auto">
              <a:xfrm>
                <a:off x="624" y="1361"/>
                <a:ext cx="499" cy="590"/>
                <a:chOff x="1788" y="1064"/>
                <a:chExt cx="881" cy="966"/>
              </a:xfrm>
            </p:grpSpPr>
            <p:grpSp>
              <p:nvGrpSpPr>
                <p:cNvPr id="1106" name="Group 105"/>
                <p:cNvGrpSpPr>
                  <a:grpSpLocks noChangeAspect="1"/>
                </p:cNvGrpSpPr>
                <p:nvPr/>
              </p:nvGrpSpPr>
              <p:grpSpPr bwMode="auto">
                <a:xfrm>
                  <a:off x="1788" y="1064"/>
                  <a:ext cx="824" cy="784"/>
                  <a:chOff x="1788" y="1064"/>
                  <a:chExt cx="824" cy="784"/>
                </a:xfrm>
              </p:grpSpPr>
              <p:sp>
                <p:nvSpPr>
                  <p:cNvPr id="226" name="Oval 106"/>
                  <p:cNvSpPr>
                    <a:spLocks noChangeAspect="1" noChangeArrowheads="1"/>
                  </p:cNvSpPr>
                  <p:nvPr/>
                </p:nvSpPr>
                <p:spPr bwMode="auto">
                  <a:xfrm>
                    <a:off x="1787" y="1616"/>
                    <a:ext cx="798" cy="233"/>
                  </a:xfrm>
                  <a:prstGeom prst="ellipse">
                    <a:avLst/>
                  </a:prstGeom>
                  <a:gradFill rotWithShape="0">
                    <a:gsLst>
                      <a:gs pos="0">
                        <a:schemeClr val="tx1"/>
                      </a:gs>
                      <a:gs pos="50000">
                        <a:srgbClr val="66FFFF"/>
                      </a:gs>
                      <a:gs pos="100000">
                        <a:schemeClr val="tx1"/>
                      </a:gs>
                    </a:gsLst>
                    <a:lin ang="0" scaled="1"/>
                  </a:gradFill>
                  <a:ln w="9525">
                    <a:noFill/>
                    <a:round/>
                    <a:headEnd/>
                    <a:tailEnd/>
                  </a:ln>
                  <a:effectLst/>
                </p:spPr>
                <p:txBody>
                  <a:bodyPr wrap="none" anchor="ctr"/>
                  <a:lstStyle/>
                  <a:p>
                    <a:pPr defTabSz="914400">
                      <a:defRPr/>
                    </a:pPr>
                    <a:endParaRPr lang="zh-CN" altLang="en-US" sz="1400" b="1">
                      <a:solidFill>
                        <a:srgbClr val="000000"/>
                      </a:solidFill>
                      <a:ea typeface="宋体" pitchFamily="2" charset="-122"/>
                    </a:endParaRPr>
                  </a:p>
                </p:txBody>
              </p:sp>
              <p:sp>
                <p:nvSpPr>
                  <p:cNvPr id="227" name="Rectangle 107"/>
                  <p:cNvSpPr>
                    <a:spLocks noChangeAspect="1" noChangeArrowheads="1"/>
                  </p:cNvSpPr>
                  <p:nvPr/>
                </p:nvSpPr>
                <p:spPr bwMode="auto">
                  <a:xfrm>
                    <a:off x="1787" y="1177"/>
                    <a:ext cx="798" cy="574"/>
                  </a:xfrm>
                  <a:prstGeom prst="rect">
                    <a:avLst/>
                  </a:prstGeom>
                  <a:gradFill rotWithShape="0">
                    <a:gsLst>
                      <a:gs pos="0">
                        <a:schemeClr val="tx1"/>
                      </a:gs>
                      <a:gs pos="50000">
                        <a:srgbClr val="66FFFF"/>
                      </a:gs>
                      <a:gs pos="100000">
                        <a:schemeClr val="tx1"/>
                      </a:gs>
                    </a:gsLst>
                    <a:lin ang="0" scaled="1"/>
                  </a:gradFill>
                  <a:ln w="9525">
                    <a:noFill/>
                    <a:miter lim="800000"/>
                    <a:headEnd/>
                    <a:tailEnd/>
                  </a:ln>
                  <a:effectLst/>
                </p:spPr>
                <p:txBody>
                  <a:bodyPr wrap="none" anchor="ctr"/>
                  <a:lstStyle/>
                  <a:p>
                    <a:pPr defTabSz="914400">
                      <a:defRPr/>
                    </a:pPr>
                    <a:endParaRPr lang="zh-CN" altLang="en-US" sz="1400" b="1">
                      <a:solidFill>
                        <a:srgbClr val="000000"/>
                      </a:solidFill>
                      <a:ea typeface="宋体" pitchFamily="2" charset="-122"/>
                    </a:endParaRPr>
                  </a:p>
                </p:txBody>
              </p:sp>
              <p:sp>
                <p:nvSpPr>
                  <p:cNvPr id="1142" name="Oval 108"/>
                  <p:cNvSpPr>
                    <a:spLocks noChangeAspect="1" noChangeArrowheads="1"/>
                  </p:cNvSpPr>
                  <p:nvPr/>
                </p:nvSpPr>
                <p:spPr bwMode="auto">
                  <a:xfrm>
                    <a:off x="1787" y="1065"/>
                    <a:ext cx="801" cy="233"/>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a:endParaRPr lang="zh-CN" altLang="en-US" sz="1400" b="1">
                      <a:solidFill>
                        <a:srgbClr val="000000"/>
                      </a:solidFill>
                      <a:ea typeface="宋体" pitchFamily="2" charset="-122"/>
                    </a:endParaRPr>
                  </a:p>
                </p:txBody>
              </p:sp>
            </p:grpSp>
            <p:grpSp>
              <p:nvGrpSpPr>
                <p:cNvPr id="1107" name="Group 109"/>
                <p:cNvGrpSpPr>
                  <a:grpSpLocks noChangeAspect="1"/>
                </p:cNvGrpSpPr>
                <p:nvPr/>
              </p:nvGrpSpPr>
              <p:grpSpPr bwMode="auto">
                <a:xfrm>
                  <a:off x="2112" y="1292"/>
                  <a:ext cx="557" cy="738"/>
                  <a:chOff x="2112" y="1292"/>
                  <a:chExt cx="557" cy="738"/>
                </a:xfrm>
              </p:grpSpPr>
              <p:sp>
                <p:nvSpPr>
                  <p:cNvPr id="4" name="Freeform 110"/>
                  <p:cNvSpPr>
                    <a:spLocks noChangeAspect="1"/>
                  </p:cNvSpPr>
                  <p:nvPr/>
                </p:nvSpPr>
                <p:spPr bwMode="auto">
                  <a:xfrm>
                    <a:off x="2086" y="1294"/>
                    <a:ext cx="556" cy="737"/>
                  </a:xfrm>
                  <a:custGeom>
                    <a:avLst/>
                    <a:gdLst>
                      <a:gd name="T0" fmla="*/ 556 w 557"/>
                      <a:gd name="T1" fmla="*/ 587 h 738"/>
                      <a:gd name="T2" fmla="*/ 0 w 557"/>
                      <a:gd name="T3" fmla="*/ 737 h 738"/>
                      <a:gd name="T4" fmla="*/ 0 w 557"/>
                      <a:gd name="T5" fmla="*/ 149 h 738"/>
                      <a:gd name="T6" fmla="*/ 556 w 557"/>
                      <a:gd name="T7" fmla="*/ 0 h 738"/>
                      <a:gd name="T8" fmla="*/ 556 w 557"/>
                      <a:gd name="T9" fmla="*/ 587 h 738"/>
                      <a:gd name="T10" fmla="*/ 0 60000 65536"/>
                      <a:gd name="T11" fmla="*/ 0 60000 65536"/>
                      <a:gd name="T12" fmla="*/ 0 60000 65536"/>
                      <a:gd name="T13" fmla="*/ 0 60000 65536"/>
                      <a:gd name="T14" fmla="*/ 0 60000 65536"/>
                      <a:gd name="T15" fmla="*/ 0 w 557"/>
                      <a:gd name="T16" fmla="*/ 0 h 738"/>
                      <a:gd name="T17" fmla="*/ 557 w 557"/>
                      <a:gd name="T18" fmla="*/ 738 h 738"/>
                    </a:gdLst>
                    <a:ahLst/>
                    <a:cxnLst>
                      <a:cxn ang="T10">
                        <a:pos x="T0" y="T1"/>
                      </a:cxn>
                      <a:cxn ang="T11">
                        <a:pos x="T2" y="T3"/>
                      </a:cxn>
                      <a:cxn ang="T12">
                        <a:pos x="T4" y="T5"/>
                      </a:cxn>
                      <a:cxn ang="T13">
                        <a:pos x="T6" y="T7"/>
                      </a:cxn>
                      <a:cxn ang="T14">
                        <a:pos x="T8" y="T9"/>
                      </a:cxn>
                    </a:cxnLst>
                    <a:rect l="T15" t="T16" r="T17" b="T18"/>
                    <a:pathLst>
                      <a:path w="557" h="738">
                        <a:moveTo>
                          <a:pt x="556" y="587"/>
                        </a:moveTo>
                        <a:lnTo>
                          <a:pt x="0" y="737"/>
                        </a:lnTo>
                        <a:lnTo>
                          <a:pt x="0" y="149"/>
                        </a:lnTo>
                        <a:lnTo>
                          <a:pt x="556" y="0"/>
                        </a:lnTo>
                        <a:lnTo>
                          <a:pt x="556" y="587"/>
                        </a:lnTo>
                      </a:path>
                    </a:pathLst>
                  </a:custGeom>
                  <a:solidFill>
                    <a:srgbClr val="B2B2B2"/>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09" name="Freeform 111"/>
                  <p:cNvSpPr>
                    <a:spLocks noChangeAspect="1"/>
                  </p:cNvSpPr>
                  <p:nvPr/>
                </p:nvSpPr>
                <p:spPr bwMode="auto">
                  <a:xfrm>
                    <a:off x="2110" y="1326"/>
                    <a:ext cx="508" cy="677"/>
                  </a:xfrm>
                  <a:custGeom>
                    <a:avLst/>
                    <a:gdLst>
                      <a:gd name="T0" fmla="*/ 509 w 510"/>
                      <a:gd name="T1" fmla="*/ 539 h 677"/>
                      <a:gd name="T2" fmla="*/ 0 w 510"/>
                      <a:gd name="T3" fmla="*/ 676 h 677"/>
                      <a:gd name="T4" fmla="*/ 0 w 510"/>
                      <a:gd name="T5" fmla="*/ 136 h 677"/>
                      <a:gd name="T6" fmla="*/ 509 w 510"/>
                      <a:gd name="T7" fmla="*/ 0 h 677"/>
                      <a:gd name="T8" fmla="*/ 509 w 510"/>
                      <a:gd name="T9" fmla="*/ 539 h 677"/>
                      <a:gd name="T10" fmla="*/ 0 60000 65536"/>
                      <a:gd name="T11" fmla="*/ 0 60000 65536"/>
                      <a:gd name="T12" fmla="*/ 0 60000 65536"/>
                      <a:gd name="T13" fmla="*/ 0 60000 65536"/>
                      <a:gd name="T14" fmla="*/ 0 60000 65536"/>
                      <a:gd name="T15" fmla="*/ 0 w 510"/>
                      <a:gd name="T16" fmla="*/ 0 h 677"/>
                      <a:gd name="T17" fmla="*/ 510 w 510"/>
                      <a:gd name="T18" fmla="*/ 677 h 677"/>
                    </a:gdLst>
                    <a:ahLst/>
                    <a:cxnLst>
                      <a:cxn ang="T10">
                        <a:pos x="T0" y="T1"/>
                      </a:cxn>
                      <a:cxn ang="T11">
                        <a:pos x="T2" y="T3"/>
                      </a:cxn>
                      <a:cxn ang="T12">
                        <a:pos x="T4" y="T5"/>
                      </a:cxn>
                      <a:cxn ang="T13">
                        <a:pos x="T6" y="T7"/>
                      </a:cxn>
                      <a:cxn ang="T14">
                        <a:pos x="T8" y="T9"/>
                      </a:cxn>
                    </a:cxnLst>
                    <a:rect l="T15" t="T16" r="T17" b="T18"/>
                    <a:pathLst>
                      <a:path w="510" h="677">
                        <a:moveTo>
                          <a:pt x="509" y="539"/>
                        </a:moveTo>
                        <a:lnTo>
                          <a:pt x="0" y="676"/>
                        </a:lnTo>
                        <a:lnTo>
                          <a:pt x="0" y="136"/>
                        </a:lnTo>
                        <a:lnTo>
                          <a:pt x="509" y="0"/>
                        </a:lnTo>
                        <a:lnTo>
                          <a:pt x="509" y="539"/>
                        </a:lnTo>
                      </a:path>
                    </a:pathLst>
                  </a:custGeom>
                  <a:solidFill>
                    <a:srgbClr val="FFFFCC"/>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10" name="Freeform 112"/>
                  <p:cNvSpPr>
                    <a:spLocks noChangeAspect="1"/>
                  </p:cNvSpPr>
                  <p:nvPr/>
                </p:nvSpPr>
                <p:spPr bwMode="auto">
                  <a:xfrm>
                    <a:off x="2156" y="1457"/>
                    <a:ext cx="70" cy="79"/>
                  </a:xfrm>
                  <a:custGeom>
                    <a:avLst/>
                    <a:gdLst>
                      <a:gd name="T0" fmla="*/ 68 w 69"/>
                      <a:gd name="T1" fmla="*/ 62 h 81"/>
                      <a:gd name="T2" fmla="*/ 68 w 69"/>
                      <a:gd name="T3" fmla="*/ 0 h 81"/>
                      <a:gd name="T4" fmla="*/ 0 w 69"/>
                      <a:gd name="T5" fmla="*/ 18 h 81"/>
                      <a:gd name="T6" fmla="*/ 0 w 69"/>
                      <a:gd name="T7" fmla="*/ 80 h 81"/>
                      <a:gd name="T8" fmla="*/ 68 w 69"/>
                      <a:gd name="T9" fmla="*/ 62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2"/>
                        </a:moveTo>
                        <a:lnTo>
                          <a:pt x="68" y="0"/>
                        </a:lnTo>
                        <a:lnTo>
                          <a:pt x="0" y="18"/>
                        </a:lnTo>
                        <a:lnTo>
                          <a:pt x="0" y="80"/>
                        </a:lnTo>
                        <a:lnTo>
                          <a:pt x="68"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11" name="Freeform 113"/>
                  <p:cNvSpPr>
                    <a:spLocks noChangeAspect="1"/>
                  </p:cNvSpPr>
                  <p:nvPr/>
                </p:nvSpPr>
                <p:spPr bwMode="auto">
                  <a:xfrm>
                    <a:off x="2231" y="1434"/>
                    <a:ext cx="67" cy="79"/>
                  </a:xfrm>
                  <a:custGeom>
                    <a:avLst/>
                    <a:gdLst>
                      <a:gd name="T0" fmla="*/ 68 w 69"/>
                      <a:gd name="T1" fmla="*/ 61 h 80"/>
                      <a:gd name="T2" fmla="*/ 68 w 69"/>
                      <a:gd name="T3" fmla="*/ 0 h 80"/>
                      <a:gd name="T4" fmla="*/ 0 w 69"/>
                      <a:gd name="T5" fmla="*/ 17 h 80"/>
                      <a:gd name="T6" fmla="*/ 0 w 69"/>
                      <a:gd name="T7" fmla="*/ 79 h 80"/>
                      <a:gd name="T8" fmla="*/ 68 w 69"/>
                      <a:gd name="T9" fmla="*/ 61 h 80"/>
                      <a:gd name="T10" fmla="*/ 0 60000 65536"/>
                      <a:gd name="T11" fmla="*/ 0 60000 65536"/>
                      <a:gd name="T12" fmla="*/ 0 60000 65536"/>
                      <a:gd name="T13" fmla="*/ 0 60000 65536"/>
                      <a:gd name="T14" fmla="*/ 0 60000 65536"/>
                      <a:gd name="T15" fmla="*/ 0 w 69"/>
                      <a:gd name="T16" fmla="*/ 0 h 80"/>
                      <a:gd name="T17" fmla="*/ 69 w 69"/>
                      <a:gd name="T18" fmla="*/ 80 h 80"/>
                    </a:gdLst>
                    <a:ahLst/>
                    <a:cxnLst>
                      <a:cxn ang="T10">
                        <a:pos x="T0" y="T1"/>
                      </a:cxn>
                      <a:cxn ang="T11">
                        <a:pos x="T2" y="T3"/>
                      </a:cxn>
                      <a:cxn ang="T12">
                        <a:pos x="T4" y="T5"/>
                      </a:cxn>
                      <a:cxn ang="T13">
                        <a:pos x="T6" y="T7"/>
                      </a:cxn>
                      <a:cxn ang="T14">
                        <a:pos x="T8" y="T9"/>
                      </a:cxn>
                    </a:cxnLst>
                    <a:rect l="T15" t="T16" r="T17" b="T18"/>
                    <a:pathLst>
                      <a:path w="69" h="80">
                        <a:moveTo>
                          <a:pt x="68" y="61"/>
                        </a:moveTo>
                        <a:lnTo>
                          <a:pt x="68" y="0"/>
                        </a:lnTo>
                        <a:lnTo>
                          <a:pt x="0" y="17"/>
                        </a:lnTo>
                        <a:lnTo>
                          <a:pt x="0" y="79"/>
                        </a:lnTo>
                        <a:lnTo>
                          <a:pt x="68"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12" name="Freeform 114"/>
                  <p:cNvSpPr>
                    <a:spLocks noChangeAspect="1"/>
                  </p:cNvSpPr>
                  <p:nvPr/>
                </p:nvSpPr>
                <p:spPr bwMode="auto">
                  <a:xfrm>
                    <a:off x="2328" y="1406"/>
                    <a:ext cx="67" cy="84"/>
                  </a:xfrm>
                  <a:custGeom>
                    <a:avLst/>
                    <a:gdLst>
                      <a:gd name="T0" fmla="*/ 66 w 67"/>
                      <a:gd name="T1" fmla="*/ 63 h 83"/>
                      <a:gd name="T2" fmla="*/ 66 w 67"/>
                      <a:gd name="T3" fmla="*/ 0 h 83"/>
                      <a:gd name="T4" fmla="*/ 0 w 67"/>
                      <a:gd name="T5" fmla="*/ 18 h 83"/>
                      <a:gd name="T6" fmla="*/ 0 w 67"/>
                      <a:gd name="T7" fmla="*/ 82 h 83"/>
                      <a:gd name="T8" fmla="*/ 66 w 67"/>
                      <a:gd name="T9" fmla="*/ 63 h 83"/>
                      <a:gd name="T10" fmla="*/ 0 60000 65536"/>
                      <a:gd name="T11" fmla="*/ 0 60000 65536"/>
                      <a:gd name="T12" fmla="*/ 0 60000 65536"/>
                      <a:gd name="T13" fmla="*/ 0 60000 65536"/>
                      <a:gd name="T14" fmla="*/ 0 60000 65536"/>
                      <a:gd name="T15" fmla="*/ 0 w 67"/>
                      <a:gd name="T16" fmla="*/ 0 h 83"/>
                      <a:gd name="T17" fmla="*/ 67 w 67"/>
                      <a:gd name="T18" fmla="*/ 83 h 83"/>
                    </a:gdLst>
                    <a:ahLst/>
                    <a:cxnLst>
                      <a:cxn ang="T10">
                        <a:pos x="T0" y="T1"/>
                      </a:cxn>
                      <a:cxn ang="T11">
                        <a:pos x="T2" y="T3"/>
                      </a:cxn>
                      <a:cxn ang="T12">
                        <a:pos x="T4" y="T5"/>
                      </a:cxn>
                      <a:cxn ang="T13">
                        <a:pos x="T6" y="T7"/>
                      </a:cxn>
                      <a:cxn ang="T14">
                        <a:pos x="T8" y="T9"/>
                      </a:cxn>
                    </a:cxnLst>
                    <a:rect l="T15" t="T16" r="T17" b="T18"/>
                    <a:pathLst>
                      <a:path w="67" h="83">
                        <a:moveTo>
                          <a:pt x="66" y="63"/>
                        </a:moveTo>
                        <a:lnTo>
                          <a:pt x="66" y="0"/>
                        </a:lnTo>
                        <a:lnTo>
                          <a:pt x="0" y="18"/>
                        </a:lnTo>
                        <a:lnTo>
                          <a:pt x="0" y="82"/>
                        </a:lnTo>
                        <a:lnTo>
                          <a:pt x="66" y="63"/>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13" name="Freeform 115"/>
                  <p:cNvSpPr>
                    <a:spLocks noChangeAspect="1"/>
                  </p:cNvSpPr>
                  <p:nvPr/>
                </p:nvSpPr>
                <p:spPr bwMode="auto">
                  <a:xfrm>
                    <a:off x="2425" y="1378"/>
                    <a:ext cx="76" cy="84"/>
                  </a:xfrm>
                  <a:custGeom>
                    <a:avLst/>
                    <a:gdLst>
                      <a:gd name="T0" fmla="*/ 67 w 68"/>
                      <a:gd name="T1" fmla="*/ 61 h 81"/>
                      <a:gd name="T2" fmla="*/ 67 w 68"/>
                      <a:gd name="T3" fmla="*/ 0 h 81"/>
                      <a:gd name="T4" fmla="*/ 0 w 68"/>
                      <a:gd name="T5" fmla="*/ 18 h 81"/>
                      <a:gd name="T6" fmla="*/ 0 w 68"/>
                      <a:gd name="T7" fmla="*/ 80 h 81"/>
                      <a:gd name="T8" fmla="*/ 67 w 68"/>
                      <a:gd name="T9" fmla="*/ 61 h 81"/>
                      <a:gd name="T10" fmla="*/ 0 60000 65536"/>
                      <a:gd name="T11" fmla="*/ 0 60000 65536"/>
                      <a:gd name="T12" fmla="*/ 0 60000 65536"/>
                      <a:gd name="T13" fmla="*/ 0 60000 65536"/>
                      <a:gd name="T14" fmla="*/ 0 60000 65536"/>
                      <a:gd name="T15" fmla="*/ 0 w 68"/>
                      <a:gd name="T16" fmla="*/ 0 h 81"/>
                      <a:gd name="T17" fmla="*/ 68 w 68"/>
                      <a:gd name="T18" fmla="*/ 81 h 81"/>
                    </a:gdLst>
                    <a:ahLst/>
                    <a:cxnLst>
                      <a:cxn ang="T10">
                        <a:pos x="T0" y="T1"/>
                      </a:cxn>
                      <a:cxn ang="T11">
                        <a:pos x="T2" y="T3"/>
                      </a:cxn>
                      <a:cxn ang="T12">
                        <a:pos x="T4" y="T5"/>
                      </a:cxn>
                      <a:cxn ang="T13">
                        <a:pos x="T6" y="T7"/>
                      </a:cxn>
                      <a:cxn ang="T14">
                        <a:pos x="T8" y="T9"/>
                      </a:cxn>
                    </a:cxnLst>
                    <a:rect l="T15" t="T16" r="T17" b="T18"/>
                    <a:pathLst>
                      <a:path w="68" h="81">
                        <a:moveTo>
                          <a:pt x="67" y="61"/>
                        </a:moveTo>
                        <a:lnTo>
                          <a:pt x="67" y="0"/>
                        </a:lnTo>
                        <a:lnTo>
                          <a:pt x="0" y="18"/>
                        </a:lnTo>
                        <a:lnTo>
                          <a:pt x="0" y="80"/>
                        </a:lnTo>
                        <a:lnTo>
                          <a:pt x="67"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14" name="Freeform 116"/>
                  <p:cNvSpPr>
                    <a:spLocks noChangeAspect="1"/>
                  </p:cNvSpPr>
                  <p:nvPr/>
                </p:nvSpPr>
                <p:spPr bwMode="auto">
                  <a:xfrm>
                    <a:off x="2522" y="1354"/>
                    <a:ext cx="91" cy="79"/>
                  </a:xfrm>
                  <a:custGeom>
                    <a:avLst/>
                    <a:gdLst>
                      <a:gd name="T0" fmla="*/ 67 w 68"/>
                      <a:gd name="T1" fmla="*/ 60 h 79"/>
                      <a:gd name="T2" fmla="*/ 67 w 68"/>
                      <a:gd name="T3" fmla="*/ 0 h 79"/>
                      <a:gd name="T4" fmla="*/ 0 w 68"/>
                      <a:gd name="T5" fmla="*/ 17 h 79"/>
                      <a:gd name="T6" fmla="*/ 0 w 68"/>
                      <a:gd name="T7" fmla="*/ 78 h 79"/>
                      <a:gd name="T8" fmla="*/ 67 w 68"/>
                      <a:gd name="T9" fmla="*/ 60 h 79"/>
                      <a:gd name="T10" fmla="*/ 0 60000 65536"/>
                      <a:gd name="T11" fmla="*/ 0 60000 65536"/>
                      <a:gd name="T12" fmla="*/ 0 60000 65536"/>
                      <a:gd name="T13" fmla="*/ 0 60000 65536"/>
                      <a:gd name="T14" fmla="*/ 0 60000 65536"/>
                      <a:gd name="T15" fmla="*/ 0 w 68"/>
                      <a:gd name="T16" fmla="*/ 0 h 79"/>
                      <a:gd name="T17" fmla="*/ 68 w 68"/>
                      <a:gd name="T18" fmla="*/ 79 h 79"/>
                    </a:gdLst>
                    <a:ahLst/>
                    <a:cxnLst>
                      <a:cxn ang="T10">
                        <a:pos x="T0" y="T1"/>
                      </a:cxn>
                      <a:cxn ang="T11">
                        <a:pos x="T2" y="T3"/>
                      </a:cxn>
                      <a:cxn ang="T12">
                        <a:pos x="T4" y="T5"/>
                      </a:cxn>
                      <a:cxn ang="T13">
                        <a:pos x="T6" y="T7"/>
                      </a:cxn>
                      <a:cxn ang="T14">
                        <a:pos x="T8" y="T9"/>
                      </a:cxn>
                    </a:cxnLst>
                    <a:rect l="T15" t="T16" r="T17" b="T18"/>
                    <a:pathLst>
                      <a:path w="68" h="79">
                        <a:moveTo>
                          <a:pt x="67" y="60"/>
                        </a:moveTo>
                        <a:lnTo>
                          <a:pt x="67" y="0"/>
                        </a:lnTo>
                        <a:lnTo>
                          <a:pt x="0" y="17"/>
                        </a:lnTo>
                        <a:lnTo>
                          <a:pt x="0" y="78"/>
                        </a:lnTo>
                        <a:lnTo>
                          <a:pt x="67" y="60"/>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15" name="Freeform 117"/>
                  <p:cNvSpPr>
                    <a:spLocks noChangeAspect="1"/>
                  </p:cNvSpPr>
                  <p:nvPr/>
                </p:nvSpPr>
                <p:spPr bwMode="auto">
                  <a:xfrm>
                    <a:off x="2156" y="1546"/>
                    <a:ext cx="70" cy="79"/>
                  </a:xfrm>
                  <a:custGeom>
                    <a:avLst/>
                    <a:gdLst>
                      <a:gd name="T0" fmla="*/ 68 w 69"/>
                      <a:gd name="T1" fmla="*/ 61 h 82"/>
                      <a:gd name="T2" fmla="*/ 68 w 69"/>
                      <a:gd name="T3" fmla="*/ 0 h 82"/>
                      <a:gd name="T4" fmla="*/ 0 w 69"/>
                      <a:gd name="T5" fmla="*/ 18 h 82"/>
                      <a:gd name="T6" fmla="*/ 0 w 69"/>
                      <a:gd name="T7" fmla="*/ 81 h 82"/>
                      <a:gd name="T8" fmla="*/ 68 w 69"/>
                      <a:gd name="T9" fmla="*/ 61 h 82"/>
                      <a:gd name="T10" fmla="*/ 0 60000 65536"/>
                      <a:gd name="T11" fmla="*/ 0 60000 65536"/>
                      <a:gd name="T12" fmla="*/ 0 60000 65536"/>
                      <a:gd name="T13" fmla="*/ 0 60000 65536"/>
                      <a:gd name="T14" fmla="*/ 0 60000 65536"/>
                      <a:gd name="T15" fmla="*/ 0 w 69"/>
                      <a:gd name="T16" fmla="*/ 0 h 82"/>
                      <a:gd name="T17" fmla="*/ 69 w 69"/>
                      <a:gd name="T18" fmla="*/ 82 h 82"/>
                    </a:gdLst>
                    <a:ahLst/>
                    <a:cxnLst>
                      <a:cxn ang="T10">
                        <a:pos x="T0" y="T1"/>
                      </a:cxn>
                      <a:cxn ang="T11">
                        <a:pos x="T2" y="T3"/>
                      </a:cxn>
                      <a:cxn ang="T12">
                        <a:pos x="T4" y="T5"/>
                      </a:cxn>
                      <a:cxn ang="T13">
                        <a:pos x="T6" y="T7"/>
                      </a:cxn>
                      <a:cxn ang="T14">
                        <a:pos x="T8" y="T9"/>
                      </a:cxn>
                    </a:cxnLst>
                    <a:rect l="T15" t="T16" r="T17" b="T18"/>
                    <a:pathLst>
                      <a:path w="69" h="82">
                        <a:moveTo>
                          <a:pt x="68" y="61"/>
                        </a:moveTo>
                        <a:lnTo>
                          <a:pt x="68" y="0"/>
                        </a:lnTo>
                        <a:lnTo>
                          <a:pt x="0" y="18"/>
                        </a:lnTo>
                        <a:lnTo>
                          <a:pt x="0" y="81"/>
                        </a:lnTo>
                        <a:lnTo>
                          <a:pt x="68"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16" name="Freeform 118"/>
                  <p:cNvSpPr>
                    <a:spLocks noChangeAspect="1"/>
                  </p:cNvSpPr>
                  <p:nvPr/>
                </p:nvSpPr>
                <p:spPr bwMode="auto">
                  <a:xfrm>
                    <a:off x="2231" y="1518"/>
                    <a:ext cx="67" cy="79"/>
                  </a:xfrm>
                  <a:custGeom>
                    <a:avLst/>
                    <a:gdLst>
                      <a:gd name="T0" fmla="*/ 68 w 69"/>
                      <a:gd name="T1" fmla="*/ 62 h 82"/>
                      <a:gd name="T2" fmla="*/ 68 w 69"/>
                      <a:gd name="T3" fmla="*/ 0 h 82"/>
                      <a:gd name="T4" fmla="*/ 0 w 69"/>
                      <a:gd name="T5" fmla="*/ 18 h 82"/>
                      <a:gd name="T6" fmla="*/ 0 w 69"/>
                      <a:gd name="T7" fmla="*/ 81 h 82"/>
                      <a:gd name="T8" fmla="*/ 68 w 69"/>
                      <a:gd name="T9" fmla="*/ 62 h 82"/>
                      <a:gd name="T10" fmla="*/ 0 60000 65536"/>
                      <a:gd name="T11" fmla="*/ 0 60000 65536"/>
                      <a:gd name="T12" fmla="*/ 0 60000 65536"/>
                      <a:gd name="T13" fmla="*/ 0 60000 65536"/>
                      <a:gd name="T14" fmla="*/ 0 60000 65536"/>
                      <a:gd name="T15" fmla="*/ 0 w 69"/>
                      <a:gd name="T16" fmla="*/ 0 h 82"/>
                      <a:gd name="T17" fmla="*/ 69 w 69"/>
                      <a:gd name="T18" fmla="*/ 82 h 82"/>
                    </a:gdLst>
                    <a:ahLst/>
                    <a:cxnLst>
                      <a:cxn ang="T10">
                        <a:pos x="T0" y="T1"/>
                      </a:cxn>
                      <a:cxn ang="T11">
                        <a:pos x="T2" y="T3"/>
                      </a:cxn>
                      <a:cxn ang="T12">
                        <a:pos x="T4" y="T5"/>
                      </a:cxn>
                      <a:cxn ang="T13">
                        <a:pos x="T6" y="T7"/>
                      </a:cxn>
                      <a:cxn ang="T14">
                        <a:pos x="T8" y="T9"/>
                      </a:cxn>
                    </a:cxnLst>
                    <a:rect l="T15" t="T16" r="T17" b="T18"/>
                    <a:pathLst>
                      <a:path w="69" h="82">
                        <a:moveTo>
                          <a:pt x="68" y="62"/>
                        </a:moveTo>
                        <a:lnTo>
                          <a:pt x="68" y="0"/>
                        </a:lnTo>
                        <a:lnTo>
                          <a:pt x="0" y="18"/>
                        </a:lnTo>
                        <a:lnTo>
                          <a:pt x="0" y="81"/>
                        </a:lnTo>
                        <a:lnTo>
                          <a:pt x="68"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17" name="Freeform 119"/>
                  <p:cNvSpPr>
                    <a:spLocks noChangeAspect="1"/>
                  </p:cNvSpPr>
                  <p:nvPr/>
                </p:nvSpPr>
                <p:spPr bwMode="auto">
                  <a:xfrm>
                    <a:off x="2328" y="1494"/>
                    <a:ext cx="67" cy="79"/>
                  </a:xfrm>
                  <a:custGeom>
                    <a:avLst/>
                    <a:gdLst>
                      <a:gd name="T0" fmla="*/ 66 w 67"/>
                      <a:gd name="T1" fmla="*/ 61 h 80"/>
                      <a:gd name="T2" fmla="*/ 66 w 67"/>
                      <a:gd name="T3" fmla="*/ 0 h 80"/>
                      <a:gd name="T4" fmla="*/ 0 w 67"/>
                      <a:gd name="T5" fmla="*/ 17 h 80"/>
                      <a:gd name="T6" fmla="*/ 0 w 67"/>
                      <a:gd name="T7" fmla="*/ 79 h 80"/>
                      <a:gd name="T8" fmla="*/ 66 w 67"/>
                      <a:gd name="T9" fmla="*/ 61 h 80"/>
                      <a:gd name="T10" fmla="*/ 0 60000 65536"/>
                      <a:gd name="T11" fmla="*/ 0 60000 65536"/>
                      <a:gd name="T12" fmla="*/ 0 60000 65536"/>
                      <a:gd name="T13" fmla="*/ 0 60000 65536"/>
                      <a:gd name="T14" fmla="*/ 0 60000 65536"/>
                      <a:gd name="T15" fmla="*/ 0 w 67"/>
                      <a:gd name="T16" fmla="*/ 0 h 80"/>
                      <a:gd name="T17" fmla="*/ 67 w 67"/>
                      <a:gd name="T18" fmla="*/ 80 h 80"/>
                    </a:gdLst>
                    <a:ahLst/>
                    <a:cxnLst>
                      <a:cxn ang="T10">
                        <a:pos x="T0" y="T1"/>
                      </a:cxn>
                      <a:cxn ang="T11">
                        <a:pos x="T2" y="T3"/>
                      </a:cxn>
                      <a:cxn ang="T12">
                        <a:pos x="T4" y="T5"/>
                      </a:cxn>
                      <a:cxn ang="T13">
                        <a:pos x="T6" y="T7"/>
                      </a:cxn>
                      <a:cxn ang="T14">
                        <a:pos x="T8" y="T9"/>
                      </a:cxn>
                    </a:cxnLst>
                    <a:rect l="T15" t="T16" r="T17" b="T18"/>
                    <a:pathLst>
                      <a:path w="67" h="80">
                        <a:moveTo>
                          <a:pt x="66" y="61"/>
                        </a:moveTo>
                        <a:lnTo>
                          <a:pt x="66" y="0"/>
                        </a:lnTo>
                        <a:lnTo>
                          <a:pt x="0" y="17"/>
                        </a:lnTo>
                        <a:lnTo>
                          <a:pt x="0" y="79"/>
                        </a:lnTo>
                        <a:lnTo>
                          <a:pt x="66"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18" name="Freeform 120"/>
                  <p:cNvSpPr>
                    <a:spLocks noChangeAspect="1"/>
                  </p:cNvSpPr>
                  <p:nvPr/>
                </p:nvSpPr>
                <p:spPr bwMode="auto">
                  <a:xfrm>
                    <a:off x="2425" y="1466"/>
                    <a:ext cx="76" cy="84"/>
                  </a:xfrm>
                  <a:custGeom>
                    <a:avLst/>
                    <a:gdLst>
                      <a:gd name="T0" fmla="*/ 67 w 68"/>
                      <a:gd name="T1" fmla="*/ 63 h 83"/>
                      <a:gd name="T2" fmla="*/ 67 w 68"/>
                      <a:gd name="T3" fmla="*/ 0 h 83"/>
                      <a:gd name="T4" fmla="*/ 0 w 68"/>
                      <a:gd name="T5" fmla="*/ 18 h 83"/>
                      <a:gd name="T6" fmla="*/ 0 w 68"/>
                      <a:gd name="T7" fmla="*/ 82 h 83"/>
                      <a:gd name="T8" fmla="*/ 67 w 68"/>
                      <a:gd name="T9" fmla="*/ 63 h 83"/>
                      <a:gd name="T10" fmla="*/ 0 60000 65536"/>
                      <a:gd name="T11" fmla="*/ 0 60000 65536"/>
                      <a:gd name="T12" fmla="*/ 0 60000 65536"/>
                      <a:gd name="T13" fmla="*/ 0 60000 65536"/>
                      <a:gd name="T14" fmla="*/ 0 60000 65536"/>
                      <a:gd name="T15" fmla="*/ 0 w 68"/>
                      <a:gd name="T16" fmla="*/ 0 h 83"/>
                      <a:gd name="T17" fmla="*/ 68 w 68"/>
                      <a:gd name="T18" fmla="*/ 83 h 83"/>
                    </a:gdLst>
                    <a:ahLst/>
                    <a:cxnLst>
                      <a:cxn ang="T10">
                        <a:pos x="T0" y="T1"/>
                      </a:cxn>
                      <a:cxn ang="T11">
                        <a:pos x="T2" y="T3"/>
                      </a:cxn>
                      <a:cxn ang="T12">
                        <a:pos x="T4" y="T5"/>
                      </a:cxn>
                      <a:cxn ang="T13">
                        <a:pos x="T6" y="T7"/>
                      </a:cxn>
                      <a:cxn ang="T14">
                        <a:pos x="T8" y="T9"/>
                      </a:cxn>
                    </a:cxnLst>
                    <a:rect l="T15" t="T16" r="T17" b="T18"/>
                    <a:pathLst>
                      <a:path w="68" h="83">
                        <a:moveTo>
                          <a:pt x="67" y="63"/>
                        </a:moveTo>
                        <a:lnTo>
                          <a:pt x="67" y="0"/>
                        </a:lnTo>
                        <a:lnTo>
                          <a:pt x="0" y="18"/>
                        </a:lnTo>
                        <a:lnTo>
                          <a:pt x="0" y="82"/>
                        </a:lnTo>
                        <a:lnTo>
                          <a:pt x="67" y="63"/>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19" name="Freeform 121"/>
                  <p:cNvSpPr>
                    <a:spLocks noChangeAspect="1"/>
                  </p:cNvSpPr>
                  <p:nvPr/>
                </p:nvSpPr>
                <p:spPr bwMode="auto">
                  <a:xfrm>
                    <a:off x="2522" y="1443"/>
                    <a:ext cx="91" cy="79"/>
                  </a:xfrm>
                  <a:custGeom>
                    <a:avLst/>
                    <a:gdLst>
                      <a:gd name="T0" fmla="*/ 67 w 68"/>
                      <a:gd name="T1" fmla="*/ 60 h 79"/>
                      <a:gd name="T2" fmla="*/ 67 w 68"/>
                      <a:gd name="T3" fmla="*/ 0 h 79"/>
                      <a:gd name="T4" fmla="*/ 0 w 68"/>
                      <a:gd name="T5" fmla="*/ 17 h 79"/>
                      <a:gd name="T6" fmla="*/ 0 w 68"/>
                      <a:gd name="T7" fmla="*/ 78 h 79"/>
                      <a:gd name="T8" fmla="*/ 67 w 68"/>
                      <a:gd name="T9" fmla="*/ 60 h 79"/>
                      <a:gd name="T10" fmla="*/ 0 60000 65536"/>
                      <a:gd name="T11" fmla="*/ 0 60000 65536"/>
                      <a:gd name="T12" fmla="*/ 0 60000 65536"/>
                      <a:gd name="T13" fmla="*/ 0 60000 65536"/>
                      <a:gd name="T14" fmla="*/ 0 60000 65536"/>
                      <a:gd name="T15" fmla="*/ 0 w 68"/>
                      <a:gd name="T16" fmla="*/ 0 h 79"/>
                      <a:gd name="T17" fmla="*/ 68 w 68"/>
                      <a:gd name="T18" fmla="*/ 79 h 79"/>
                    </a:gdLst>
                    <a:ahLst/>
                    <a:cxnLst>
                      <a:cxn ang="T10">
                        <a:pos x="T0" y="T1"/>
                      </a:cxn>
                      <a:cxn ang="T11">
                        <a:pos x="T2" y="T3"/>
                      </a:cxn>
                      <a:cxn ang="T12">
                        <a:pos x="T4" y="T5"/>
                      </a:cxn>
                      <a:cxn ang="T13">
                        <a:pos x="T6" y="T7"/>
                      </a:cxn>
                      <a:cxn ang="T14">
                        <a:pos x="T8" y="T9"/>
                      </a:cxn>
                    </a:cxnLst>
                    <a:rect l="T15" t="T16" r="T17" b="T18"/>
                    <a:pathLst>
                      <a:path w="68" h="79">
                        <a:moveTo>
                          <a:pt x="67" y="60"/>
                        </a:moveTo>
                        <a:lnTo>
                          <a:pt x="67" y="0"/>
                        </a:lnTo>
                        <a:lnTo>
                          <a:pt x="0" y="17"/>
                        </a:lnTo>
                        <a:lnTo>
                          <a:pt x="0" y="78"/>
                        </a:lnTo>
                        <a:lnTo>
                          <a:pt x="67" y="60"/>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20" name="Freeform 122"/>
                  <p:cNvSpPr>
                    <a:spLocks noChangeAspect="1"/>
                  </p:cNvSpPr>
                  <p:nvPr/>
                </p:nvSpPr>
                <p:spPr bwMode="auto">
                  <a:xfrm>
                    <a:off x="2156" y="1630"/>
                    <a:ext cx="70" cy="79"/>
                  </a:xfrm>
                  <a:custGeom>
                    <a:avLst/>
                    <a:gdLst>
                      <a:gd name="T0" fmla="*/ 68 w 69"/>
                      <a:gd name="T1" fmla="*/ 62 h 81"/>
                      <a:gd name="T2" fmla="*/ 68 w 69"/>
                      <a:gd name="T3" fmla="*/ 0 h 81"/>
                      <a:gd name="T4" fmla="*/ 0 w 69"/>
                      <a:gd name="T5" fmla="*/ 17 h 81"/>
                      <a:gd name="T6" fmla="*/ 0 w 69"/>
                      <a:gd name="T7" fmla="*/ 80 h 81"/>
                      <a:gd name="T8" fmla="*/ 68 w 69"/>
                      <a:gd name="T9" fmla="*/ 62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2"/>
                        </a:moveTo>
                        <a:lnTo>
                          <a:pt x="68" y="0"/>
                        </a:lnTo>
                        <a:lnTo>
                          <a:pt x="0" y="17"/>
                        </a:lnTo>
                        <a:lnTo>
                          <a:pt x="0" y="80"/>
                        </a:lnTo>
                        <a:lnTo>
                          <a:pt x="68"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21" name="Freeform 123"/>
                  <p:cNvSpPr>
                    <a:spLocks noChangeAspect="1"/>
                  </p:cNvSpPr>
                  <p:nvPr/>
                </p:nvSpPr>
                <p:spPr bwMode="auto">
                  <a:xfrm>
                    <a:off x="2231" y="1602"/>
                    <a:ext cx="67" cy="84"/>
                  </a:xfrm>
                  <a:custGeom>
                    <a:avLst/>
                    <a:gdLst>
                      <a:gd name="T0" fmla="*/ 68 w 69"/>
                      <a:gd name="T1" fmla="*/ 61 h 81"/>
                      <a:gd name="T2" fmla="*/ 68 w 69"/>
                      <a:gd name="T3" fmla="*/ 0 h 81"/>
                      <a:gd name="T4" fmla="*/ 0 w 69"/>
                      <a:gd name="T5" fmla="*/ 18 h 81"/>
                      <a:gd name="T6" fmla="*/ 0 w 69"/>
                      <a:gd name="T7" fmla="*/ 80 h 81"/>
                      <a:gd name="T8" fmla="*/ 68 w 69"/>
                      <a:gd name="T9" fmla="*/ 61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1"/>
                        </a:moveTo>
                        <a:lnTo>
                          <a:pt x="68" y="0"/>
                        </a:lnTo>
                        <a:lnTo>
                          <a:pt x="0" y="18"/>
                        </a:lnTo>
                        <a:lnTo>
                          <a:pt x="0" y="80"/>
                        </a:lnTo>
                        <a:lnTo>
                          <a:pt x="68"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22" name="Freeform 124"/>
                  <p:cNvSpPr>
                    <a:spLocks noChangeAspect="1"/>
                  </p:cNvSpPr>
                  <p:nvPr/>
                </p:nvSpPr>
                <p:spPr bwMode="auto">
                  <a:xfrm>
                    <a:off x="2328" y="1578"/>
                    <a:ext cx="67" cy="79"/>
                  </a:xfrm>
                  <a:custGeom>
                    <a:avLst/>
                    <a:gdLst>
                      <a:gd name="T0" fmla="*/ 66 w 67"/>
                      <a:gd name="T1" fmla="*/ 62 h 81"/>
                      <a:gd name="T2" fmla="*/ 66 w 67"/>
                      <a:gd name="T3" fmla="*/ 0 h 81"/>
                      <a:gd name="T4" fmla="*/ 0 w 67"/>
                      <a:gd name="T5" fmla="*/ 17 h 81"/>
                      <a:gd name="T6" fmla="*/ 0 w 67"/>
                      <a:gd name="T7" fmla="*/ 80 h 81"/>
                      <a:gd name="T8" fmla="*/ 66 w 67"/>
                      <a:gd name="T9" fmla="*/ 62 h 81"/>
                      <a:gd name="T10" fmla="*/ 0 60000 65536"/>
                      <a:gd name="T11" fmla="*/ 0 60000 65536"/>
                      <a:gd name="T12" fmla="*/ 0 60000 65536"/>
                      <a:gd name="T13" fmla="*/ 0 60000 65536"/>
                      <a:gd name="T14" fmla="*/ 0 60000 65536"/>
                      <a:gd name="T15" fmla="*/ 0 w 67"/>
                      <a:gd name="T16" fmla="*/ 0 h 81"/>
                      <a:gd name="T17" fmla="*/ 67 w 67"/>
                      <a:gd name="T18" fmla="*/ 81 h 81"/>
                    </a:gdLst>
                    <a:ahLst/>
                    <a:cxnLst>
                      <a:cxn ang="T10">
                        <a:pos x="T0" y="T1"/>
                      </a:cxn>
                      <a:cxn ang="T11">
                        <a:pos x="T2" y="T3"/>
                      </a:cxn>
                      <a:cxn ang="T12">
                        <a:pos x="T4" y="T5"/>
                      </a:cxn>
                      <a:cxn ang="T13">
                        <a:pos x="T6" y="T7"/>
                      </a:cxn>
                      <a:cxn ang="T14">
                        <a:pos x="T8" y="T9"/>
                      </a:cxn>
                    </a:cxnLst>
                    <a:rect l="T15" t="T16" r="T17" b="T18"/>
                    <a:pathLst>
                      <a:path w="67" h="81">
                        <a:moveTo>
                          <a:pt x="66" y="62"/>
                        </a:moveTo>
                        <a:lnTo>
                          <a:pt x="66" y="0"/>
                        </a:lnTo>
                        <a:lnTo>
                          <a:pt x="0" y="17"/>
                        </a:lnTo>
                        <a:lnTo>
                          <a:pt x="0" y="80"/>
                        </a:lnTo>
                        <a:lnTo>
                          <a:pt x="66" y="62"/>
                        </a:lnTo>
                      </a:path>
                    </a:pathLst>
                  </a:custGeom>
                  <a:solidFill>
                    <a:srgbClr val="0099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23" name="Freeform 125"/>
                  <p:cNvSpPr>
                    <a:spLocks noChangeAspect="1"/>
                  </p:cNvSpPr>
                  <p:nvPr/>
                </p:nvSpPr>
                <p:spPr bwMode="auto">
                  <a:xfrm>
                    <a:off x="2425" y="1550"/>
                    <a:ext cx="76" cy="84"/>
                  </a:xfrm>
                  <a:custGeom>
                    <a:avLst/>
                    <a:gdLst>
                      <a:gd name="T0" fmla="*/ 67 w 68"/>
                      <a:gd name="T1" fmla="*/ 62 h 82"/>
                      <a:gd name="T2" fmla="*/ 67 w 68"/>
                      <a:gd name="T3" fmla="*/ 0 h 82"/>
                      <a:gd name="T4" fmla="*/ 0 w 68"/>
                      <a:gd name="T5" fmla="*/ 18 h 82"/>
                      <a:gd name="T6" fmla="*/ 0 w 68"/>
                      <a:gd name="T7" fmla="*/ 81 h 82"/>
                      <a:gd name="T8" fmla="*/ 67 w 68"/>
                      <a:gd name="T9" fmla="*/ 62 h 82"/>
                      <a:gd name="T10" fmla="*/ 0 60000 65536"/>
                      <a:gd name="T11" fmla="*/ 0 60000 65536"/>
                      <a:gd name="T12" fmla="*/ 0 60000 65536"/>
                      <a:gd name="T13" fmla="*/ 0 60000 65536"/>
                      <a:gd name="T14" fmla="*/ 0 60000 65536"/>
                      <a:gd name="T15" fmla="*/ 0 w 68"/>
                      <a:gd name="T16" fmla="*/ 0 h 82"/>
                      <a:gd name="T17" fmla="*/ 68 w 68"/>
                      <a:gd name="T18" fmla="*/ 82 h 82"/>
                    </a:gdLst>
                    <a:ahLst/>
                    <a:cxnLst>
                      <a:cxn ang="T10">
                        <a:pos x="T0" y="T1"/>
                      </a:cxn>
                      <a:cxn ang="T11">
                        <a:pos x="T2" y="T3"/>
                      </a:cxn>
                      <a:cxn ang="T12">
                        <a:pos x="T4" y="T5"/>
                      </a:cxn>
                      <a:cxn ang="T13">
                        <a:pos x="T6" y="T7"/>
                      </a:cxn>
                      <a:cxn ang="T14">
                        <a:pos x="T8" y="T9"/>
                      </a:cxn>
                    </a:cxnLst>
                    <a:rect l="T15" t="T16" r="T17" b="T18"/>
                    <a:pathLst>
                      <a:path w="68" h="82">
                        <a:moveTo>
                          <a:pt x="67" y="62"/>
                        </a:moveTo>
                        <a:lnTo>
                          <a:pt x="67" y="0"/>
                        </a:lnTo>
                        <a:lnTo>
                          <a:pt x="0" y="18"/>
                        </a:lnTo>
                        <a:lnTo>
                          <a:pt x="0" y="81"/>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24" name="Freeform 126"/>
                  <p:cNvSpPr>
                    <a:spLocks noChangeAspect="1"/>
                  </p:cNvSpPr>
                  <p:nvPr/>
                </p:nvSpPr>
                <p:spPr bwMode="auto">
                  <a:xfrm>
                    <a:off x="2522" y="1527"/>
                    <a:ext cx="91" cy="79"/>
                  </a:xfrm>
                  <a:custGeom>
                    <a:avLst/>
                    <a:gdLst>
                      <a:gd name="T0" fmla="*/ 67 w 68"/>
                      <a:gd name="T1" fmla="*/ 63 h 83"/>
                      <a:gd name="T2" fmla="*/ 67 w 68"/>
                      <a:gd name="T3" fmla="*/ 0 h 83"/>
                      <a:gd name="T4" fmla="*/ 0 w 68"/>
                      <a:gd name="T5" fmla="*/ 18 h 83"/>
                      <a:gd name="T6" fmla="*/ 0 w 68"/>
                      <a:gd name="T7" fmla="*/ 82 h 83"/>
                      <a:gd name="T8" fmla="*/ 67 w 68"/>
                      <a:gd name="T9" fmla="*/ 63 h 83"/>
                      <a:gd name="T10" fmla="*/ 0 60000 65536"/>
                      <a:gd name="T11" fmla="*/ 0 60000 65536"/>
                      <a:gd name="T12" fmla="*/ 0 60000 65536"/>
                      <a:gd name="T13" fmla="*/ 0 60000 65536"/>
                      <a:gd name="T14" fmla="*/ 0 60000 65536"/>
                      <a:gd name="T15" fmla="*/ 0 w 68"/>
                      <a:gd name="T16" fmla="*/ 0 h 83"/>
                      <a:gd name="T17" fmla="*/ 68 w 68"/>
                      <a:gd name="T18" fmla="*/ 83 h 83"/>
                    </a:gdLst>
                    <a:ahLst/>
                    <a:cxnLst>
                      <a:cxn ang="T10">
                        <a:pos x="T0" y="T1"/>
                      </a:cxn>
                      <a:cxn ang="T11">
                        <a:pos x="T2" y="T3"/>
                      </a:cxn>
                      <a:cxn ang="T12">
                        <a:pos x="T4" y="T5"/>
                      </a:cxn>
                      <a:cxn ang="T13">
                        <a:pos x="T6" y="T7"/>
                      </a:cxn>
                      <a:cxn ang="T14">
                        <a:pos x="T8" y="T9"/>
                      </a:cxn>
                    </a:cxnLst>
                    <a:rect l="T15" t="T16" r="T17" b="T18"/>
                    <a:pathLst>
                      <a:path w="68" h="83">
                        <a:moveTo>
                          <a:pt x="67" y="63"/>
                        </a:moveTo>
                        <a:lnTo>
                          <a:pt x="67" y="0"/>
                        </a:lnTo>
                        <a:lnTo>
                          <a:pt x="0" y="18"/>
                        </a:lnTo>
                        <a:lnTo>
                          <a:pt x="0" y="82"/>
                        </a:lnTo>
                        <a:lnTo>
                          <a:pt x="67" y="63"/>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25" name="Freeform 127"/>
                  <p:cNvSpPr>
                    <a:spLocks noChangeAspect="1"/>
                  </p:cNvSpPr>
                  <p:nvPr/>
                </p:nvSpPr>
                <p:spPr bwMode="auto">
                  <a:xfrm>
                    <a:off x="2156" y="1718"/>
                    <a:ext cx="70" cy="75"/>
                  </a:xfrm>
                  <a:custGeom>
                    <a:avLst/>
                    <a:gdLst>
                      <a:gd name="T0" fmla="*/ 68 w 69"/>
                      <a:gd name="T1" fmla="*/ 59 h 78"/>
                      <a:gd name="T2" fmla="*/ 68 w 69"/>
                      <a:gd name="T3" fmla="*/ 0 h 78"/>
                      <a:gd name="T4" fmla="*/ 0 w 69"/>
                      <a:gd name="T5" fmla="*/ 17 h 78"/>
                      <a:gd name="T6" fmla="*/ 0 w 69"/>
                      <a:gd name="T7" fmla="*/ 77 h 78"/>
                      <a:gd name="T8" fmla="*/ 68 w 69"/>
                      <a:gd name="T9" fmla="*/ 59 h 78"/>
                      <a:gd name="T10" fmla="*/ 0 60000 65536"/>
                      <a:gd name="T11" fmla="*/ 0 60000 65536"/>
                      <a:gd name="T12" fmla="*/ 0 60000 65536"/>
                      <a:gd name="T13" fmla="*/ 0 60000 65536"/>
                      <a:gd name="T14" fmla="*/ 0 60000 65536"/>
                      <a:gd name="T15" fmla="*/ 0 w 69"/>
                      <a:gd name="T16" fmla="*/ 0 h 78"/>
                      <a:gd name="T17" fmla="*/ 69 w 69"/>
                      <a:gd name="T18" fmla="*/ 78 h 78"/>
                    </a:gdLst>
                    <a:ahLst/>
                    <a:cxnLst>
                      <a:cxn ang="T10">
                        <a:pos x="T0" y="T1"/>
                      </a:cxn>
                      <a:cxn ang="T11">
                        <a:pos x="T2" y="T3"/>
                      </a:cxn>
                      <a:cxn ang="T12">
                        <a:pos x="T4" y="T5"/>
                      </a:cxn>
                      <a:cxn ang="T13">
                        <a:pos x="T6" y="T7"/>
                      </a:cxn>
                      <a:cxn ang="T14">
                        <a:pos x="T8" y="T9"/>
                      </a:cxn>
                    </a:cxnLst>
                    <a:rect l="T15" t="T16" r="T17" b="T18"/>
                    <a:pathLst>
                      <a:path w="69" h="78">
                        <a:moveTo>
                          <a:pt x="68" y="59"/>
                        </a:moveTo>
                        <a:lnTo>
                          <a:pt x="68" y="0"/>
                        </a:lnTo>
                        <a:lnTo>
                          <a:pt x="0" y="17"/>
                        </a:lnTo>
                        <a:lnTo>
                          <a:pt x="0" y="77"/>
                        </a:lnTo>
                        <a:lnTo>
                          <a:pt x="68" y="59"/>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26" name="Freeform 128"/>
                  <p:cNvSpPr>
                    <a:spLocks noChangeAspect="1"/>
                  </p:cNvSpPr>
                  <p:nvPr/>
                </p:nvSpPr>
                <p:spPr bwMode="auto">
                  <a:xfrm>
                    <a:off x="2231" y="1690"/>
                    <a:ext cx="67" cy="79"/>
                  </a:xfrm>
                  <a:custGeom>
                    <a:avLst/>
                    <a:gdLst>
                      <a:gd name="T0" fmla="*/ 68 w 69"/>
                      <a:gd name="T1" fmla="*/ 62 h 81"/>
                      <a:gd name="T2" fmla="*/ 68 w 69"/>
                      <a:gd name="T3" fmla="*/ 0 h 81"/>
                      <a:gd name="T4" fmla="*/ 0 w 69"/>
                      <a:gd name="T5" fmla="*/ 17 h 81"/>
                      <a:gd name="T6" fmla="*/ 0 w 69"/>
                      <a:gd name="T7" fmla="*/ 80 h 81"/>
                      <a:gd name="T8" fmla="*/ 68 w 69"/>
                      <a:gd name="T9" fmla="*/ 62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2"/>
                        </a:moveTo>
                        <a:lnTo>
                          <a:pt x="68" y="0"/>
                        </a:lnTo>
                        <a:lnTo>
                          <a:pt x="0" y="17"/>
                        </a:lnTo>
                        <a:lnTo>
                          <a:pt x="0" y="80"/>
                        </a:lnTo>
                        <a:lnTo>
                          <a:pt x="68"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27" name="Freeform 129"/>
                  <p:cNvSpPr>
                    <a:spLocks noChangeAspect="1"/>
                  </p:cNvSpPr>
                  <p:nvPr/>
                </p:nvSpPr>
                <p:spPr bwMode="auto">
                  <a:xfrm>
                    <a:off x="2328" y="1662"/>
                    <a:ext cx="67" cy="84"/>
                  </a:xfrm>
                  <a:custGeom>
                    <a:avLst/>
                    <a:gdLst>
                      <a:gd name="T0" fmla="*/ 66 w 67"/>
                      <a:gd name="T1" fmla="*/ 62 h 82"/>
                      <a:gd name="T2" fmla="*/ 66 w 67"/>
                      <a:gd name="T3" fmla="*/ 0 h 82"/>
                      <a:gd name="T4" fmla="*/ 0 w 67"/>
                      <a:gd name="T5" fmla="*/ 18 h 82"/>
                      <a:gd name="T6" fmla="*/ 0 w 67"/>
                      <a:gd name="T7" fmla="*/ 81 h 82"/>
                      <a:gd name="T8" fmla="*/ 66 w 67"/>
                      <a:gd name="T9" fmla="*/ 62 h 82"/>
                      <a:gd name="T10" fmla="*/ 0 60000 65536"/>
                      <a:gd name="T11" fmla="*/ 0 60000 65536"/>
                      <a:gd name="T12" fmla="*/ 0 60000 65536"/>
                      <a:gd name="T13" fmla="*/ 0 60000 65536"/>
                      <a:gd name="T14" fmla="*/ 0 60000 65536"/>
                      <a:gd name="T15" fmla="*/ 0 w 67"/>
                      <a:gd name="T16" fmla="*/ 0 h 82"/>
                      <a:gd name="T17" fmla="*/ 67 w 67"/>
                      <a:gd name="T18" fmla="*/ 82 h 82"/>
                    </a:gdLst>
                    <a:ahLst/>
                    <a:cxnLst>
                      <a:cxn ang="T10">
                        <a:pos x="T0" y="T1"/>
                      </a:cxn>
                      <a:cxn ang="T11">
                        <a:pos x="T2" y="T3"/>
                      </a:cxn>
                      <a:cxn ang="T12">
                        <a:pos x="T4" y="T5"/>
                      </a:cxn>
                      <a:cxn ang="T13">
                        <a:pos x="T6" y="T7"/>
                      </a:cxn>
                      <a:cxn ang="T14">
                        <a:pos x="T8" y="T9"/>
                      </a:cxn>
                    </a:cxnLst>
                    <a:rect l="T15" t="T16" r="T17" b="T18"/>
                    <a:pathLst>
                      <a:path w="67" h="82">
                        <a:moveTo>
                          <a:pt x="66" y="62"/>
                        </a:moveTo>
                        <a:lnTo>
                          <a:pt x="66" y="0"/>
                        </a:lnTo>
                        <a:lnTo>
                          <a:pt x="0" y="18"/>
                        </a:lnTo>
                        <a:lnTo>
                          <a:pt x="0" y="81"/>
                        </a:lnTo>
                        <a:lnTo>
                          <a:pt x="66"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28" name="Freeform 130"/>
                  <p:cNvSpPr>
                    <a:spLocks noChangeAspect="1"/>
                  </p:cNvSpPr>
                  <p:nvPr/>
                </p:nvSpPr>
                <p:spPr bwMode="auto">
                  <a:xfrm>
                    <a:off x="2425" y="1639"/>
                    <a:ext cx="76" cy="79"/>
                  </a:xfrm>
                  <a:custGeom>
                    <a:avLst/>
                    <a:gdLst>
                      <a:gd name="T0" fmla="*/ 67 w 68"/>
                      <a:gd name="T1" fmla="*/ 62 h 81"/>
                      <a:gd name="T2" fmla="*/ 67 w 68"/>
                      <a:gd name="T3" fmla="*/ 0 h 81"/>
                      <a:gd name="T4" fmla="*/ 0 w 68"/>
                      <a:gd name="T5" fmla="*/ 17 h 81"/>
                      <a:gd name="T6" fmla="*/ 0 w 68"/>
                      <a:gd name="T7" fmla="*/ 80 h 81"/>
                      <a:gd name="T8" fmla="*/ 67 w 68"/>
                      <a:gd name="T9" fmla="*/ 62 h 81"/>
                      <a:gd name="T10" fmla="*/ 0 60000 65536"/>
                      <a:gd name="T11" fmla="*/ 0 60000 65536"/>
                      <a:gd name="T12" fmla="*/ 0 60000 65536"/>
                      <a:gd name="T13" fmla="*/ 0 60000 65536"/>
                      <a:gd name="T14" fmla="*/ 0 60000 65536"/>
                      <a:gd name="T15" fmla="*/ 0 w 68"/>
                      <a:gd name="T16" fmla="*/ 0 h 81"/>
                      <a:gd name="T17" fmla="*/ 68 w 68"/>
                      <a:gd name="T18" fmla="*/ 81 h 81"/>
                    </a:gdLst>
                    <a:ahLst/>
                    <a:cxnLst>
                      <a:cxn ang="T10">
                        <a:pos x="T0" y="T1"/>
                      </a:cxn>
                      <a:cxn ang="T11">
                        <a:pos x="T2" y="T3"/>
                      </a:cxn>
                      <a:cxn ang="T12">
                        <a:pos x="T4" y="T5"/>
                      </a:cxn>
                      <a:cxn ang="T13">
                        <a:pos x="T6" y="T7"/>
                      </a:cxn>
                      <a:cxn ang="T14">
                        <a:pos x="T8" y="T9"/>
                      </a:cxn>
                    </a:cxnLst>
                    <a:rect l="T15" t="T16" r="T17" b="T18"/>
                    <a:pathLst>
                      <a:path w="68" h="81">
                        <a:moveTo>
                          <a:pt x="67" y="62"/>
                        </a:moveTo>
                        <a:lnTo>
                          <a:pt x="67" y="0"/>
                        </a:lnTo>
                        <a:lnTo>
                          <a:pt x="0" y="17"/>
                        </a:lnTo>
                        <a:lnTo>
                          <a:pt x="0" y="80"/>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29" name="Freeform 131"/>
                  <p:cNvSpPr>
                    <a:spLocks noChangeAspect="1"/>
                  </p:cNvSpPr>
                  <p:nvPr/>
                </p:nvSpPr>
                <p:spPr bwMode="auto">
                  <a:xfrm>
                    <a:off x="2522" y="1611"/>
                    <a:ext cx="91" cy="84"/>
                  </a:xfrm>
                  <a:custGeom>
                    <a:avLst/>
                    <a:gdLst>
                      <a:gd name="T0" fmla="*/ 67 w 68"/>
                      <a:gd name="T1" fmla="*/ 62 h 82"/>
                      <a:gd name="T2" fmla="*/ 67 w 68"/>
                      <a:gd name="T3" fmla="*/ 0 h 82"/>
                      <a:gd name="T4" fmla="*/ 0 w 68"/>
                      <a:gd name="T5" fmla="*/ 19 h 82"/>
                      <a:gd name="T6" fmla="*/ 0 w 68"/>
                      <a:gd name="T7" fmla="*/ 81 h 82"/>
                      <a:gd name="T8" fmla="*/ 67 w 68"/>
                      <a:gd name="T9" fmla="*/ 62 h 82"/>
                      <a:gd name="T10" fmla="*/ 0 60000 65536"/>
                      <a:gd name="T11" fmla="*/ 0 60000 65536"/>
                      <a:gd name="T12" fmla="*/ 0 60000 65536"/>
                      <a:gd name="T13" fmla="*/ 0 60000 65536"/>
                      <a:gd name="T14" fmla="*/ 0 60000 65536"/>
                      <a:gd name="T15" fmla="*/ 0 w 68"/>
                      <a:gd name="T16" fmla="*/ 0 h 82"/>
                      <a:gd name="T17" fmla="*/ 68 w 68"/>
                      <a:gd name="T18" fmla="*/ 82 h 82"/>
                    </a:gdLst>
                    <a:ahLst/>
                    <a:cxnLst>
                      <a:cxn ang="T10">
                        <a:pos x="T0" y="T1"/>
                      </a:cxn>
                      <a:cxn ang="T11">
                        <a:pos x="T2" y="T3"/>
                      </a:cxn>
                      <a:cxn ang="T12">
                        <a:pos x="T4" y="T5"/>
                      </a:cxn>
                      <a:cxn ang="T13">
                        <a:pos x="T6" y="T7"/>
                      </a:cxn>
                      <a:cxn ang="T14">
                        <a:pos x="T8" y="T9"/>
                      </a:cxn>
                    </a:cxnLst>
                    <a:rect l="T15" t="T16" r="T17" b="T18"/>
                    <a:pathLst>
                      <a:path w="68" h="82">
                        <a:moveTo>
                          <a:pt x="67" y="62"/>
                        </a:moveTo>
                        <a:lnTo>
                          <a:pt x="67" y="0"/>
                        </a:lnTo>
                        <a:lnTo>
                          <a:pt x="0" y="19"/>
                        </a:lnTo>
                        <a:lnTo>
                          <a:pt x="0" y="81"/>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30" name="Freeform 132"/>
                  <p:cNvSpPr>
                    <a:spLocks noChangeAspect="1"/>
                  </p:cNvSpPr>
                  <p:nvPr/>
                </p:nvSpPr>
                <p:spPr bwMode="auto">
                  <a:xfrm>
                    <a:off x="2156" y="1802"/>
                    <a:ext cx="70" cy="79"/>
                  </a:xfrm>
                  <a:custGeom>
                    <a:avLst/>
                    <a:gdLst>
                      <a:gd name="T0" fmla="*/ 68 w 69"/>
                      <a:gd name="T1" fmla="*/ 61 h 80"/>
                      <a:gd name="T2" fmla="*/ 68 w 69"/>
                      <a:gd name="T3" fmla="*/ 0 h 80"/>
                      <a:gd name="T4" fmla="*/ 0 w 69"/>
                      <a:gd name="T5" fmla="*/ 17 h 80"/>
                      <a:gd name="T6" fmla="*/ 0 w 69"/>
                      <a:gd name="T7" fmla="*/ 79 h 80"/>
                      <a:gd name="T8" fmla="*/ 68 w 69"/>
                      <a:gd name="T9" fmla="*/ 61 h 80"/>
                      <a:gd name="T10" fmla="*/ 0 60000 65536"/>
                      <a:gd name="T11" fmla="*/ 0 60000 65536"/>
                      <a:gd name="T12" fmla="*/ 0 60000 65536"/>
                      <a:gd name="T13" fmla="*/ 0 60000 65536"/>
                      <a:gd name="T14" fmla="*/ 0 60000 65536"/>
                      <a:gd name="T15" fmla="*/ 0 w 69"/>
                      <a:gd name="T16" fmla="*/ 0 h 80"/>
                      <a:gd name="T17" fmla="*/ 69 w 69"/>
                      <a:gd name="T18" fmla="*/ 80 h 80"/>
                    </a:gdLst>
                    <a:ahLst/>
                    <a:cxnLst>
                      <a:cxn ang="T10">
                        <a:pos x="T0" y="T1"/>
                      </a:cxn>
                      <a:cxn ang="T11">
                        <a:pos x="T2" y="T3"/>
                      </a:cxn>
                      <a:cxn ang="T12">
                        <a:pos x="T4" y="T5"/>
                      </a:cxn>
                      <a:cxn ang="T13">
                        <a:pos x="T6" y="T7"/>
                      </a:cxn>
                      <a:cxn ang="T14">
                        <a:pos x="T8" y="T9"/>
                      </a:cxn>
                    </a:cxnLst>
                    <a:rect l="T15" t="T16" r="T17" b="T18"/>
                    <a:pathLst>
                      <a:path w="69" h="80">
                        <a:moveTo>
                          <a:pt x="68" y="61"/>
                        </a:moveTo>
                        <a:lnTo>
                          <a:pt x="68" y="0"/>
                        </a:lnTo>
                        <a:lnTo>
                          <a:pt x="0" y="17"/>
                        </a:lnTo>
                        <a:lnTo>
                          <a:pt x="0" y="79"/>
                        </a:lnTo>
                        <a:lnTo>
                          <a:pt x="68"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31" name="Freeform 133"/>
                  <p:cNvSpPr>
                    <a:spLocks noChangeAspect="1"/>
                  </p:cNvSpPr>
                  <p:nvPr/>
                </p:nvSpPr>
                <p:spPr bwMode="auto">
                  <a:xfrm>
                    <a:off x="2231" y="1779"/>
                    <a:ext cx="67" cy="79"/>
                  </a:xfrm>
                  <a:custGeom>
                    <a:avLst/>
                    <a:gdLst>
                      <a:gd name="T0" fmla="*/ 68 w 69"/>
                      <a:gd name="T1" fmla="*/ 60 h 79"/>
                      <a:gd name="T2" fmla="*/ 68 w 69"/>
                      <a:gd name="T3" fmla="*/ 0 h 79"/>
                      <a:gd name="T4" fmla="*/ 0 w 69"/>
                      <a:gd name="T5" fmla="*/ 17 h 79"/>
                      <a:gd name="T6" fmla="*/ 0 w 69"/>
                      <a:gd name="T7" fmla="*/ 78 h 79"/>
                      <a:gd name="T8" fmla="*/ 68 w 69"/>
                      <a:gd name="T9" fmla="*/ 60 h 79"/>
                      <a:gd name="T10" fmla="*/ 0 60000 65536"/>
                      <a:gd name="T11" fmla="*/ 0 60000 65536"/>
                      <a:gd name="T12" fmla="*/ 0 60000 65536"/>
                      <a:gd name="T13" fmla="*/ 0 60000 65536"/>
                      <a:gd name="T14" fmla="*/ 0 60000 65536"/>
                      <a:gd name="T15" fmla="*/ 0 w 69"/>
                      <a:gd name="T16" fmla="*/ 0 h 79"/>
                      <a:gd name="T17" fmla="*/ 69 w 69"/>
                      <a:gd name="T18" fmla="*/ 79 h 79"/>
                    </a:gdLst>
                    <a:ahLst/>
                    <a:cxnLst>
                      <a:cxn ang="T10">
                        <a:pos x="T0" y="T1"/>
                      </a:cxn>
                      <a:cxn ang="T11">
                        <a:pos x="T2" y="T3"/>
                      </a:cxn>
                      <a:cxn ang="T12">
                        <a:pos x="T4" y="T5"/>
                      </a:cxn>
                      <a:cxn ang="T13">
                        <a:pos x="T6" y="T7"/>
                      </a:cxn>
                      <a:cxn ang="T14">
                        <a:pos x="T8" y="T9"/>
                      </a:cxn>
                    </a:cxnLst>
                    <a:rect l="T15" t="T16" r="T17" b="T18"/>
                    <a:pathLst>
                      <a:path w="69" h="79">
                        <a:moveTo>
                          <a:pt x="68" y="60"/>
                        </a:moveTo>
                        <a:lnTo>
                          <a:pt x="68" y="0"/>
                        </a:lnTo>
                        <a:lnTo>
                          <a:pt x="0" y="17"/>
                        </a:lnTo>
                        <a:lnTo>
                          <a:pt x="0" y="78"/>
                        </a:lnTo>
                        <a:lnTo>
                          <a:pt x="68" y="60"/>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32" name="Freeform 134"/>
                  <p:cNvSpPr>
                    <a:spLocks noChangeAspect="1"/>
                  </p:cNvSpPr>
                  <p:nvPr/>
                </p:nvSpPr>
                <p:spPr bwMode="auto">
                  <a:xfrm>
                    <a:off x="2328" y="1751"/>
                    <a:ext cx="67" cy="79"/>
                  </a:xfrm>
                  <a:custGeom>
                    <a:avLst/>
                    <a:gdLst>
                      <a:gd name="T0" fmla="*/ 66 w 67"/>
                      <a:gd name="T1" fmla="*/ 62 h 81"/>
                      <a:gd name="T2" fmla="*/ 66 w 67"/>
                      <a:gd name="T3" fmla="*/ 0 h 81"/>
                      <a:gd name="T4" fmla="*/ 0 w 67"/>
                      <a:gd name="T5" fmla="*/ 17 h 81"/>
                      <a:gd name="T6" fmla="*/ 0 w 67"/>
                      <a:gd name="T7" fmla="*/ 80 h 81"/>
                      <a:gd name="T8" fmla="*/ 66 w 67"/>
                      <a:gd name="T9" fmla="*/ 62 h 81"/>
                      <a:gd name="T10" fmla="*/ 0 60000 65536"/>
                      <a:gd name="T11" fmla="*/ 0 60000 65536"/>
                      <a:gd name="T12" fmla="*/ 0 60000 65536"/>
                      <a:gd name="T13" fmla="*/ 0 60000 65536"/>
                      <a:gd name="T14" fmla="*/ 0 60000 65536"/>
                      <a:gd name="T15" fmla="*/ 0 w 67"/>
                      <a:gd name="T16" fmla="*/ 0 h 81"/>
                      <a:gd name="T17" fmla="*/ 67 w 67"/>
                      <a:gd name="T18" fmla="*/ 81 h 81"/>
                    </a:gdLst>
                    <a:ahLst/>
                    <a:cxnLst>
                      <a:cxn ang="T10">
                        <a:pos x="T0" y="T1"/>
                      </a:cxn>
                      <a:cxn ang="T11">
                        <a:pos x="T2" y="T3"/>
                      </a:cxn>
                      <a:cxn ang="T12">
                        <a:pos x="T4" y="T5"/>
                      </a:cxn>
                      <a:cxn ang="T13">
                        <a:pos x="T6" y="T7"/>
                      </a:cxn>
                      <a:cxn ang="T14">
                        <a:pos x="T8" y="T9"/>
                      </a:cxn>
                    </a:cxnLst>
                    <a:rect l="T15" t="T16" r="T17" b="T18"/>
                    <a:pathLst>
                      <a:path w="67" h="81">
                        <a:moveTo>
                          <a:pt x="66" y="62"/>
                        </a:moveTo>
                        <a:lnTo>
                          <a:pt x="66" y="0"/>
                        </a:lnTo>
                        <a:lnTo>
                          <a:pt x="0" y="17"/>
                        </a:lnTo>
                        <a:lnTo>
                          <a:pt x="0" y="80"/>
                        </a:lnTo>
                        <a:lnTo>
                          <a:pt x="66"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33" name="Freeform 135"/>
                  <p:cNvSpPr>
                    <a:spLocks noChangeAspect="1"/>
                  </p:cNvSpPr>
                  <p:nvPr/>
                </p:nvSpPr>
                <p:spPr bwMode="auto">
                  <a:xfrm>
                    <a:off x="2425" y="1723"/>
                    <a:ext cx="76" cy="84"/>
                  </a:xfrm>
                  <a:custGeom>
                    <a:avLst/>
                    <a:gdLst>
                      <a:gd name="T0" fmla="*/ 67 w 68"/>
                      <a:gd name="T1" fmla="*/ 62 h 82"/>
                      <a:gd name="T2" fmla="*/ 67 w 68"/>
                      <a:gd name="T3" fmla="*/ 0 h 82"/>
                      <a:gd name="T4" fmla="*/ 0 w 68"/>
                      <a:gd name="T5" fmla="*/ 19 h 82"/>
                      <a:gd name="T6" fmla="*/ 0 w 68"/>
                      <a:gd name="T7" fmla="*/ 81 h 82"/>
                      <a:gd name="T8" fmla="*/ 67 w 68"/>
                      <a:gd name="T9" fmla="*/ 62 h 82"/>
                      <a:gd name="T10" fmla="*/ 0 60000 65536"/>
                      <a:gd name="T11" fmla="*/ 0 60000 65536"/>
                      <a:gd name="T12" fmla="*/ 0 60000 65536"/>
                      <a:gd name="T13" fmla="*/ 0 60000 65536"/>
                      <a:gd name="T14" fmla="*/ 0 60000 65536"/>
                      <a:gd name="T15" fmla="*/ 0 w 68"/>
                      <a:gd name="T16" fmla="*/ 0 h 82"/>
                      <a:gd name="T17" fmla="*/ 68 w 68"/>
                      <a:gd name="T18" fmla="*/ 82 h 82"/>
                    </a:gdLst>
                    <a:ahLst/>
                    <a:cxnLst>
                      <a:cxn ang="T10">
                        <a:pos x="T0" y="T1"/>
                      </a:cxn>
                      <a:cxn ang="T11">
                        <a:pos x="T2" y="T3"/>
                      </a:cxn>
                      <a:cxn ang="T12">
                        <a:pos x="T4" y="T5"/>
                      </a:cxn>
                      <a:cxn ang="T13">
                        <a:pos x="T6" y="T7"/>
                      </a:cxn>
                      <a:cxn ang="T14">
                        <a:pos x="T8" y="T9"/>
                      </a:cxn>
                    </a:cxnLst>
                    <a:rect l="T15" t="T16" r="T17" b="T18"/>
                    <a:pathLst>
                      <a:path w="68" h="82">
                        <a:moveTo>
                          <a:pt x="67" y="62"/>
                        </a:moveTo>
                        <a:lnTo>
                          <a:pt x="67" y="0"/>
                        </a:lnTo>
                        <a:lnTo>
                          <a:pt x="0" y="19"/>
                        </a:lnTo>
                        <a:lnTo>
                          <a:pt x="0" y="81"/>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34" name="Freeform 136"/>
                  <p:cNvSpPr>
                    <a:spLocks noChangeAspect="1"/>
                  </p:cNvSpPr>
                  <p:nvPr/>
                </p:nvSpPr>
                <p:spPr bwMode="auto">
                  <a:xfrm>
                    <a:off x="2522" y="1695"/>
                    <a:ext cx="91" cy="84"/>
                  </a:xfrm>
                  <a:custGeom>
                    <a:avLst/>
                    <a:gdLst>
                      <a:gd name="T0" fmla="*/ 67 w 68"/>
                      <a:gd name="T1" fmla="*/ 62 h 83"/>
                      <a:gd name="T2" fmla="*/ 67 w 68"/>
                      <a:gd name="T3" fmla="*/ 0 h 83"/>
                      <a:gd name="T4" fmla="*/ 0 w 68"/>
                      <a:gd name="T5" fmla="*/ 18 h 83"/>
                      <a:gd name="T6" fmla="*/ 0 w 68"/>
                      <a:gd name="T7" fmla="*/ 82 h 83"/>
                      <a:gd name="T8" fmla="*/ 67 w 68"/>
                      <a:gd name="T9" fmla="*/ 62 h 83"/>
                      <a:gd name="T10" fmla="*/ 0 60000 65536"/>
                      <a:gd name="T11" fmla="*/ 0 60000 65536"/>
                      <a:gd name="T12" fmla="*/ 0 60000 65536"/>
                      <a:gd name="T13" fmla="*/ 0 60000 65536"/>
                      <a:gd name="T14" fmla="*/ 0 60000 65536"/>
                      <a:gd name="T15" fmla="*/ 0 w 68"/>
                      <a:gd name="T16" fmla="*/ 0 h 83"/>
                      <a:gd name="T17" fmla="*/ 68 w 68"/>
                      <a:gd name="T18" fmla="*/ 83 h 83"/>
                    </a:gdLst>
                    <a:ahLst/>
                    <a:cxnLst>
                      <a:cxn ang="T10">
                        <a:pos x="T0" y="T1"/>
                      </a:cxn>
                      <a:cxn ang="T11">
                        <a:pos x="T2" y="T3"/>
                      </a:cxn>
                      <a:cxn ang="T12">
                        <a:pos x="T4" y="T5"/>
                      </a:cxn>
                      <a:cxn ang="T13">
                        <a:pos x="T6" y="T7"/>
                      </a:cxn>
                      <a:cxn ang="T14">
                        <a:pos x="T8" y="T9"/>
                      </a:cxn>
                    </a:cxnLst>
                    <a:rect l="T15" t="T16" r="T17" b="T18"/>
                    <a:pathLst>
                      <a:path w="68" h="83">
                        <a:moveTo>
                          <a:pt x="67" y="62"/>
                        </a:moveTo>
                        <a:lnTo>
                          <a:pt x="67" y="0"/>
                        </a:lnTo>
                        <a:lnTo>
                          <a:pt x="0" y="18"/>
                        </a:lnTo>
                        <a:lnTo>
                          <a:pt x="0" y="82"/>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35" name="Freeform 137"/>
                  <p:cNvSpPr>
                    <a:spLocks noChangeAspect="1"/>
                  </p:cNvSpPr>
                  <p:nvPr/>
                </p:nvSpPr>
                <p:spPr bwMode="auto">
                  <a:xfrm>
                    <a:off x="2156" y="1886"/>
                    <a:ext cx="70" cy="84"/>
                  </a:xfrm>
                  <a:custGeom>
                    <a:avLst/>
                    <a:gdLst>
                      <a:gd name="T0" fmla="*/ 68 w 69"/>
                      <a:gd name="T1" fmla="*/ 61 h 81"/>
                      <a:gd name="T2" fmla="*/ 68 w 69"/>
                      <a:gd name="T3" fmla="*/ 0 h 81"/>
                      <a:gd name="T4" fmla="*/ 0 w 69"/>
                      <a:gd name="T5" fmla="*/ 18 h 81"/>
                      <a:gd name="T6" fmla="*/ 0 w 69"/>
                      <a:gd name="T7" fmla="*/ 80 h 81"/>
                      <a:gd name="T8" fmla="*/ 68 w 69"/>
                      <a:gd name="T9" fmla="*/ 61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1"/>
                        </a:moveTo>
                        <a:lnTo>
                          <a:pt x="68" y="0"/>
                        </a:lnTo>
                        <a:lnTo>
                          <a:pt x="0" y="18"/>
                        </a:lnTo>
                        <a:lnTo>
                          <a:pt x="0" y="80"/>
                        </a:lnTo>
                        <a:lnTo>
                          <a:pt x="68" y="61"/>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36" name="Freeform 138"/>
                  <p:cNvSpPr>
                    <a:spLocks noChangeAspect="1"/>
                  </p:cNvSpPr>
                  <p:nvPr/>
                </p:nvSpPr>
                <p:spPr bwMode="auto">
                  <a:xfrm>
                    <a:off x="2231" y="1863"/>
                    <a:ext cx="67" cy="79"/>
                  </a:xfrm>
                  <a:custGeom>
                    <a:avLst/>
                    <a:gdLst>
                      <a:gd name="T0" fmla="*/ 68 w 69"/>
                      <a:gd name="T1" fmla="*/ 62 h 81"/>
                      <a:gd name="T2" fmla="*/ 68 w 69"/>
                      <a:gd name="T3" fmla="*/ 0 h 81"/>
                      <a:gd name="T4" fmla="*/ 0 w 69"/>
                      <a:gd name="T5" fmla="*/ 17 h 81"/>
                      <a:gd name="T6" fmla="*/ 0 w 69"/>
                      <a:gd name="T7" fmla="*/ 80 h 81"/>
                      <a:gd name="T8" fmla="*/ 68 w 69"/>
                      <a:gd name="T9" fmla="*/ 62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62"/>
                        </a:moveTo>
                        <a:lnTo>
                          <a:pt x="68" y="0"/>
                        </a:lnTo>
                        <a:lnTo>
                          <a:pt x="0" y="17"/>
                        </a:lnTo>
                        <a:lnTo>
                          <a:pt x="0" y="80"/>
                        </a:lnTo>
                        <a:lnTo>
                          <a:pt x="68"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37" name="Freeform 139"/>
                  <p:cNvSpPr>
                    <a:spLocks noChangeAspect="1"/>
                  </p:cNvSpPr>
                  <p:nvPr/>
                </p:nvSpPr>
                <p:spPr bwMode="auto">
                  <a:xfrm>
                    <a:off x="2328" y="1835"/>
                    <a:ext cx="67" cy="79"/>
                  </a:xfrm>
                  <a:custGeom>
                    <a:avLst/>
                    <a:gdLst>
                      <a:gd name="T0" fmla="*/ 66 w 67"/>
                      <a:gd name="T1" fmla="*/ 60 h 79"/>
                      <a:gd name="T2" fmla="*/ 66 w 67"/>
                      <a:gd name="T3" fmla="*/ 0 h 79"/>
                      <a:gd name="T4" fmla="*/ 0 w 67"/>
                      <a:gd name="T5" fmla="*/ 17 h 79"/>
                      <a:gd name="T6" fmla="*/ 0 w 67"/>
                      <a:gd name="T7" fmla="*/ 78 h 79"/>
                      <a:gd name="T8" fmla="*/ 66 w 67"/>
                      <a:gd name="T9" fmla="*/ 60 h 79"/>
                      <a:gd name="T10" fmla="*/ 0 60000 65536"/>
                      <a:gd name="T11" fmla="*/ 0 60000 65536"/>
                      <a:gd name="T12" fmla="*/ 0 60000 65536"/>
                      <a:gd name="T13" fmla="*/ 0 60000 65536"/>
                      <a:gd name="T14" fmla="*/ 0 60000 65536"/>
                      <a:gd name="T15" fmla="*/ 0 w 67"/>
                      <a:gd name="T16" fmla="*/ 0 h 79"/>
                      <a:gd name="T17" fmla="*/ 67 w 67"/>
                      <a:gd name="T18" fmla="*/ 79 h 79"/>
                    </a:gdLst>
                    <a:ahLst/>
                    <a:cxnLst>
                      <a:cxn ang="T10">
                        <a:pos x="T0" y="T1"/>
                      </a:cxn>
                      <a:cxn ang="T11">
                        <a:pos x="T2" y="T3"/>
                      </a:cxn>
                      <a:cxn ang="T12">
                        <a:pos x="T4" y="T5"/>
                      </a:cxn>
                      <a:cxn ang="T13">
                        <a:pos x="T6" y="T7"/>
                      </a:cxn>
                      <a:cxn ang="T14">
                        <a:pos x="T8" y="T9"/>
                      </a:cxn>
                    </a:cxnLst>
                    <a:rect l="T15" t="T16" r="T17" b="T18"/>
                    <a:pathLst>
                      <a:path w="67" h="79">
                        <a:moveTo>
                          <a:pt x="66" y="60"/>
                        </a:moveTo>
                        <a:lnTo>
                          <a:pt x="66" y="0"/>
                        </a:lnTo>
                        <a:lnTo>
                          <a:pt x="0" y="17"/>
                        </a:lnTo>
                        <a:lnTo>
                          <a:pt x="0" y="78"/>
                        </a:lnTo>
                        <a:lnTo>
                          <a:pt x="66" y="60"/>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38" name="Freeform 140"/>
                  <p:cNvSpPr>
                    <a:spLocks noChangeAspect="1"/>
                  </p:cNvSpPr>
                  <p:nvPr/>
                </p:nvSpPr>
                <p:spPr bwMode="auto">
                  <a:xfrm>
                    <a:off x="2425" y="1812"/>
                    <a:ext cx="76" cy="79"/>
                  </a:xfrm>
                  <a:custGeom>
                    <a:avLst/>
                    <a:gdLst>
                      <a:gd name="T0" fmla="*/ 67 w 68"/>
                      <a:gd name="T1" fmla="*/ 59 h 79"/>
                      <a:gd name="T2" fmla="*/ 67 w 68"/>
                      <a:gd name="T3" fmla="*/ 0 h 79"/>
                      <a:gd name="T4" fmla="*/ 0 w 68"/>
                      <a:gd name="T5" fmla="*/ 17 h 79"/>
                      <a:gd name="T6" fmla="*/ 0 w 68"/>
                      <a:gd name="T7" fmla="*/ 78 h 79"/>
                      <a:gd name="T8" fmla="*/ 67 w 68"/>
                      <a:gd name="T9" fmla="*/ 59 h 79"/>
                      <a:gd name="T10" fmla="*/ 0 60000 65536"/>
                      <a:gd name="T11" fmla="*/ 0 60000 65536"/>
                      <a:gd name="T12" fmla="*/ 0 60000 65536"/>
                      <a:gd name="T13" fmla="*/ 0 60000 65536"/>
                      <a:gd name="T14" fmla="*/ 0 60000 65536"/>
                      <a:gd name="T15" fmla="*/ 0 w 68"/>
                      <a:gd name="T16" fmla="*/ 0 h 79"/>
                      <a:gd name="T17" fmla="*/ 68 w 68"/>
                      <a:gd name="T18" fmla="*/ 79 h 79"/>
                    </a:gdLst>
                    <a:ahLst/>
                    <a:cxnLst>
                      <a:cxn ang="T10">
                        <a:pos x="T0" y="T1"/>
                      </a:cxn>
                      <a:cxn ang="T11">
                        <a:pos x="T2" y="T3"/>
                      </a:cxn>
                      <a:cxn ang="T12">
                        <a:pos x="T4" y="T5"/>
                      </a:cxn>
                      <a:cxn ang="T13">
                        <a:pos x="T6" y="T7"/>
                      </a:cxn>
                      <a:cxn ang="T14">
                        <a:pos x="T8" y="T9"/>
                      </a:cxn>
                    </a:cxnLst>
                    <a:rect l="T15" t="T16" r="T17" b="T18"/>
                    <a:pathLst>
                      <a:path w="68" h="79">
                        <a:moveTo>
                          <a:pt x="67" y="59"/>
                        </a:moveTo>
                        <a:lnTo>
                          <a:pt x="67" y="0"/>
                        </a:lnTo>
                        <a:lnTo>
                          <a:pt x="0" y="17"/>
                        </a:lnTo>
                        <a:lnTo>
                          <a:pt x="0" y="78"/>
                        </a:lnTo>
                        <a:lnTo>
                          <a:pt x="67" y="59"/>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sp>
                <p:nvSpPr>
                  <p:cNvPr id="1139" name="Freeform 141"/>
                  <p:cNvSpPr>
                    <a:spLocks noChangeAspect="1"/>
                  </p:cNvSpPr>
                  <p:nvPr/>
                </p:nvSpPr>
                <p:spPr bwMode="auto">
                  <a:xfrm>
                    <a:off x="2522" y="1784"/>
                    <a:ext cx="91" cy="79"/>
                  </a:xfrm>
                  <a:custGeom>
                    <a:avLst/>
                    <a:gdLst>
                      <a:gd name="T0" fmla="*/ 67 w 68"/>
                      <a:gd name="T1" fmla="*/ 62 h 82"/>
                      <a:gd name="T2" fmla="*/ 67 w 68"/>
                      <a:gd name="T3" fmla="*/ 0 h 82"/>
                      <a:gd name="T4" fmla="*/ 0 w 68"/>
                      <a:gd name="T5" fmla="*/ 18 h 82"/>
                      <a:gd name="T6" fmla="*/ 0 w 68"/>
                      <a:gd name="T7" fmla="*/ 81 h 82"/>
                      <a:gd name="T8" fmla="*/ 67 w 68"/>
                      <a:gd name="T9" fmla="*/ 62 h 82"/>
                      <a:gd name="T10" fmla="*/ 0 60000 65536"/>
                      <a:gd name="T11" fmla="*/ 0 60000 65536"/>
                      <a:gd name="T12" fmla="*/ 0 60000 65536"/>
                      <a:gd name="T13" fmla="*/ 0 60000 65536"/>
                      <a:gd name="T14" fmla="*/ 0 60000 65536"/>
                      <a:gd name="T15" fmla="*/ 0 w 68"/>
                      <a:gd name="T16" fmla="*/ 0 h 82"/>
                      <a:gd name="T17" fmla="*/ 68 w 68"/>
                      <a:gd name="T18" fmla="*/ 82 h 82"/>
                    </a:gdLst>
                    <a:ahLst/>
                    <a:cxnLst>
                      <a:cxn ang="T10">
                        <a:pos x="T0" y="T1"/>
                      </a:cxn>
                      <a:cxn ang="T11">
                        <a:pos x="T2" y="T3"/>
                      </a:cxn>
                      <a:cxn ang="T12">
                        <a:pos x="T4" y="T5"/>
                      </a:cxn>
                      <a:cxn ang="T13">
                        <a:pos x="T6" y="T7"/>
                      </a:cxn>
                      <a:cxn ang="T14">
                        <a:pos x="T8" y="T9"/>
                      </a:cxn>
                    </a:cxnLst>
                    <a:rect l="T15" t="T16" r="T17" b="T18"/>
                    <a:pathLst>
                      <a:path w="68" h="82">
                        <a:moveTo>
                          <a:pt x="67" y="62"/>
                        </a:moveTo>
                        <a:lnTo>
                          <a:pt x="67" y="0"/>
                        </a:lnTo>
                        <a:lnTo>
                          <a:pt x="0" y="18"/>
                        </a:lnTo>
                        <a:lnTo>
                          <a:pt x="0" y="81"/>
                        </a:lnTo>
                        <a:lnTo>
                          <a:pt x="67" y="62"/>
                        </a:lnTo>
                      </a:path>
                    </a:pathLst>
                  </a:custGeom>
                  <a:solidFill>
                    <a:srgbClr val="99CCFF"/>
                  </a:solidFill>
                  <a:ln w="9525" cap="rnd">
                    <a:noFill/>
                    <a:round/>
                    <a:headEnd/>
                    <a:tailEnd/>
                  </a:ln>
                </p:spPr>
                <p:txBody>
                  <a:bodyPr/>
                  <a:lstStyle/>
                  <a:p>
                    <a:pPr defTabSz="914400">
                      <a:defRPr/>
                    </a:pPr>
                    <a:endParaRPr lang="zh-CN" altLang="en-US" sz="1400" b="1">
                      <a:solidFill>
                        <a:srgbClr val="000000"/>
                      </a:solidFill>
                      <a:ea typeface="宋体" pitchFamily="2" charset="-122"/>
                      <a:cs typeface="+mn-cs"/>
                    </a:endParaRPr>
                  </a:p>
                </p:txBody>
              </p:sp>
            </p:grpSp>
          </p:grpSp>
          <p:sp>
            <p:nvSpPr>
              <p:cNvPr id="191" name="Rectangle 142"/>
              <p:cNvSpPr>
                <a:spLocks noChangeAspect="1" noChangeArrowheads="1"/>
              </p:cNvSpPr>
              <p:nvPr/>
            </p:nvSpPr>
            <p:spPr bwMode="auto">
              <a:xfrm>
                <a:off x="442" y="1909"/>
                <a:ext cx="865" cy="393"/>
              </a:xfrm>
              <a:prstGeom prst="rect">
                <a:avLst/>
              </a:prstGeom>
              <a:noFill/>
              <a:ln w="9525">
                <a:noFill/>
                <a:miter lim="800000"/>
                <a:headEnd/>
                <a:tailEnd/>
              </a:ln>
              <a:effectLst/>
            </p:spPr>
            <p:txBody>
              <a:bodyPr lIns="68574" tIns="34287" rIns="68574" bIns="34287"/>
              <a:lstStyle/>
              <a:p>
                <a:pPr algn="ctr" defTabSz="685800" eaLnBrk="0" hangingPunct="0">
                  <a:spcBef>
                    <a:spcPct val="50000"/>
                  </a:spcBef>
                  <a:defRPr/>
                </a:pPr>
                <a:r>
                  <a:rPr kumimoji="1" lang="en-US" altLang="zh-CN" sz="300" b="1">
                    <a:solidFill>
                      <a:srgbClr val="333399"/>
                    </a:solidFill>
                    <a:effectLst>
                      <a:outerShdw blurRad="38100" dist="38100" dir="2700000" algn="tl">
                        <a:srgbClr val="C0C0C0"/>
                      </a:outerShdw>
                    </a:effectLst>
                    <a:ea typeface="宋体" pitchFamily="2" charset="-122"/>
                    <a:cs typeface="+mn-cs"/>
                  </a:rPr>
                  <a:t>Raw Data</a:t>
                </a:r>
              </a:p>
            </p:txBody>
          </p:sp>
        </p:grpSp>
      </p:grpSp>
      <p:graphicFrame>
        <p:nvGraphicFramePr>
          <p:cNvPr id="1026" name="Object 224"/>
          <p:cNvGraphicFramePr>
            <a:graphicFrameLocks noChangeAspect="1"/>
          </p:cNvGraphicFramePr>
          <p:nvPr/>
        </p:nvGraphicFramePr>
        <p:xfrm>
          <a:off x="1400175" y="5160963"/>
          <a:ext cx="525463" cy="700087"/>
        </p:xfrm>
        <a:graphic>
          <a:graphicData uri="http://schemas.openxmlformats.org/presentationml/2006/ole">
            <mc:AlternateContent xmlns:mc="http://schemas.openxmlformats.org/markup-compatibility/2006">
              <mc:Choice xmlns:v="urn:schemas-microsoft-com:vml" Requires="v">
                <p:oleObj spid="_x0000_s32788" name="Visio" r:id="rId4" imgW="593598" imgH="773786" progId="">
                  <p:embed/>
                </p:oleObj>
              </mc:Choice>
              <mc:Fallback>
                <p:oleObj name="Visio" r:id="rId4" imgW="593598" imgH="773786"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0175" y="5160963"/>
                        <a:ext cx="525463" cy="7000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29" name="Picture 15" descr="u=2285330705,395332785&amp;fm=0&amp;gp=-36">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875" y="1560513"/>
            <a:ext cx="6667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0" name="Group 146"/>
          <p:cNvGrpSpPr>
            <a:grpSpLocks/>
          </p:cNvGrpSpPr>
          <p:nvPr/>
        </p:nvGrpSpPr>
        <p:grpSpPr bwMode="auto">
          <a:xfrm>
            <a:off x="1169988" y="4224338"/>
            <a:ext cx="1120775" cy="803275"/>
            <a:chOff x="151" y="793"/>
            <a:chExt cx="1222" cy="506"/>
          </a:xfrm>
        </p:grpSpPr>
        <p:pic>
          <p:nvPicPr>
            <p:cNvPr id="1092" name="Picture 147" descr="云"/>
            <p:cNvPicPr>
              <a:picLocks noChangeAspect="1" noChangeArrowheads="1"/>
            </p:cNvPicPr>
            <p:nvPr/>
          </p:nvPicPr>
          <p:blipFill>
            <a:blip r:embed="rId8" cstate="print">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398" y="822"/>
              <a:ext cx="828"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3" name="Picture 148" descr="蜂窝和天线"/>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 y="793"/>
              <a:ext cx="381"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4" name="Text Box 149"/>
            <p:cNvSpPr txBox="1">
              <a:spLocks noChangeArrowheads="1"/>
            </p:cNvSpPr>
            <p:nvPr/>
          </p:nvSpPr>
          <p:spPr bwMode="auto">
            <a:xfrm>
              <a:off x="591" y="874"/>
              <a:ext cx="8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054" tIns="32520" rIns="65054" bIns="32520"/>
            <a:lstStyle>
              <a:lvl1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eaLnBrk="1" hangingPunct="1">
                <a:lnSpc>
                  <a:spcPct val="100000"/>
                </a:lnSpc>
                <a:buClrTx/>
                <a:buSzTx/>
                <a:buFontTx/>
                <a:buNone/>
              </a:pPr>
              <a:endParaRPr lang="en-US" altLang="zh-CN" sz="500" b="1">
                <a:solidFill>
                  <a:srgbClr val="990000"/>
                </a:solidFill>
                <a:ea typeface="宋体" pitchFamily="2" charset="-122"/>
              </a:endParaRPr>
            </a:p>
          </p:txBody>
        </p:sp>
        <p:pic>
          <p:nvPicPr>
            <p:cNvPr id="1095" name="Picture 150" descr="蜂窝和天线"/>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8" y="822"/>
              <a:ext cx="382"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6" name="Text Box 151"/>
            <p:cNvSpPr txBox="1">
              <a:spLocks noChangeArrowheads="1"/>
            </p:cNvSpPr>
            <p:nvPr/>
          </p:nvSpPr>
          <p:spPr bwMode="auto">
            <a:xfrm>
              <a:off x="151" y="931"/>
              <a:ext cx="122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054" tIns="32520" rIns="65054" bIns="32520"/>
            <a:lstStyle>
              <a:lvl1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eaLnBrk="1" hangingPunct="1">
                <a:lnSpc>
                  <a:spcPct val="100000"/>
                </a:lnSpc>
                <a:buClrTx/>
                <a:buSzTx/>
                <a:buFontTx/>
                <a:buNone/>
              </a:pPr>
              <a:r>
                <a:rPr lang="en-US" altLang="zh-CN" sz="1200" b="1">
                  <a:solidFill>
                    <a:srgbClr val="990000"/>
                  </a:solidFill>
                  <a:ea typeface="宋体" pitchFamily="2" charset="-122"/>
                </a:rPr>
                <a:t>Mobile Network</a:t>
              </a:r>
              <a:endParaRPr lang="zh-CN" altLang="en-US" sz="1200" b="1">
                <a:solidFill>
                  <a:srgbClr val="990000"/>
                </a:solidFill>
                <a:ea typeface="宋体" pitchFamily="2" charset="-122"/>
              </a:endParaRPr>
            </a:p>
          </p:txBody>
        </p:sp>
        <p:sp>
          <p:nvSpPr>
            <p:cNvPr id="1097" name="Text Box 152"/>
            <p:cNvSpPr txBox="1">
              <a:spLocks noChangeArrowheads="1"/>
            </p:cNvSpPr>
            <p:nvPr/>
          </p:nvSpPr>
          <p:spPr bwMode="auto">
            <a:xfrm>
              <a:off x="591" y="1069"/>
              <a:ext cx="8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054" tIns="32520" rIns="65054" bIns="32520"/>
            <a:lstStyle>
              <a:lvl1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eaLnBrk="1" hangingPunct="1">
                <a:lnSpc>
                  <a:spcPct val="100000"/>
                </a:lnSpc>
                <a:buClrTx/>
                <a:buSzTx/>
                <a:buFontTx/>
                <a:buNone/>
              </a:pPr>
              <a:endParaRPr lang="en-US" altLang="zh-CN" sz="500" b="1">
                <a:solidFill>
                  <a:srgbClr val="990000"/>
                </a:solidFill>
                <a:ea typeface="宋体" pitchFamily="2" charset="-122"/>
              </a:endParaRPr>
            </a:p>
          </p:txBody>
        </p:sp>
      </p:grpSp>
      <p:grpSp>
        <p:nvGrpSpPr>
          <p:cNvPr id="1031" name="Group 153"/>
          <p:cNvGrpSpPr>
            <a:grpSpLocks/>
          </p:cNvGrpSpPr>
          <p:nvPr/>
        </p:nvGrpSpPr>
        <p:grpSpPr bwMode="auto">
          <a:xfrm>
            <a:off x="1009650" y="3503613"/>
            <a:ext cx="1919288" cy="757237"/>
            <a:chOff x="315" y="738"/>
            <a:chExt cx="925" cy="477"/>
          </a:xfrm>
        </p:grpSpPr>
        <p:pic>
          <p:nvPicPr>
            <p:cNvPr id="1088" name="Picture 154" descr="云"/>
            <p:cNvPicPr>
              <a:picLocks noChangeAspect="1" noChangeArrowheads="1"/>
            </p:cNvPicPr>
            <p:nvPr/>
          </p:nvPicPr>
          <p:blipFill>
            <a:blip r:embed="rId8" cstate="print">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315" y="738"/>
              <a:ext cx="925"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9" name="Text Box 155"/>
            <p:cNvSpPr txBox="1">
              <a:spLocks noChangeArrowheads="1"/>
            </p:cNvSpPr>
            <p:nvPr/>
          </p:nvSpPr>
          <p:spPr bwMode="auto">
            <a:xfrm>
              <a:off x="606" y="790"/>
              <a:ext cx="8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054" tIns="32520" rIns="65054" bIns="32520"/>
            <a:lstStyle>
              <a:lvl1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eaLnBrk="1" hangingPunct="1">
                <a:lnSpc>
                  <a:spcPct val="100000"/>
                </a:lnSpc>
                <a:buClrTx/>
                <a:buSzTx/>
                <a:buFontTx/>
                <a:buNone/>
              </a:pPr>
              <a:endParaRPr lang="en-US" altLang="zh-CN" sz="500" b="1">
                <a:solidFill>
                  <a:srgbClr val="990000"/>
                </a:solidFill>
                <a:ea typeface="宋体" pitchFamily="2" charset="-122"/>
              </a:endParaRPr>
            </a:p>
          </p:txBody>
        </p:sp>
        <p:sp>
          <p:nvSpPr>
            <p:cNvPr id="1090" name="Text Box 156"/>
            <p:cNvSpPr txBox="1">
              <a:spLocks noChangeArrowheads="1"/>
            </p:cNvSpPr>
            <p:nvPr/>
          </p:nvSpPr>
          <p:spPr bwMode="auto">
            <a:xfrm>
              <a:off x="315" y="849"/>
              <a:ext cx="80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054" tIns="32520" rIns="65054" bIns="32520"/>
            <a:lstStyle>
              <a:lvl1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eaLnBrk="1" hangingPunct="1">
                <a:lnSpc>
                  <a:spcPct val="100000"/>
                </a:lnSpc>
                <a:buClrTx/>
                <a:buSzTx/>
                <a:buFontTx/>
                <a:buNone/>
              </a:pPr>
              <a:r>
                <a:rPr lang="en-US" altLang="zh-CN" sz="1400" b="1">
                  <a:solidFill>
                    <a:srgbClr val="990000"/>
                  </a:solidFill>
                  <a:ea typeface="宋体" pitchFamily="2" charset="-122"/>
                </a:rPr>
                <a:t>CDN</a:t>
              </a:r>
              <a:endParaRPr lang="zh-CN" altLang="en-US" sz="1400" b="1">
                <a:solidFill>
                  <a:srgbClr val="990000"/>
                </a:solidFill>
                <a:ea typeface="宋体" pitchFamily="2" charset="-122"/>
              </a:endParaRPr>
            </a:p>
          </p:txBody>
        </p:sp>
        <p:sp>
          <p:nvSpPr>
            <p:cNvPr id="1091" name="Text Box 157"/>
            <p:cNvSpPr txBox="1">
              <a:spLocks noChangeArrowheads="1"/>
            </p:cNvSpPr>
            <p:nvPr/>
          </p:nvSpPr>
          <p:spPr bwMode="auto">
            <a:xfrm>
              <a:off x="606" y="985"/>
              <a:ext cx="8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054" tIns="32520" rIns="65054" bIns="32520"/>
            <a:lstStyle>
              <a:lvl1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defTabSz="654050"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65405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eaLnBrk="1" hangingPunct="1">
                <a:lnSpc>
                  <a:spcPct val="100000"/>
                </a:lnSpc>
                <a:buClrTx/>
                <a:buSzTx/>
                <a:buFontTx/>
                <a:buNone/>
              </a:pPr>
              <a:endParaRPr lang="en-US" altLang="zh-CN" sz="500" b="1">
                <a:solidFill>
                  <a:srgbClr val="990000"/>
                </a:solidFill>
                <a:ea typeface="宋体" pitchFamily="2" charset="-122"/>
              </a:endParaRPr>
            </a:p>
          </p:txBody>
        </p:sp>
      </p:grpSp>
      <p:pic>
        <p:nvPicPr>
          <p:cNvPr id="1032" name="Picture 162" descr="u=2776265069,3656018056&amp;fm=0&amp;gp=10">
            <a:hlinkClick r:id=""/>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32250" y="1577975"/>
            <a:ext cx="67468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66" descr="u=520457149,1646322365&amp;fm=0&amp;gp=30">
            <a:hlinkClick r:id=""/>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90825" y="1631950"/>
            <a:ext cx="7572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167"/>
          <p:cNvSpPr txBox="1">
            <a:spLocks noChangeArrowheads="1"/>
          </p:cNvSpPr>
          <p:nvPr/>
        </p:nvSpPr>
        <p:spPr bwMode="auto">
          <a:xfrm>
            <a:off x="2574925" y="2347913"/>
            <a:ext cx="12779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9200" tIns="39600" rIns="79200" bIns="39600"/>
          <a:lstStyle>
            <a:lvl1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eaLnBrk="1" hangingPunct="1">
              <a:lnSpc>
                <a:spcPct val="100000"/>
              </a:lnSpc>
              <a:spcBef>
                <a:spcPct val="50000"/>
              </a:spcBef>
              <a:buClrTx/>
              <a:buSzTx/>
              <a:buFontTx/>
              <a:buNone/>
            </a:pPr>
            <a:r>
              <a:rPr lang="en-US" altLang="zh-CN" sz="1000">
                <a:solidFill>
                  <a:srgbClr val="000000"/>
                </a:solidFill>
                <a:ea typeface="宋体" pitchFamily="2" charset="-122"/>
              </a:rPr>
              <a:t>Shopping Guide</a:t>
            </a:r>
            <a:endParaRPr lang="zh-CN" altLang="en-US" sz="1000">
              <a:solidFill>
                <a:srgbClr val="000000"/>
              </a:solidFill>
              <a:ea typeface="宋体" pitchFamily="2" charset="-122"/>
            </a:endParaRPr>
          </a:p>
        </p:txBody>
      </p:sp>
      <p:sp>
        <p:nvSpPr>
          <p:cNvPr id="1035" name="Text Box 168"/>
          <p:cNvSpPr txBox="1">
            <a:spLocks noChangeArrowheads="1"/>
          </p:cNvSpPr>
          <p:nvPr/>
        </p:nvSpPr>
        <p:spPr bwMode="auto">
          <a:xfrm>
            <a:off x="3762375" y="2441575"/>
            <a:ext cx="12414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9200" tIns="39600" rIns="79200" bIns="39600"/>
          <a:lstStyle>
            <a:lvl1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eaLnBrk="1" hangingPunct="1">
              <a:lnSpc>
                <a:spcPct val="100000"/>
              </a:lnSpc>
              <a:spcBef>
                <a:spcPct val="50000"/>
              </a:spcBef>
              <a:buClrTx/>
              <a:buSzTx/>
              <a:buFontTx/>
              <a:buNone/>
            </a:pPr>
            <a:r>
              <a:rPr lang="en-US" altLang="zh-CN" sz="1000">
                <a:solidFill>
                  <a:srgbClr val="000000"/>
                </a:solidFill>
                <a:ea typeface="宋体" pitchFamily="2" charset="-122"/>
              </a:rPr>
              <a:t>Hotel Information</a:t>
            </a:r>
            <a:endParaRPr lang="zh-CN" altLang="en-US" sz="1000">
              <a:solidFill>
                <a:srgbClr val="000000"/>
              </a:solidFill>
              <a:ea typeface="宋体" pitchFamily="2" charset="-122"/>
            </a:endParaRPr>
          </a:p>
        </p:txBody>
      </p:sp>
      <p:sp>
        <p:nvSpPr>
          <p:cNvPr id="1036" name="Text Box 170"/>
          <p:cNvSpPr txBox="1">
            <a:spLocks noChangeArrowheads="1"/>
          </p:cNvSpPr>
          <p:nvPr/>
        </p:nvSpPr>
        <p:spPr bwMode="auto">
          <a:xfrm>
            <a:off x="1389063" y="2370138"/>
            <a:ext cx="1023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9200" tIns="39600" rIns="79200" bIns="39600"/>
          <a:lstStyle>
            <a:lvl1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eaLnBrk="1" hangingPunct="1">
              <a:lnSpc>
                <a:spcPct val="100000"/>
              </a:lnSpc>
              <a:spcBef>
                <a:spcPct val="50000"/>
              </a:spcBef>
              <a:buClrTx/>
              <a:buSzTx/>
              <a:buFontTx/>
              <a:buNone/>
            </a:pPr>
            <a:r>
              <a:rPr lang="en-US" altLang="zh-CN" sz="1000">
                <a:solidFill>
                  <a:srgbClr val="000000"/>
                </a:solidFill>
                <a:ea typeface="宋体" pitchFamily="2" charset="-122"/>
              </a:rPr>
              <a:t>Flight Service</a:t>
            </a:r>
            <a:endParaRPr lang="zh-CN" altLang="en-US" sz="1000">
              <a:solidFill>
                <a:srgbClr val="000000"/>
              </a:solidFill>
              <a:ea typeface="宋体" pitchFamily="2" charset="-122"/>
            </a:endParaRPr>
          </a:p>
        </p:txBody>
      </p:sp>
      <p:sp>
        <p:nvSpPr>
          <p:cNvPr id="1037" name="Text Box 171"/>
          <p:cNvSpPr txBox="1">
            <a:spLocks noChangeArrowheads="1"/>
          </p:cNvSpPr>
          <p:nvPr/>
        </p:nvSpPr>
        <p:spPr bwMode="auto">
          <a:xfrm>
            <a:off x="144463" y="2135188"/>
            <a:ext cx="108108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9200" tIns="39600" rIns="79200" bIns="39600"/>
          <a:lstStyle>
            <a:lvl1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eaLnBrk="1" hangingPunct="1">
              <a:lnSpc>
                <a:spcPct val="100000"/>
              </a:lnSpc>
              <a:spcBef>
                <a:spcPct val="50000"/>
              </a:spcBef>
              <a:buClrTx/>
              <a:buSzTx/>
              <a:buFontTx/>
              <a:buNone/>
            </a:pPr>
            <a:r>
              <a:rPr lang="en-US" altLang="zh-CN" sz="1000">
                <a:solidFill>
                  <a:srgbClr val="000000"/>
                </a:solidFill>
                <a:ea typeface="宋体" pitchFamily="2" charset="-122"/>
              </a:rPr>
              <a:t>Customer care center</a:t>
            </a:r>
            <a:endParaRPr lang="zh-CN" altLang="en-US" sz="1000">
              <a:solidFill>
                <a:srgbClr val="000000"/>
              </a:solidFill>
              <a:ea typeface="宋体" pitchFamily="2" charset="-122"/>
            </a:endParaRPr>
          </a:p>
        </p:txBody>
      </p:sp>
      <p:pic>
        <p:nvPicPr>
          <p:cNvPr id="1038" name="Picture 178" descr="u=64493560,4216978027&amp;fm=0&amp;gp=28">
            <a:hlinkClick r:id=""/>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66863" y="1690688"/>
            <a:ext cx="6286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9" name="组合 354"/>
          <p:cNvGrpSpPr>
            <a:grpSpLocks/>
          </p:cNvGrpSpPr>
          <p:nvPr/>
        </p:nvGrpSpPr>
        <p:grpSpPr bwMode="auto">
          <a:xfrm flipH="1">
            <a:off x="5219700" y="1631950"/>
            <a:ext cx="3563938" cy="4032250"/>
            <a:chOff x="768995" y="1628800"/>
            <a:chExt cx="4029075" cy="3586773"/>
          </a:xfrm>
        </p:grpSpPr>
        <p:sp>
          <p:nvSpPr>
            <p:cNvPr id="1058" name="Rectangle 53"/>
            <p:cNvSpPr>
              <a:spLocks noChangeArrowheads="1"/>
            </p:cNvSpPr>
            <p:nvPr/>
          </p:nvSpPr>
          <p:spPr bwMode="gray">
            <a:xfrm>
              <a:off x="768995" y="4509515"/>
              <a:ext cx="3634244" cy="701822"/>
            </a:xfrm>
            <a:prstGeom prst="rect">
              <a:avLst/>
            </a:prstGeom>
            <a:gradFill rotWithShape="1">
              <a:gsLst>
                <a:gs pos="0">
                  <a:srgbClr val="FFFFFF">
                    <a:alpha val="0"/>
                  </a:srgbClr>
                </a:gs>
                <a:gs pos="100000">
                  <a:srgbClr val="1C8EE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ltLang="zh-CN" sz="1600">
                <a:solidFill>
                  <a:srgbClr val="000000"/>
                </a:solidFill>
                <a:latin typeface="宋体" pitchFamily="2" charset="-122"/>
                <a:ea typeface="宋体" pitchFamily="2" charset="-122"/>
              </a:endParaRPr>
            </a:p>
          </p:txBody>
        </p:sp>
        <p:sp>
          <p:nvSpPr>
            <p:cNvPr id="1059" name="Rectangle 54"/>
            <p:cNvSpPr>
              <a:spLocks noChangeArrowheads="1"/>
            </p:cNvSpPr>
            <p:nvPr/>
          </p:nvSpPr>
          <p:spPr bwMode="gray">
            <a:xfrm>
              <a:off x="768995" y="3571871"/>
              <a:ext cx="3634244" cy="701822"/>
            </a:xfrm>
            <a:prstGeom prst="rect">
              <a:avLst/>
            </a:prstGeom>
            <a:gradFill rotWithShape="1">
              <a:gsLst>
                <a:gs pos="0">
                  <a:srgbClr val="FFFFFF">
                    <a:alpha val="0"/>
                  </a:srgbClr>
                </a:gs>
                <a:gs pos="100000">
                  <a:srgbClr val="93C0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ltLang="zh-CN" sz="1600">
                <a:solidFill>
                  <a:srgbClr val="000000"/>
                </a:solidFill>
                <a:latin typeface="宋体" pitchFamily="2" charset="-122"/>
                <a:ea typeface="宋体" pitchFamily="2" charset="-122"/>
              </a:endParaRPr>
            </a:p>
          </p:txBody>
        </p:sp>
        <p:sp>
          <p:nvSpPr>
            <p:cNvPr id="1060" name="Rectangle 55"/>
            <p:cNvSpPr>
              <a:spLocks noChangeArrowheads="1"/>
            </p:cNvSpPr>
            <p:nvPr/>
          </p:nvSpPr>
          <p:spPr bwMode="gray">
            <a:xfrm>
              <a:off x="768995" y="2596099"/>
              <a:ext cx="3634244" cy="701821"/>
            </a:xfrm>
            <a:prstGeom prst="rect">
              <a:avLst/>
            </a:prstGeom>
            <a:gradFill rotWithShape="1">
              <a:gsLst>
                <a:gs pos="0">
                  <a:srgbClr val="FFFFFF">
                    <a:alpha val="0"/>
                  </a:srgbClr>
                </a:gs>
                <a:gs pos="100000">
                  <a:srgbClr val="00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ltLang="zh-CN" sz="1600">
                <a:solidFill>
                  <a:srgbClr val="000000"/>
                </a:solidFill>
                <a:latin typeface="宋体" pitchFamily="2" charset="-122"/>
                <a:ea typeface="宋体" pitchFamily="2" charset="-122"/>
              </a:endParaRPr>
            </a:p>
          </p:txBody>
        </p:sp>
        <p:sp>
          <p:nvSpPr>
            <p:cNvPr id="1061" name="Rectangle 56"/>
            <p:cNvSpPr>
              <a:spLocks noChangeArrowheads="1"/>
            </p:cNvSpPr>
            <p:nvPr/>
          </p:nvSpPr>
          <p:spPr bwMode="gray">
            <a:xfrm>
              <a:off x="768995" y="1659867"/>
              <a:ext cx="3634244" cy="701822"/>
            </a:xfrm>
            <a:prstGeom prst="rect">
              <a:avLst/>
            </a:prstGeom>
            <a:gradFill rotWithShape="1">
              <a:gsLst>
                <a:gs pos="0">
                  <a:srgbClr val="FFFFFF">
                    <a:alpha val="0"/>
                  </a:srgbClr>
                </a:gs>
                <a:gs pos="100000">
                  <a:srgbClr val="3E54C2">
                    <a:alpha val="7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ltLang="zh-CN" sz="1600">
                <a:solidFill>
                  <a:srgbClr val="000000"/>
                </a:solidFill>
                <a:latin typeface="宋体" pitchFamily="2" charset="-122"/>
                <a:ea typeface="宋体" pitchFamily="2" charset="-122"/>
              </a:endParaRPr>
            </a:p>
          </p:txBody>
        </p:sp>
        <p:sp>
          <p:nvSpPr>
            <p:cNvPr id="360" name="Rectangle 57"/>
            <p:cNvSpPr>
              <a:spLocks noChangeArrowheads="1"/>
            </p:cNvSpPr>
            <p:nvPr/>
          </p:nvSpPr>
          <p:spPr bwMode="auto">
            <a:xfrm>
              <a:off x="830014" y="1757303"/>
              <a:ext cx="3072506" cy="465998"/>
            </a:xfrm>
            <a:prstGeom prst="rect">
              <a:avLst/>
            </a:prstGeom>
            <a:noFill/>
            <a:ln w="9525" algn="ctr">
              <a:noFill/>
              <a:miter lim="800000"/>
              <a:headEnd/>
              <a:tailEnd/>
            </a:ln>
            <a:effectLst/>
          </p:spPr>
          <p:txBody>
            <a:bodyPr lIns="91422" tIns="45711" rIns="91422" bIns="45711">
              <a:spAutoFit/>
            </a:bodyPr>
            <a:lstStyle/>
            <a:p>
              <a:pPr defTabSz="914400" fontAlgn="auto">
                <a:spcBef>
                  <a:spcPts val="0"/>
                </a:spcBef>
                <a:spcAft>
                  <a:spcPts val="0"/>
                </a:spcAft>
                <a:defRPr/>
              </a:pPr>
              <a:r>
                <a:rPr lang="en-US" altLang="zh-CN" sz="1400" b="1" kern="0" dirty="0">
                  <a:solidFill>
                    <a:srgbClr val="1C1C1C"/>
                  </a:solidFill>
                  <a:ea typeface="宋体"/>
                  <a:cs typeface="Arial" pitchFamily="34" charset="0"/>
                </a:rPr>
                <a:t>Fast analyze, promotion in real time</a:t>
              </a:r>
            </a:p>
          </p:txBody>
        </p:sp>
        <p:sp>
          <p:nvSpPr>
            <p:cNvPr id="361" name="Rectangle 58"/>
            <p:cNvSpPr>
              <a:spLocks noChangeArrowheads="1"/>
            </p:cNvSpPr>
            <p:nvPr/>
          </p:nvSpPr>
          <p:spPr bwMode="auto">
            <a:xfrm>
              <a:off x="891034" y="2789559"/>
              <a:ext cx="3074301" cy="465998"/>
            </a:xfrm>
            <a:prstGeom prst="rect">
              <a:avLst/>
            </a:prstGeom>
            <a:noFill/>
            <a:ln w="9525" algn="ctr">
              <a:noFill/>
              <a:miter lim="800000"/>
              <a:headEnd/>
              <a:tailEnd/>
            </a:ln>
            <a:effectLst/>
          </p:spPr>
          <p:txBody>
            <a:bodyPr lIns="91422" tIns="45711" rIns="91422" bIns="45711">
              <a:spAutoFit/>
            </a:bodyPr>
            <a:lstStyle/>
            <a:p>
              <a:pPr defTabSz="914400" fontAlgn="auto">
                <a:spcBef>
                  <a:spcPts val="0"/>
                </a:spcBef>
                <a:spcAft>
                  <a:spcPts val="0"/>
                </a:spcAft>
                <a:defRPr/>
              </a:pPr>
              <a:r>
                <a:rPr lang="en-US" altLang="zh-CN" sz="1400" b="1" kern="0" dirty="0">
                  <a:solidFill>
                    <a:srgbClr val="1C1C1C"/>
                  </a:solidFill>
                  <a:ea typeface="宋体"/>
                  <a:cs typeface="Arial" pitchFamily="34" charset="0"/>
                </a:rPr>
                <a:t>Awareness of user’s environment</a:t>
              </a:r>
            </a:p>
          </p:txBody>
        </p:sp>
        <p:sp>
          <p:nvSpPr>
            <p:cNvPr id="1064" name="Rectangle 59"/>
            <p:cNvSpPr>
              <a:spLocks noChangeArrowheads="1"/>
            </p:cNvSpPr>
            <p:nvPr/>
          </p:nvSpPr>
          <p:spPr bwMode="auto">
            <a:xfrm>
              <a:off x="830014" y="3677780"/>
              <a:ext cx="3072506" cy="46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2" tIns="45711" rIns="91422" bIns="45711">
              <a:spAutoFit/>
            </a:bodyPr>
            <a:lstStyle/>
            <a:p>
              <a:pPr defTabSz="914400"/>
              <a:r>
                <a:rPr lang="en-US" altLang="zh-CN" sz="1400" b="1">
                  <a:solidFill>
                    <a:srgbClr val="1C1C1C"/>
                  </a:solidFill>
                  <a:ea typeface="宋体" pitchFamily="2" charset="-122"/>
                  <a:cs typeface="Arial" pitchFamily="34" charset="0"/>
                </a:rPr>
                <a:t>Promotion according to user context, behavior and habits.</a:t>
              </a:r>
              <a:endParaRPr lang="zh-CN" altLang="en-US" sz="1400" b="1">
                <a:solidFill>
                  <a:srgbClr val="1C1C1C"/>
                </a:solidFill>
                <a:ea typeface="宋体" pitchFamily="2" charset="-122"/>
                <a:cs typeface="Arial" pitchFamily="34" charset="0"/>
              </a:endParaRPr>
            </a:p>
          </p:txBody>
        </p:sp>
        <p:sp>
          <p:nvSpPr>
            <p:cNvPr id="1065" name="Rectangle 60"/>
            <p:cNvSpPr>
              <a:spLocks noChangeArrowheads="1"/>
            </p:cNvSpPr>
            <p:nvPr/>
          </p:nvSpPr>
          <p:spPr bwMode="auto">
            <a:xfrm>
              <a:off x="939491" y="4506691"/>
              <a:ext cx="3065327" cy="65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2" tIns="45711" rIns="91422" bIns="45711">
              <a:spAutoFit/>
            </a:bodyPr>
            <a:lstStyle/>
            <a:p>
              <a:pPr defTabSz="914400"/>
              <a:r>
                <a:rPr lang="en-US" altLang="zh-CN" sz="1400" b="1">
                  <a:solidFill>
                    <a:srgbClr val="1C1C1C"/>
                  </a:solidFill>
                  <a:ea typeface="宋体" pitchFamily="2" charset="-122"/>
                  <a:cs typeface="Arial" pitchFamily="34" charset="0"/>
                </a:rPr>
                <a:t>Real time information and history information fall together</a:t>
              </a:r>
              <a:endParaRPr lang="zh-CN" altLang="en-US" sz="1400" b="1">
                <a:solidFill>
                  <a:srgbClr val="1C1C1C"/>
                </a:solidFill>
                <a:ea typeface="宋体" pitchFamily="2" charset="-122"/>
                <a:cs typeface="Arial" pitchFamily="34" charset="0"/>
              </a:endParaRPr>
            </a:p>
          </p:txBody>
        </p:sp>
        <p:grpSp>
          <p:nvGrpSpPr>
            <p:cNvPr id="1066" name="Group 78"/>
            <p:cNvGrpSpPr>
              <a:grpSpLocks/>
            </p:cNvGrpSpPr>
            <p:nvPr/>
          </p:nvGrpSpPr>
          <p:grpSpPr bwMode="auto">
            <a:xfrm>
              <a:off x="3977333" y="1628800"/>
              <a:ext cx="769937" cy="765175"/>
              <a:chOff x="1596" y="1152"/>
              <a:chExt cx="518" cy="516"/>
            </a:xfrm>
          </p:grpSpPr>
          <p:sp>
            <p:nvSpPr>
              <p:cNvPr id="1086" name="Oval 79"/>
              <p:cNvSpPr>
                <a:spLocks noChangeArrowheads="1"/>
              </p:cNvSpPr>
              <p:nvPr/>
            </p:nvSpPr>
            <p:spPr bwMode="gray">
              <a:xfrm>
                <a:off x="1596" y="1154"/>
                <a:ext cx="518" cy="514"/>
              </a:xfrm>
              <a:prstGeom prst="ellipse">
                <a:avLst/>
              </a:prstGeom>
              <a:solidFill>
                <a:srgbClr val="6476CE"/>
              </a:solidFill>
              <a:ln w="28575" algn="ctr">
                <a:solidFill>
                  <a:srgbClr val="F8F8F8">
                    <a:alpha val="70195"/>
                  </a:srgbClr>
                </a:solidFill>
                <a:round/>
                <a:headEnd/>
                <a:tailEnd/>
              </a:ln>
            </p:spPr>
            <p:txBody>
              <a:bodyPr wrap="none" anchor="ctr"/>
              <a:lstStyle/>
              <a:p>
                <a:pPr defTabSz="914400"/>
                <a:endParaRPr lang="en-US" altLang="zh-CN" sz="1600">
                  <a:solidFill>
                    <a:srgbClr val="000000"/>
                  </a:solidFill>
                  <a:latin typeface="宋体" pitchFamily="2" charset="-122"/>
                  <a:ea typeface="宋体" pitchFamily="2" charset="-122"/>
                </a:endParaRPr>
              </a:p>
            </p:txBody>
          </p:sp>
          <p:pic>
            <p:nvPicPr>
              <p:cNvPr id="1087" name="Picture 80" descr="cir_lighteffect0"/>
              <p:cNvPicPr>
                <a:picLocks noChangeAspect="1" noChangeArrowheads="1"/>
              </p:cNvPicPr>
              <p:nvPr/>
            </p:nvPicPr>
            <p:blipFill>
              <a:blip r:embed="rId13" cstate="print">
                <a:lum bright="18000" contrast="-12000"/>
                <a:extLst>
                  <a:ext uri="{28A0092B-C50C-407E-A947-70E740481C1C}">
                    <a14:useLocalDpi xmlns:a14="http://schemas.microsoft.com/office/drawing/2010/main" val="0"/>
                  </a:ext>
                </a:extLst>
              </a:blip>
              <a:srcRect/>
              <a:stretch>
                <a:fillRect/>
              </a:stretch>
            </p:blipFill>
            <p:spPr bwMode="gray">
              <a:xfrm>
                <a:off x="1609" y="1152"/>
                <a:ext cx="48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7" name="Group 81"/>
            <p:cNvGrpSpPr>
              <a:grpSpLocks/>
            </p:cNvGrpSpPr>
            <p:nvPr/>
          </p:nvGrpSpPr>
          <p:grpSpPr bwMode="auto">
            <a:xfrm>
              <a:off x="3977333" y="2554312"/>
              <a:ext cx="769937" cy="766763"/>
              <a:chOff x="1596" y="1152"/>
              <a:chExt cx="518" cy="516"/>
            </a:xfrm>
          </p:grpSpPr>
          <p:sp>
            <p:nvSpPr>
              <p:cNvPr id="1084" name="Oval 82"/>
              <p:cNvSpPr>
                <a:spLocks noChangeArrowheads="1"/>
              </p:cNvSpPr>
              <p:nvPr/>
            </p:nvSpPr>
            <p:spPr bwMode="gray">
              <a:xfrm>
                <a:off x="1596" y="1154"/>
                <a:ext cx="518" cy="514"/>
              </a:xfrm>
              <a:prstGeom prst="ellipse">
                <a:avLst/>
              </a:prstGeom>
              <a:solidFill>
                <a:srgbClr val="009999"/>
              </a:solidFill>
              <a:ln w="28575" algn="ctr">
                <a:solidFill>
                  <a:srgbClr val="F8F8F8">
                    <a:alpha val="70195"/>
                  </a:srgbClr>
                </a:solidFill>
                <a:round/>
                <a:headEnd/>
                <a:tailEnd/>
              </a:ln>
            </p:spPr>
            <p:txBody>
              <a:bodyPr wrap="none" anchor="ctr"/>
              <a:lstStyle/>
              <a:p>
                <a:pPr defTabSz="914400"/>
                <a:endParaRPr lang="en-US" altLang="zh-CN" sz="1600">
                  <a:solidFill>
                    <a:srgbClr val="000000"/>
                  </a:solidFill>
                  <a:latin typeface="宋体" pitchFamily="2" charset="-122"/>
                  <a:ea typeface="宋体" pitchFamily="2" charset="-122"/>
                </a:endParaRPr>
              </a:p>
            </p:txBody>
          </p:sp>
          <p:pic>
            <p:nvPicPr>
              <p:cNvPr id="1085" name="Picture 83" descr="cir_lighteffect0"/>
              <p:cNvPicPr>
                <a:picLocks noChangeAspect="1" noChangeArrowheads="1"/>
              </p:cNvPicPr>
              <p:nvPr/>
            </p:nvPicPr>
            <p:blipFill>
              <a:blip r:embed="rId13" cstate="print">
                <a:lum bright="18000" contrast="-12000"/>
                <a:extLst>
                  <a:ext uri="{28A0092B-C50C-407E-A947-70E740481C1C}">
                    <a14:useLocalDpi xmlns:a14="http://schemas.microsoft.com/office/drawing/2010/main" val="0"/>
                  </a:ext>
                </a:extLst>
              </a:blip>
              <a:srcRect/>
              <a:stretch>
                <a:fillRect/>
              </a:stretch>
            </p:blipFill>
            <p:spPr bwMode="gray">
              <a:xfrm>
                <a:off x="1609" y="1152"/>
                <a:ext cx="48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68" name="Oval 85"/>
            <p:cNvSpPr>
              <a:spLocks noChangeArrowheads="1"/>
            </p:cNvSpPr>
            <p:nvPr/>
          </p:nvSpPr>
          <p:spPr bwMode="gray">
            <a:xfrm>
              <a:off x="3977897" y="3556338"/>
              <a:ext cx="769922" cy="762542"/>
            </a:xfrm>
            <a:prstGeom prst="ellipse">
              <a:avLst/>
            </a:prstGeom>
            <a:solidFill>
              <a:srgbClr val="93C052"/>
            </a:solidFill>
            <a:ln w="28575" algn="ctr">
              <a:solidFill>
                <a:srgbClr val="F8F8F8">
                  <a:alpha val="70195"/>
                </a:srgbClr>
              </a:solidFill>
              <a:round/>
              <a:headEnd/>
              <a:tailEnd/>
            </a:ln>
          </p:spPr>
          <p:txBody>
            <a:bodyPr wrap="none" anchor="ctr"/>
            <a:lstStyle/>
            <a:p>
              <a:pPr defTabSz="914400"/>
              <a:endParaRPr lang="en-US" altLang="zh-CN" sz="1600">
                <a:solidFill>
                  <a:srgbClr val="000000"/>
                </a:solidFill>
                <a:latin typeface="宋体" pitchFamily="2" charset="-122"/>
                <a:ea typeface="宋体" pitchFamily="2" charset="-122"/>
              </a:endParaRPr>
            </a:p>
          </p:txBody>
        </p:sp>
        <p:pic>
          <p:nvPicPr>
            <p:cNvPr id="1069" name="Picture 86" descr="cir_lighteffect0"/>
            <p:cNvPicPr>
              <a:picLocks noChangeAspect="1" noChangeArrowheads="1"/>
            </p:cNvPicPr>
            <p:nvPr/>
          </p:nvPicPr>
          <p:blipFill>
            <a:blip r:embed="rId13" cstate="print">
              <a:lum bright="18000" contrast="-12000"/>
              <a:extLst>
                <a:ext uri="{28A0092B-C50C-407E-A947-70E740481C1C}">
                  <a14:useLocalDpi xmlns:a14="http://schemas.microsoft.com/office/drawing/2010/main" val="0"/>
                </a:ext>
              </a:extLst>
            </a:blip>
            <a:srcRect/>
            <a:stretch>
              <a:fillRect/>
            </a:stretch>
          </p:blipFill>
          <p:spPr bwMode="gray">
            <a:xfrm>
              <a:off x="3996383" y="3552850"/>
              <a:ext cx="7191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0" name="Oval 88"/>
            <p:cNvSpPr>
              <a:spLocks noChangeArrowheads="1"/>
            </p:cNvSpPr>
            <p:nvPr/>
          </p:nvSpPr>
          <p:spPr bwMode="gray">
            <a:xfrm>
              <a:off x="4029944" y="4453031"/>
              <a:ext cx="768126" cy="762542"/>
            </a:xfrm>
            <a:prstGeom prst="ellipse">
              <a:avLst/>
            </a:prstGeom>
            <a:solidFill>
              <a:srgbClr val="1C8EE4"/>
            </a:solidFill>
            <a:ln w="28575" algn="ctr">
              <a:solidFill>
                <a:srgbClr val="F8F8F8">
                  <a:alpha val="70195"/>
                </a:srgbClr>
              </a:solidFill>
              <a:round/>
              <a:headEnd/>
              <a:tailEnd/>
            </a:ln>
          </p:spPr>
          <p:txBody>
            <a:bodyPr wrap="none" anchor="ctr"/>
            <a:lstStyle/>
            <a:p>
              <a:pPr defTabSz="914400"/>
              <a:endParaRPr lang="en-US" altLang="zh-CN" sz="1600">
                <a:solidFill>
                  <a:srgbClr val="000000"/>
                </a:solidFill>
                <a:latin typeface="宋体" pitchFamily="2" charset="-122"/>
                <a:ea typeface="宋体" pitchFamily="2" charset="-122"/>
              </a:endParaRPr>
            </a:p>
          </p:txBody>
        </p:sp>
        <p:pic>
          <p:nvPicPr>
            <p:cNvPr id="1071" name="Picture 89" descr="cir_lighteffect0"/>
            <p:cNvPicPr>
              <a:picLocks noChangeAspect="1" noChangeArrowheads="1"/>
            </p:cNvPicPr>
            <p:nvPr/>
          </p:nvPicPr>
          <p:blipFill>
            <a:blip r:embed="rId13" cstate="print">
              <a:lum bright="18000" contrast="-12000"/>
              <a:extLst>
                <a:ext uri="{28A0092B-C50C-407E-A947-70E740481C1C}">
                  <a14:useLocalDpi xmlns:a14="http://schemas.microsoft.com/office/drawing/2010/main" val="0"/>
                </a:ext>
              </a:extLst>
            </a:blip>
            <a:srcRect/>
            <a:stretch>
              <a:fillRect/>
            </a:stretch>
          </p:blipFill>
          <p:spPr bwMode="gray">
            <a:xfrm>
              <a:off x="4048770" y="4449787"/>
              <a:ext cx="717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2" name="Group 90"/>
            <p:cNvGrpSpPr>
              <a:grpSpLocks/>
            </p:cNvGrpSpPr>
            <p:nvPr/>
          </p:nvGrpSpPr>
          <p:grpSpPr bwMode="auto">
            <a:xfrm>
              <a:off x="4150375" y="1843112"/>
              <a:ext cx="422276" cy="317500"/>
              <a:chOff x="1890" y="1712"/>
              <a:chExt cx="399" cy="300"/>
            </a:xfrm>
          </p:grpSpPr>
          <p:sp>
            <p:nvSpPr>
              <p:cNvPr id="380" name="Freeform 91"/>
              <p:cNvSpPr>
                <a:spLocks noEditPoints="1"/>
              </p:cNvSpPr>
              <p:nvPr/>
            </p:nvSpPr>
            <p:spPr bwMode="gray">
              <a:xfrm>
                <a:off x="1890" y="1712"/>
                <a:ext cx="200" cy="300"/>
              </a:xfrm>
              <a:custGeom>
                <a:avLst/>
                <a:gdLst/>
                <a:ahLst/>
                <a:cxnLst>
                  <a:cxn ang="0">
                    <a:pos x="200" y="172"/>
                  </a:cxn>
                  <a:cxn ang="0">
                    <a:pos x="195" y="172"/>
                  </a:cxn>
                  <a:cxn ang="0">
                    <a:pos x="192" y="169"/>
                  </a:cxn>
                  <a:cxn ang="0">
                    <a:pos x="65" y="42"/>
                  </a:cxn>
                  <a:cxn ang="0">
                    <a:pos x="200" y="42"/>
                  </a:cxn>
                  <a:cxn ang="0">
                    <a:pos x="200" y="0"/>
                  </a:cxn>
                  <a:cxn ang="0">
                    <a:pos x="0" y="0"/>
                  </a:cxn>
                  <a:cxn ang="0">
                    <a:pos x="0" y="300"/>
                  </a:cxn>
                  <a:cxn ang="0">
                    <a:pos x="200" y="300"/>
                  </a:cxn>
                  <a:cxn ang="0">
                    <a:pos x="200" y="258"/>
                  </a:cxn>
                  <a:cxn ang="0">
                    <a:pos x="65" y="258"/>
                  </a:cxn>
                  <a:cxn ang="0">
                    <a:pos x="150" y="174"/>
                  </a:cxn>
                  <a:cxn ang="0">
                    <a:pos x="186" y="208"/>
                  </a:cxn>
                  <a:cxn ang="0">
                    <a:pos x="189" y="211"/>
                  </a:cxn>
                  <a:cxn ang="0">
                    <a:pos x="195" y="214"/>
                  </a:cxn>
                  <a:cxn ang="0">
                    <a:pos x="200" y="214"/>
                  </a:cxn>
                  <a:cxn ang="0">
                    <a:pos x="200" y="172"/>
                  </a:cxn>
                  <a:cxn ang="0">
                    <a:pos x="42" y="64"/>
                  </a:cxn>
                  <a:cxn ang="0">
                    <a:pos x="126" y="150"/>
                  </a:cxn>
                  <a:cxn ang="0">
                    <a:pos x="42" y="234"/>
                  </a:cxn>
                  <a:cxn ang="0">
                    <a:pos x="42" y="64"/>
                  </a:cxn>
                </a:cxnLst>
                <a:rect l="0" t="0" r="r" b="b"/>
                <a:pathLst>
                  <a:path w="200" h="300">
                    <a:moveTo>
                      <a:pt x="200" y="172"/>
                    </a:moveTo>
                    <a:lnTo>
                      <a:pt x="195" y="172"/>
                    </a:lnTo>
                    <a:lnTo>
                      <a:pt x="192" y="169"/>
                    </a:lnTo>
                    <a:lnTo>
                      <a:pt x="65" y="42"/>
                    </a:lnTo>
                    <a:lnTo>
                      <a:pt x="200" y="42"/>
                    </a:lnTo>
                    <a:lnTo>
                      <a:pt x="200" y="0"/>
                    </a:lnTo>
                    <a:lnTo>
                      <a:pt x="0" y="0"/>
                    </a:lnTo>
                    <a:lnTo>
                      <a:pt x="0" y="300"/>
                    </a:lnTo>
                    <a:lnTo>
                      <a:pt x="200" y="300"/>
                    </a:lnTo>
                    <a:lnTo>
                      <a:pt x="200" y="258"/>
                    </a:lnTo>
                    <a:lnTo>
                      <a:pt x="65" y="258"/>
                    </a:lnTo>
                    <a:lnTo>
                      <a:pt x="150" y="174"/>
                    </a:lnTo>
                    <a:lnTo>
                      <a:pt x="186" y="208"/>
                    </a:lnTo>
                    <a:lnTo>
                      <a:pt x="189" y="211"/>
                    </a:lnTo>
                    <a:lnTo>
                      <a:pt x="195" y="214"/>
                    </a:lnTo>
                    <a:lnTo>
                      <a:pt x="200" y="214"/>
                    </a:lnTo>
                    <a:lnTo>
                      <a:pt x="200" y="172"/>
                    </a:lnTo>
                    <a:close/>
                    <a:moveTo>
                      <a:pt x="42" y="64"/>
                    </a:moveTo>
                    <a:lnTo>
                      <a:pt x="126" y="150"/>
                    </a:lnTo>
                    <a:lnTo>
                      <a:pt x="42" y="234"/>
                    </a:lnTo>
                    <a:lnTo>
                      <a:pt x="42" y="64"/>
                    </a:lnTo>
                    <a:close/>
                  </a:path>
                </a:pathLst>
              </a:custGeom>
              <a:solidFill>
                <a:srgbClr val="FFFFFF"/>
              </a:solidFill>
              <a:ln w="0">
                <a:solidFill>
                  <a:srgbClr val="FFFFFF"/>
                </a:solidFill>
                <a:prstDash val="solid"/>
                <a:round/>
                <a:headEnd/>
                <a:tailEnd/>
              </a:ln>
              <a:effectLst>
                <a:outerShdw dist="35921" dir="2700000" algn="ctr" rotWithShape="0">
                  <a:srgbClr val="000000">
                    <a:alpha val="50000"/>
                  </a:srgbClr>
                </a:outerShdw>
              </a:effectLst>
            </p:spPr>
            <p:txBody>
              <a:bodyPr/>
              <a:lstStyle/>
              <a:p>
                <a:pPr defTabSz="914400" fontAlgn="auto">
                  <a:spcBef>
                    <a:spcPts val="0"/>
                  </a:spcBef>
                  <a:spcAft>
                    <a:spcPts val="0"/>
                  </a:spcAft>
                  <a:defRPr/>
                </a:pPr>
                <a:endParaRPr lang="en-US" sz="1600" kern="0">
                  <a:solidFill>
                    <a:sysClr val="windowText" lastClr="000000"/>
                  </a:solidFill>
                  <a:latin typeface="宋体"/>
                  <a:ea typeface="宋体"/>
                  <a:cs typeface="+mn-cs"/>
                </a:endParaRPr>
              </a:p>
            </p:txBody>
          </p:sp>
          <p:sp>
            <p:nvSpPr>
              <p:cNvPr id="381" name="Freeform 92"/>
              <p:cNvSpPr>
                <a:spLocks noEditPoints="1"/>
              </p:cNvSpPr>
              <p:nvPr/>
            </p:nvSpPr>
            <p:spPr bwMode="gray">
              <a:xfrm>
                <a:off x="2090" y="1712"/>
                <a:ext cx="195" cy="300"/>
              </a:xfrm>
              <a:custGeom>
                <a:avLst/>
                <a:gdLst/>
                <a:ahLst/>
                <a:cxnLst>
                  <a:cxn ang="0">
                    <a:pos x="0" y="214"/>
                  </a:cxn>
                  <a:cxn ang="0">
                    <a:pos x="6" y="214"/>
                  </a:cxn>
                  <a:cxn ang="0">
                    <a:pos x="10" y="211"/>
                  </a:cxn>
                  <a:cxn ang="0">
                    <a:pos x="15" y="208"/>
                  </a:cxn>
                  <a:cxn ang="0">
                    <a:pos x="51" y="174"/>
                  </a:cxn>
                  <a:cxn ang="0">
                    <a:pos x="135" y="258"/>
                  </a:cxn>
                  <a:cxn ang="0">
                    <a:pos x="0" y="258"/>
                  </a:cxn>
                  <a:cxn ang="0">
                    <a:pos x="0" y="300"/>
                  </a:cxn>
                  <a:cxn ang="0">
                    <a:pos x="199" y="300"/>
                  </a:cxn>
                  <a:cxn ang="0">
                    <a:pos x="199" y="0"/>
                  </a:cxn>
                  <a:cxn ang="0">
                    <a:pos x="0" y="0"/>
                  </a:cxn>
                  <a:cxn ang="0">
                    <a:pos x="0" y="42"/>
                  </a:cxn>
                  <a:cxn ang="0">
                    <a:pos x="135" y="42"/>
                  </a:cxn>
                  <a:cxn ang="0">
                    <a:pos x="7" y="169"/>
                  </a:cxn>
                  <a:cxn ang="0">
                    <a:pos x="4" y="172"/>
                  </a:cxn>
                  <a:cxn ang="0">
                    <a:pos x="0" y="172"/>
                  </a:cxn>
                  <a:cxn ang="0">
                    <a:pos x="0" y="214"/>
                  </a:cxn>
                  <a:cxn ang="0">
                    <a:pos x="157" y="234"/>
                  </a:cxn>
                  <a:cxn ang="0">
                    <a:pos x="73" y="150"/>
                  </a:cxn>
                  <a:cxn ang="0">
                    <a:pos x="157" y="64"/>
                  </a:cxn>
                  <a:cxn ang="0">
                    <a:pos x="157" y="234"/>
                  </a:cxn>
                </a:cxnLst>
                <a:rect l="0" t="0" r="r" b="b"/>
                <a:pathLst>
                  <a:path w="199" h="300">
                    <a:moveTo>
                      <a:pt x="0" y="214"/>
                    </a:moveTo>
                    <a:lnTo>
                      <a:pt x="6" y="214"/>
                    </a:lnTo>
                    <a:lnTo>
                      <a:pt x="10" y="211"/>
                    </a:lnTo>
                    <a:lnTo>
                      <a:pt x="15" y="208"/>
                    </a:lnTo>
                    <a:lnTo>
                      <a:pt x="51" y="174"/>
                    </a:lnTo>
                    <a:lnTo>
                      <a:pt x="135" y="258"/>
                    </a:lnTo>
                    <a:lnTo>
                      <a:pt x="0" y="258"/>
                    </a:lnTo>
                    <a:lnTo>
                      <a:pt x="0" y="300"/>
                    </a:lnTo>
                    <a:lnTo>
                      <a:pt x="199" y="300"/>
                    </a:lnTo>
                    <a:lnTo>
                      <a:pt x="199" y="0"/>
                    </a:lnTo>
                    <a:lnTo>
                      <a:pt x="0" y="0"/>
                    </a:lnTo>
                    <a:lnTo>
                      <a:pt x="0" y="42"/>
                    </a:lnTo>
                    <a:lnTo>
                      <a:pt x="135" y="42"/>
                    </a:lnTo>
                    <a:lnTo>
                      <a:pt x="7" y="169"/>
                    </a:lnTo>
                    <a:lnTo>
                      <a:pt x="4" y="172"/>
                    </a:lnTo>
                    <a:lnTo>
                      <a:pt x="0" y="172"/>
                    </a:lnTo>
                    <a:lnTo>
                      <a:pt x="0" y="214"/>
                    </a:lnTo>
                    <a:close/>
                    <a:moveTo>
                      <a:pt x="157" y="234"/>
                    </a:moveTo>
                    <a:lnTo>
                      <a:pt x="73" y="150"/>
                    </a:lnTo>
                    <a:lnTo>
                      <a:pt x="157" y="64"/>
                    </a:lnTo>
                    <a:lnTo>
                      <a:pt x="157" y="234"/>
                    </a:lnTo>
                    <a:close/>
                  </a:path>
                </a:pathLst>
              </a:custGeom>
              <a:solidFill>
                <a:srgbClr val="FFFFFF"/>
              </a:solidFill>
              <a:ln w="0">
                <a:solidFill>
                  <a:srgbClr val="FFFFFF"/>
                </a:solidFill>
                <a:prstDash val="solid"/>
                <a:round/>
                <a:headEnd/>
                <a:tailEnd/>
              </a:ln>
              <a:effectLst>
                <a:outerShdw dist="35921" dir="2700000" algn="ctr" rotWithShape="0">
                  <a:srgbClr val="000000">
                    <a:alpha val="50000"/>
                  </a:srgbClr>
                </a:outerShdw>
              </a:effectLst>
            </p:spPr>
            <p:txBody>
              <a:bodyPr/>
              <a:lstStyle/>
              <a:p>
                <a:pPr defTabSz="914400" fontAlgn="auto">
                  <a:spcBef>
                    <a:spcPts val="0"/>
                  </a:spcBef>
                  <a:spcAft>
                    <a:spcPts val="0"/>
                  </a:spcAft>
                  <a:defRPr/>
                </a:pPr>
                <a:endParaRPr lang="en-US" sz="1600" kern="0">
                  <a:solidFill>
                    <a:sysClr val="windowText" lastClr="000000"/>
                  </a:solidFill>
                  <a:latin typeface="宋体"/>
                  <a:ea typeface="宋体"/>
                  <a:cs typeface="+mn-cs"/>
                </a:endParaRPr>
              </a:p>
            </p:txBody>
          </p:sp>
        </p:grpSp>
        <p:sp>
          <p:nvSpPr>
            <p:cNvPr id="371" name="Freeform 93"/>
            <p:cNvSpPr>
              <a:spLocks noEditPoints="1"/>
            </p:cNvSpPr>
            <p:nvPr/>
          </p:nvSpPr>
          <p:spPr bwMode="gray">
            <a:xfrm flipH="1">
              <a:off x="4168134" y="4621073"/>
              <a:ext cx="507897" cy="420810"/>
            </a:xfrm>
            <a:custGeom>
              <a:avLst/>
              <a:gdLst/>
              <a:ahLst/>
              <a:cxnLst>
                <a:cxn ang="0">
                  <a:pos x="306" y="290"/>
                </a:cxn>
                <a:cxn ang="0">
                  <a:pos x="250" y="318"/>
                </a:cxn>
                <a:cxn ang="0">
                  <a:pos x="163" y="326"/>
                </a:cxn>
                <a:cxn ang="0">
                  <a:pos x="91" y="291"/>
                </a:cxn>
                <a:cxn ang="0">
                  <a:pos x="55" y="222"/>
                </a:cxn>
                <a:cxn ang="0">
                  <a:pos x="63" y="134"/>
                </a:cxn>
                <a:cxn ang="0">
                  <a:pos x="114" y="71"/>
                </a:cxn>
                <a:cxn ang="0">
                  <a:pos x="196" y="50"/>
                </a:cxn>
                <a:cxn ang="0">
                  <a:pos x="271" y="72"/>
                </a:cxn>
                <a:cxn ang="0">
                  <a:pos x="243" y="72"/>
                </a:cxn>
                <a:cxn ang="0">
                  <a:pos x="226" y="72"/>
                </a:cxn>
                <a:cxn ang="0">
                  <a:pos x="220" y="80"/>
                </a:cxn>
                <a:cxn ang="0">
                  <a:pos x="214" y="78"/>
                </a:cxn>
                <a:cxn ang="0">
                  <a:pos x="174" y="65"/>
                </a:cxn>
                <a:cxn ang="0">
                  <a:pos x="112" y="90"/>
                </a:cxn>
                <a:cxn ang="0">
                  <a:pos x="69" y="171"/>
                </a:cxn>
                <a:cxn ang="0">
                  <a:pos x="75" y="257"/>
                </a:cxn>
                <a:cxn ang="0">
                  <a:pos x="126" y="302"/>
                </a:cxn>
                <a:cxn ang="0">
                  <a:pos x="180" y="299"/>
                </a:cxn>
                <a:cxn ang="0">
                  <a:pos x="201" y="285"/>
                </a:cxn>
                <a:cxn ang="0">
                  <a:pos x="225" y="303"/>
                </a:cxn>
                <a:cxn ang="0">
                  <a:pos x="297" y="287"/>
                </a:cxn>
                <a:cxn ang="0">
                  <a:pos x="355" y="219"/>
                </a:cxn>
                <a:cxn ang="0">
                  <a:pos x="364" y="126"/>
                </a:cxn>
                <a:cxn ang="0">
                  <a:pos x="325" y="51"/>
                </a:cxn>
                <a:cxn ang="0">
                  <a:pos x="259" y="9"/>
                </a:cxn>
                <a:cxn ang="0">
                  <a:pos x="160" y="3"/>
                </a:cxn>
                <a:cxn ang="0">
                  <a:pos x="75" y="36"/>
                </a:cxn>
                <a:cxn ang="0">
                  <a:pos x="13" y="119"/>
                </a:cxn>
                <a:cxn ang="0">
                  <a:pos x="4" y="233"/>
                </a:cxn>
                <a:cxn ang="0">
                  <a:pos x="55" y="326"/>
                </a:cxn>
                <a:cxn ang="0">
                  <a:pos x="154" y="374"/>
                </a:cxn>
                <a:cxn ang="0">
                  <a:pos x="286" y="359"/>
                </a:cxn>
                <a:cxn ang="0">
                  <a:pos x="363" y="303"/>
                </a:cxn>
                <a:cxn ang="0">
                  <a:pos x="364" y="294"/>
                </a:cxn>
                <a:cxn ang="0">
                  <a:pos x="357" y="288"/>
                </a:cxn>
                <a:cxn ang="0">
                  <a:pos x="253" y="251"/>
                </a:cxn>
                <a:cxn ang="0">
                  <a:pos x="255" y="246"/>
                </a:cxn>
                <a:cxn ang="0">
                  <a:pos x="283" y="81"/>
                </a:cxn>
                <a:cxn ang="0">
                  <a:pos x="315" y="159"/>
                </a:cxn>
                <a:cxn ang="0">
                  <a:pos x="292" y="228"/>
                </a:cxn>
                <a:cxn ang="0">
                  <a:pos x="135" y="182"/>
                </a:cxn>
                <a:cxn ang="0">
                  <a:pos x="166" y="119"/>
                </a:cxn>
                <a:cxn ang="0">
                  <a:pos x="192" y="119"/>
                </a:cxn>
                <a:cxn ang="0">
                  <a:pos x="204" y="149"/>
                </a:cxn>
                <a:cxn ang="0">
                  <a:pos x="187" y="230"/>
                </a:cxn>
                <a:cxn ang="0">
                  <a:pos x="169" y="252"/>
                </a:cxn>
                <a:cxn ang="0">
                  <a:pos x="150" y="255"/>
                </a:cxn>
                <a:cxn ang="0">
                  <a:pos x="138" y="246"/>
                </a:cxn>
              </a:cxnLst>
              <a:rect l="0" t="0" r="r" b="b"/>
              <a:pathLst>
                <a:path w="366" h="377">
                  <a:moveTo>
                    <a:pt x="357" y="288"/>
                  </a:moveTo>
                  <a:lnTo>
                    <a:pt x="309" y="288"/>
                  </a:lnTo>
                  <a:lnTo>
                    <a:pt x="306" y="290"/>
                  </a:lnTo>
                  <a:lnTo>
                    <a:pt x="303" y="291"/>
                  </a:lnTo>
                  <a:lnTo>
                    <a:pt x="277" y="306"/>
                  </a:lnTo>
                  <a:lnTo>
                    <a:pt x="250" y="318"/>
                  </a:lnTo>
                  <a:lnTo>
                    <a:pt x="223" y="326"/>
                  </a:lnTo>
                  <a:lnTo>
                    <a:pt x="193" y="327"/>
                  </a:lnTo>
                  <a:lnTo>
                    <a:pt x="163" y="326"/>
                  </a:lnTo>
                  <a:lnTo>
                    <a:pt x="136" y="318"/>
                  </a:lnTo>
                  <a:lnTo>
                    <a:pt x="112" y="306"/>
                  </a:lnTo>
                  <a:lnTo>
                    <a:pt x="91" y="291"/>
                  </a:lnTo>
                  <a:lnTo>
                    <a:pt x="75" y="270"/>
                  </a:lnTo>
                  <a:lnTo>
                    <a:pt x="61" y="248"/>
                  </a:lnTo>
                  <a:lnTo>
                    <a:pt x="55" y="222"/>
                  </a:lnTo>
                  <a:lnTo>
                    <a:pt x="52" y="192"/>
                  </a:lnTo>
                  <a:lnTo>
                    <a:pt x="55" y="161"/>
                  </a:lnTo>
                  <a:lnTo>
                    <a:pt x="63" y="134"/>
                  </a:lnTo>
                  <a:lnTo>
                    <a:pt x="75" y="110"/>
                  </a:lnTo>
                  <a:lnTo>
                    <a:pt x="93" y="89"/>
                  </a:lnTo>
                  <a:lnTo>
                    <a:pt x="114" y="71"/>
                  </a:lnTo>
                  <a:lnTo>
                    <a:pt x="139" y="59"/>
                  </a:lnTo>
                  <a:lnTo>
                    <a:pt x="166" y="53"/>
                  </a:lnTo>
                  <a:lnTo>
                    <a:pt x="196" y="50"/>
                  </a:lnTo>
                  <a:lnTo>
                    <a:pt x="225" y="53"/>
                  </a:lnTo>
                  <a:lnTo>
                    <a:pt x="249" y="60"/>
                  </a:lnTo>
                  <a:lnTo>
                    <a:pt x="271" y="72"/>
                  </a:lnTo>
                  <a:lnTo>
                    <a:pt x="264" y="72"/>
                  </a:lnTo>
                  <a:lnTo>
                    <a:pt x="253" y="72"/>
                  </a:lnTo>
                  <a:lnTo>
                    <a:pt x="243" y="72"/>
                  </a:lnTo>
                  <a:lnTo>
                    <a:pt x="234" y="72"/>
                  </a:lnTo>
                  <a:lnTo>
                    <a:pt x="229" y="72"/>
                  </a:lnTo>
                  <a:lnTo>
                    <a:pt x="226" y="72"/>
                  </a:lnTo>
                  <a:lnTo>
                    <a:pt x="223" y="75"/>
                  </a:lnTo>
                  <a:lnTo>
                    <a:pt x="220" y="80"/>
                  </a:lnTo>
                  <a:lnTo>
                    <a:pt x="220" y="80"/>
                  </a:lnTo>
                  <a:lnTo>
                    <a:pt x="220" y="81"/>
                  </a:lnTo>
                  <a:lnTo>
                    <a:pt x="220" y="84"/>
                  </a:lnTo>
                  <a:lnTo>
                    <a:pt x="214" y="78"/>
                  </a:lnTo>
                  <a:lnTo>
                    <a:pt x="207" y="74"/>
                  </a:lnTo>
                  <a:lnTo>
                    <a:pt x="192" y="68"/>
                  </a:lnTo>
                  <a:lnTo>
                    <a:pt x="174" y="65"/>
                  </a:lnTo>
                  <a:lnTo>
                    <a:pt x="151" y="68"/>
                  </a:lnTo>
                  <a:lnTo>
                    <a:pt x="130" y="77"/>
                  </a:lnTo>
                  <a:lnTo>
                    <a:pt x="112" y="90"/>
                  </a:lnTo>
                  <a:lnTo>
                    <a:pt x="96" y="110"/>
                  </a:lnTo>
                  <a:lnTo>
                    <a:pt x="78" y="140"/>
                  </a:lnTo>
                  <a:lnTo>
                    <a:pt x="69" y="171"/>
                  </a:lnTo>
                  <a:lnTo>
                    <a:pt x="64" y="207"/>
                  </a:lnTo>
                  <a:lnTo>
                    <a:pt x="67" y="234"/>
                  </a:lnTo>
                  <a:lnTo>
                    <a:pt x="75" y="257"/>
                  </a:lnTo>
                  <a:lnTo>
                    <a:pt x="88" y="276"/>
                  </a:lnTo>
                  <a:lnTo>
                    <a:pt x="105" y="291"/>
                  </a:lnTo>
                  <a:lnTo>
                    <a:pt x="126" y="302"/>
                  </a:lnTo>
                  <a:lnTo>
                    <a:pt x="150" y="305"/>
                  </a:lnTo>
                  <a:lnTo>
                    <a:pt x="166" y="303"/>
                  </a:lnTo>
                  <a:lnTo>
                    <a:pt x="180" y="299"/>
                  </a:lnTo>
                  <a:lnTo>
                    <a:pt x="187" y="294"/>
                  </a:lnTo>
                  <a:lnTo>
                    <a:pt x="193" y="290"/>
                  </a:lnTo>
                  <a:lnTo>
                    <a:pt x="201" y="285"/>
                  </a:lnTo>
                  <a:lnTo>
                    <a:pt x="205" y="293"/>
                  </a:lnTo>
                  <a:lnTo>
                    <a:pt x="214" y="299"/>
                  </a:lnTo>
                  <a:lnTo>
                    <a:pt x="225" y="303"/>
                  </a:lnTo>
                  <a:lnTo>
                    <a:pt x="240" y="305"/>
                  </a:lnTo>
                  <a:lnTo>
                    <a:pt x="268" y="300"/>
                  </a:lnTo>
                  <a:lnTo>
                    <a:pt x="297" y="287"/>
                  </a:lnTo>
                  <a:lnTo>
                    <a:pt x="324" y="266"/>
                  </a:lnTo>
                  <a:lnTo>
                    <a:pt x="343" y="243"/>
                  </a:lnTo>
                  <a:lnTo>
                    <a:pt x="355" y="219"/>
                  </a:lnTo>
                  <a:lnTo>
                    <a:pt x="364" y="191"/>
                  </a:lnTo>
                  <a:lnTo>
                    <a:pt x="366" y="158"/>
                  </a:lnTo>
                  <a:lnTo>
                    <a:pt x="364" y="126"/>
                  </a:lnTo>
                  <a:lnTo>
                    <a:pt x="355" y="98"/>
                  </a:lnTo>
                  <a:lnTo>
                    <a:pt x="343" y="74"/>
                  </a:lnTo>
                  <a:lnTo>
                    <a:pt x="325" y="51"/>
                  </a:lnTo>
                  <a:lnTo>
                    <a:pt x="306" y="35"/>
                  </a:lnTo>
                  <a:lnTo>
                    <a:pt x="285" y="20"/>
                  </a:lnTo>
                  <a:lnTo>
                    <a:pt x="259" y="9"/>
                  </a:lnTo>
                  <a:lnTo>
                    <a:pt x="229" y="3"/>
                  </a:lnTo>
                  <a:lnTo>
                    <a:pt x="195" y="0"/>
                  </a:lnTo>
                  <a:lnTo>
                    <a:pt x="160" y="3"/>
                  </a:lnTo>
                  <a:lnTo>
                    <a:pt x="129" y="9"/>
                  </a:lnTo>
                  <a:lnTo>
                    <a:pt x="100" y="21"/>
                  </a:lnTo>
                  <a:lnTo>
                    <a:pt x="75" y="36"/>
                  </a:lnTo>
                  <a:lnTo>
                    <a:pt x="52" y="57"/>
                  </a:lnTo>
                  <a:lnTo>
                    <a:pt x="30" y="86"/>
                  </a:lnTo>
                  <a:lnTo>
                    <a:pt x="13" y="119"/>
                  </a:lnTo>
                  <a:lnTo>
                    <a:pt x="4" y="155"/>
                  </a:lnTo>
                  <a:lnTo>
                    <a:pt x="0" y="194"/>
                  </a:lnTo>
                  <a:lnTo>
                    <a:pt x="4" y="233"/>
                  </a:lnTo>
                  <a:lnTo>
                    <a:pt x="15" y="269"/>
                  </a:lnTo>
                  <a:lnTo>
                    <a:pt x="31" y="299"/>
                  </a:lnTo>
                  <a:lnTo>
                    <a:pt x="55" y="326"/>
                  </a:lnTo>
                  <a:lnTo>
                    <a:pt x="85" y="348"/>
                  </a:lnTo>
                  <a:lnTo>
                    <a:pt x="118" y="363"/>
                  </a:lnTo>
                  <a:lnTo>
                    <a:pt x="154" y="374"/>
                  </a:lnTo>
                  <a:lnTo>
                    <a:pt x="193" y="377"/>
                  </a:lnTo>
                  <a:lnTo>
                    <a:pt x="240" y="372"/>
                  </a:lnTo>
                  <a:lnTo>
                    <a:pt x="286" y="359"/>
                  </a:lnTo>
                  <a:lnTo>
                    <a:pt x="315" y="344"/>
                  </a:lnTo>
                  <a:lnTo>
                    <a:pt x="340" y="326"/>
                  </a:lnTo>
                  <a:lnTo>
                    <a:pt x="363" y="303"/>
                  </a:lnTo>
                  <a:lnTo>
                    <a:pt x="366" y="300"/>
                  </a:lnTo>
                  <a:lnTo>
                    <a:pt x="366" y="297"/>
                  </a:lnTo>
                  <a:lnTo>
                    <a:pt x="364" y="294"/>
                  </a:lnTo>
                  <a:lnTo>
                    <a:pt x="363" y="291"/>
                  </a:lnTo>
                  <a:lnTo>
                    <a:pt x="360" y="290"/>
                  </a:lnTo>
                  <a:lnTo>
                    <a:pt x="357" y="288"/>
                  </a:lnTo>
                  <a:close/>
                  <a:moveTo>
                    <a:pt x="277" y="242"/>
                  </a:moveTo>
                  <a:lnTo>
                    <a:pt x="265" y="249"/>
                  </a:lnTo>
                  <a:lnTo>
                    <a:pt x="253" y="251"/>
                  </a:lnTo>
                  <a:lnTo>
                    <a:pt x="255" y="249"/>
                  </a:lnTo>
                  <a:lnTo>
                    <a:pt x="255" y="248"/>
                  </a:lnTo>
                  <a:lnTo>
                    <a:pt x="255" y="246"/>
                  </a:lnTo>
                  <a:lnTo>
                    <a:pt x="283" y="83"/>
                  </a:lnTo>
                  <a:lnTo>
                    <a:pt x="283" y="81"/>
                  </a:lnTo>
                  <a:lnTo>
                    <a:pt x="283" y="81"/>
                  </a:lnTo>
                  <a:lnTo>
                    <a:pt x="301" y="104"/>
                  </a:lnTo>
                  <a:lnTo>
                    <a:pt x="312" y="129"/>
                  </a:lnTo>
                  <a:lnTo>
                    <a:pt x="315" y="159"/>
                  </a:lnTo>
                  <a:lnTo>
                    <a:pt x="312" y="186"/>
                  </a:lnTo>
                  <a:lnTo>
                    <a:pt x="304" y="209"/>
                  </a:lnTo>
                  <a:lnTo>
                    <a:pt x="292" y="228"/>
                  </a:lnTo>
                  <a:lnTo>
                    <a:pt x="277" y="242"/>
                  </a:lnTo>
                  <a:close/>
                  <a:moveTo>
                    <a:pt x="130" y="219"/>
                  </a:moveTo>
                  <a:lnTo>
                    <a:pt x="135" y="182"/>
                  </a:lnTo>
                  <a:lnTo>
                    <a:pt x="145" y="146"/>
                  </a:lnTo>
                  <a:lnTo>
                    <a:pt x="154" y="129"/>
                  </a:lnTo>
                  <a:lnTo>
                    <a:pt x="166" y="119"/>
                  </a:lnTo>
                  <a:lnTo>
                    <a:pt x="180" y="116"/>
                  </a:lnTo>
                  <a:lnTo>
                    <a:pt x="187" y="117"/>
                  </a:lnTo>
                  <a:lnTo>
                    <a:pt x="192" y="119"/>
                  </a:lnTo>
                  <a:lnTo>
                    <a:pt x="196" y="123"/>
                  </a:lnTo>
                  <a:lnTo>
                    <a:pt x="202" y="135"/>
                  </a:lnTo>
                  <a:lnTo>
                    <a:pt x="204" y="149"/>
                  </a:lnTo>
                  <a:lnTo>
                    <a:pt x="201" y="177"/>
                  </a:lnTo>
                  <a:lnTo>
                    <a:pt x="195" y="209"/>
                  </a:lnTo>
                  <a:lnTo>
                    <a:pt x="187" y="230"/>
                  </a:lnTo>
                  <a:lnTo>
                    <a:pt x="181" y="242"/>
                  </a:lnTo>
                  <a:lnTo>
                    <a:pt x="175" y="248"/>
                  </a:lnTo>
                  <a:lnTo>
                    <a:pt x="169" y="252"/>
                  </a:lnTo>
                  <a:lnTo>
                    <a:pt x="163" y="255"/>
                  </a:lnTo>
                  <a:lnTo>
                    <a:pt x="156" y="257"/>
                  </a:lnTo>
                  <a:lnTo>
                    <a:pt x="150" y="255"/>
                  </a:lnTo>
                  <a:lnTo>
                    <a:pt x="145" y="254"/>
                  </a:lnTo>
                  <a:lnTo>
                    <a:pt x="142" y="251"/>
                  </a:lnTo>
                  <a:lnTo>
                    <a:pt x="138" y="246"/>
                  </a:lnTo>
                  <a:lnTo>
                    <a:pt x="133" y="234"/>
                  </a:lnTo>
                  <a:lnTo>
                    <a:pt x="130" y="219"/>
                  </a:lnTo>
                  <a:close/>
                </a:path>
              </a:pathLst>
            </a:custGeom>
            <a:solidFill>
              <a:srgbClr val="FFFFFF"/>
            </a:solidFill>
            <a:ln w="0">
              <a:noFill/>
              <a:prstDash val="solid"/>
              <a:round/>
              <a:headEnd/>
              <a:tailEnd/>
            </a:ln>
            <a:effectLst>
              <a:outerShdw dist="35921" dir="2700000" algn="ctr" rotWithShape="0">
                <a:srgbClr val="000000">
                  <a:alpha val="50000"/>
                </a:srgbClr>
              </a:outerShdw>
            </a:effectLst>
          </p:spPr>
          <p:txBody>
            <a:bodyPr/>
            <a:lstStyle/>
            <a:p>
              <a:pPr defTabSz="914400" fontAlgn="auto">
                <a:spcBef>
                  <a:spcPts val="0"/>
                </a:spcBef>
                <a:spcAft>
                  <a:spcPts val="0"/>
                </a:spcAft>
                <a:defRPr/>
              </a:pPr>
              <a:endParaRPr lang="en-US" sz="1600" kern="0">
                <a:solidFill>
                  <a:sysClr val="windowText" lastClr="000000"/>
                </a:solidFill>
                <a:latin typeface="宋体"/>
                <a:ea typeface="宋体"/>
                <a:cs typeface="+mn-cs"/>
              </a:endParaRPr>
            </a:p>
          </p:txBody>
        </p:sp>
        <p:grpSp>
          <p:nvGrpSpPr>
            <p:cNvPr id="1074" name="Group 94"/>
            <p:cNvGrpSpPr>
              <a:grpSpLocks/>
            </p:cNvGrpSpPr>
            <p:nvPr/>
          </p:nvGrpSpPr>
          <p:grpSpPr bwMode="auto">
            <a:xfrm>
              <a:off x="4153540" y="2714643"/>
              <a:ext cx="392112" cy="438149"/>
              <a:chOff x="1919" y="2690"/>
              <a:chExt cx="342" cy="384"/>
            </a:xfrm>
          </p:grpSpPr>
          <p:sp>
            <p:nvSpPr>
              <p:cNvPr id="376" name="Freeform 95"/>
              <p:cNvSpPr>
                <a:spLocks/>
              </p:cNvSpPr>
              <p:nvPr/>
            </p:nvSpPr>
            <p:spPr bwMode="gray">
              <a:xfrm>
                <a:off x="1919" y="2723"/>
                <a:ext cx="127" cy="348"/>
              </a:xfrm>
              <a:custGeom>
                <a:avLst/>
                <a:gdLst/>
                <a:ahLst/>
                <a:cxnLst>
                  <a:cxn ang="0">
                    <a:pos x="34" y="0"/>
                  </a:cxn>
                  <a:cxn ang="0">
                    <a:pos x="21" y="2"/>
                  </a:cxn>
                  <a:cxn ang="0">
                    <a:pos x="10" y="9"/>
                  </a:cxn>
                  <a:cxn ang="0">
                    <a:pos x="3" y="21"/>
                  </a:cxn>
                  <a:cxn ang="0">
                    <a:pos x="0" y="35"/>
                  </a:cxn>
                  <a:cxn ang="0">
                    <a:pos x="0" y="315"/>
                  </a:cxn>
                  <a:cxn ang="0">
                    <a:pos x="3" y="329"/>
                  </a:cxn>
                  <a:cxn ang="0">
                    <a:pos x="10" y="341"/>
                  </a:cxn>
                  <a:cxn ang="0">
                    <a:pos x="21" y="348"/>
                  </a:cxn>
                  <a:cxn ang="0">
                    <a:pos x="34" y="350"/>
                  </a:cxn>
                  <a:cxn ang="0">
                    <a:pos x="127" y="350"/>
                  </a:cxn>
                  <a:cxn ang="0">
                    <a:pos x="127" y="314"/>
                  </a:cxn>
                  <a:cxn ang="0">
                    <a:pos x="36" y="314"/>
                  </a:cxn>
                  <a:cxn ang="0">
                    <a:pos x="36" y="0"/>
                  </a:cxn>
                  <a:cxn ang="0">
                    <a:pos x="34" y="0"/>
                  </a:cxn>
                </a:cxnLst>
                <a:rect l="0" t="0" r="r" b="b"/>
                <a:pathLst>
                  <a:path w="127" h="350">
                    <a:moveTo>
                      <a:pt x="34" y="0"/>
                    </a:moveTo>
                    <a:lnTo>
                      <a:pt x="21" y="2"/>
                    </a:lnTo>
                    <a:lnTo>
                      <a:pt x="10" y="9"/>
                    </a:lnTo>
                    <a:lnTo>
                      <a:pt x="3" y="21"/>
                    </a:lnTo>
                    <a:lnTo>
                      <a:pt x="0" y="35"/>
                    </a:lnTo>
                    <a:lnTo>
                      <a:pt x="0" y="315"/>
                    </a:lnTo>
                    <a:lnTo>
                      <a:pt x="3" y="329"/>
                    </a:lnTo>
                    <a:lnTo>
                      <a:pt x="10" y="341"/>
                    </a:lnTo>
                    <a:lnTo>
                      <a:pt x="21" y="348"/>
                    </a:lnTo>
                    <a:lnTo>
                      <a:pt x="34" y="350"/>
                    </a:lnTo>
                    <a:lnTo>
                      <a:pt x="127" y="350"/>
                    </a:lnTo>
                    <a:lnTo>
                      <a:pt x="127" y="314"/>
                    </a:lnTo>
                    <a:lnTo>
                      <a:pt x="36" y="314"/>
                    </a:lnTo>
                    <a:lnTo>
                      <a:pt x="36" y="0"/>
                    </a:lnTo>
                    <a:lnTo>
                      <a:pt x="34" y="0"/>
                    </a:lnTo>
                    <a:close/>
                  </a:path>
                </a:pathLst>
              </a:custGeom>
              <a:solidFill>
                <a:srgbClr val="FFFFFF"/>
              </a:solidFill>
              <a:ln w="0">
                <a:solidFill>
                  <a:srgbClr val="FFFFFF"/>
                </a:solidFill>
                <a:prstDash val="solid"/>
                <a:round/>
                <a:headEnd/>
                <a:tailEnd/>
              </a:ln>
              <a:effectLst>
                <a:outerShdw dist="35921" dir="2700000" algn="ctr" rotWithShape="0">
                  <a:srgbClr val="000000">
                    <a:alpha val="50000"/>
                  </a:srgbClr>
                </a:outerShdw>
              </a:effectLst>
            </p:spPr>
            <p:txBody>
              <a:bodyPr/>
              <a:lstStyle/>
              <a:p>
                <a:pPr defTabSz="914400" fontAlgn="auto">
                  <a:spcBef>
                    <a:spcPts val="0"/>
                  </a:spcBef>
                  <a:spcAft>
                    <a:spcPts val="0"/>
                  </a:spcAft>
                  <a:defRPr/>
                </a:pPr>
                <a:endParaRPr lang="en-US" sz="1600" kern="0">
                  <a:solidFill>
                    <a:sysClr val="windowText" lastClr="000000"/>
                  </a:solidFill>
                  <a:latin typeface="宋体"/>
                  <a:ea typeface="宋体"/>
                  <a:cs typeface="+mn-cs"/>
                </a:endParaRPr>
              </a:p>
            </p:txBody>
          </p:sp>
          <p:sp>
            <p:nvSpPr>
              <p:cNvPr id="377" name="Freeform 96"/>
              <p:cNvSpPr>
                <a:spLocks noEditPoints="1"/>
              </p:cNvSpPr>
              <p:nvPr/>
            </p:nvSpPr>
            <p:spPr bwMode="gray">
              <a:xfrm>
                <a:off x="2001" y="2690"/>
                <a:ext cx="255" cy="384"/>
              </a:xfrm>
              <a:custGeom>
                <a:avLst/>
                <a:gdLst/>
                <a:ahLst/>
                <a:cxnLst>
                  <a:cxn ang="0">
                    <a:pos x="239" y="382"/>
                  </a:cxn>
                  <a:cxn ang="0">
                    <a:pos x="257" y="363"/>
                  </a:cxn>
                  <a:cxn ang="0">
                    <a:pos x="260" y="34"/>
                  </a:cxn>
                  <a:cxn ang="0">
                    <a:pos x="249" y="10"/>
                  </a:cxn>
                  <a:cxn ang="0">
                    <a:pos x="225" y="0"/>
                  </a:cxn>
                  <a:cxn ang="0">
                    <a:pos x="57" y="1"/>
                  </a:cxn>
                  <a:cxn ang="0">
                    <a:pos x="48" y="7"/>
                  </a:cxn>
                  <a:cxn ang="0">
                    <a:pos x="45" y="18"/>
                  </a:cxn>
                  <a:cxn ang="0">
                    <a:pos x="44" y="123"/>
                  </a:cxn>
                  <a:cxn ang="0">
                    <a:pos x="33" y="145"/>
                  </a:cxn>
                  <a:cxn ang="0">
                    <a:pos x="18" y="175"/>
                  </a:cxn>
                  <a:cxn ang="0">
                    <a:pos x="6" y="202"/>
                  </a:cxn>
                  <a:cxn ang="0">
                    <a:pos x="2" y="213"/>
                  </a:cxn>
                  <a:cxn ang="0">
                    <a:pos x="0" y="220"/>
                  </a:cxn>
                  <a:cxn ang="0">
                    <a:pos x="2" y="231"/>
                  </a:cxn>
                  <a:cxn ang="0">
                    <a:pos x="12" y="238"/>
                  </a:cxn>
                  <a:cxn ang="0">
                    <a:pos x="21" y="238"/>
                  </a:cxn>
                  <a:cxn ang="0">
                    <a:pos x="45" y="238"/>
                  </a:cxn>
                  <a:cxn ang="0">
                    <a:pos x="225" y="384"/>
                  </a:cxn>
                  <a:cxn ang="0">
                    <a:pos x="81" y="348"/>
                  </a:cxn>
                  <a:cxn ang="0">
                    <a:pos x="81" y="316"/>
                  </a:cxn>
                  <a:cxn ang="0">
                    <a:pos x="81" y="274"/>
                  </a:cxn>
                  <a:cxn ang="0">
                    <a:pos x="81" y="237"/>
                  </a:cxn>
                  <a:cxn ang="0">
                    <a:pos x="81" y="220"/>
                  </a:cxn>
                  <a:cxn ang="0">
                    <a:pos x="78" y="211"/>
                  </a:cxn>
                  <a:cxn ang="0">
                    <a:pos x="72" y="205"/>
                  </a:cxn>
                  <a:cxn ang="0">
                    <a:pos x="63" y="202"/>
                  </a:cxn>
                  <a:cxn ang="0">
                    <a:pos x="60" y="202"/>
                  </a:cxn>
                  <a:cxn ang="0">
                    <a:pos x="51" y="202"/>
                  </a:cxn>
                  <a:cxn ang="0">
                    <a:pos x="53" y="187"/>
                  </a:cxn>
                  <a:cxn ang="0">
                    <a:pos x="68" y="156"/>
                  </a:cxn>
                  <a:cxn ang="0">
                    <a:pos x="78" y="133"/>
                  </a:cxn>
                  <a:cxn ang="0">
                    <a:pos x="81" y="126"/>
                  </a:cxn>
                  <a:cxn ang="0">
                    <a:pos x="81" y="118"/>
                  </a:cxn>
                  <a:cxn ang="0">
                    <a:pos x="81" y="88"/>
                  </a:cxn>
                  <a:cxn ang="0">
                    <a:pos x="81" y="52"/>
                  </a:cxn>
                  <a:cxn ang="0">
                    <a:pos x="224" y="36"/>
                  </a:cxn>
                </a:cxnLst>
                <a:rect l="0" t="0" r="r" b="b"/>
                <a:pathLst>
                  <a:path w="260" h="384">
                    <a:moveTo>
                      <a:pt x="225" y="384"/>
                    </a:moveTo>
                    <a:lnTo>
                      <a:pt x="239" y="382"/>
                    </a:lnTo>
                    <a:lnTo>
                      <a:pt x="249" y="375"/>
                    </a:lnTo>
                    <a:lnTo>
                      <a:pt x="257" y="363"/>
                    </a:lnTo>
                    <a:lnTo>
                      <a:pt x="260" y="349"/>
                    </a:lnTo>
                    <a:lnTo>
                      <a:pt x="260" y="34"/>
                    </a:lnTo>
                    <a:lnTo>
                      <a:pt x="257" y="21"/>
                    </a:lnTo>
                    <a:lnTo>
                      <a:pt x="249" y="10"/>
                    </a:lnTo>
                    <a:lnTo>
                      <a:pt x="239" y="3"/>
                    </a:lnTo>
                    <a:lnTo>
                      <a:pt x="225" y="0"/>
                    </a:lnTo>
                    <a:lnTo>
                      <a:pt x="63" y="0"/>
                    </a:lnTo>
                    <a:lnTo>
                      <a:pt x="57" y="1"/>
                    </a:lnTo>
                    <a:lnTo>
                      <a:pt x="53" y="3"/>
                    </a:lnTo>
                    <a:lnTo>
                      <a:pt x="48" y="7"/>
                    </a:lnTo>
                    <a:lnTo>
                      <a:pt x="47" y="12"/>
                    </a:lnTo>
                    <a:lnTo>
                      <a:pt x="45" y="18"/>
                    </a:lnTo>
                    <a:lnTo>
                      <a:pt x="45" y="118"/>
                    </a:lnTo>
                    <a:lnTo>
                      <a:pt x="44" y="123"/>
                    </a:lnTo>
                    <a:lnTo>
                      <a:pt x="39" y="133"/>
                    </a:lnTo>
                    <a:lnTo>
                      <a:pt x="33" y="145"/>
                    </a:lnTo>
                    <a:lnTo>
                      <a:pt x="26" y="160"/>
                    </a:lnTo>
                    <a:lnTo>
                      <a:pt x="18" y="175"/>
                    </a:lnTo>
                    <a:lnTo>
                      <a:pt x="12" y="190"/>
                    </a:lnTo>
                    <a:lnTo>
                      <a:pt x="6" y="202"/>
                    </a:lnTo>
                    <a:lnTo>
                      <a:pt x="3" y="210"/>
                    </a:lnTo>
                    <a:lnTo>
                      <a:pt x="2" y="213"/>
                    </a:lnTo>
                    <a:lnTo>
                      <a:pt x="0" y="217"/>
                    </a:lnTo>
                    <a:lnTo>
                      <a:pt x="0" y="220"/>
                    </a:lnTo>
                    <a:lnTo>
                      <a:pt x="0" y="226"/>
                    </a:lnTo>
                    <a:lnTo>
                      <a:pt x="2" y="231"/>
                    </a:lnTo>
                    <a:lnTo>
                      <a:pt x="6" y="235"/>
                    </a:lnTo>
                    <a:lnTo>
                      <a:pt x="12" y="238"/>
                    </a:lnTo>
                    <a:lnTo>
                      <a:pt x="18" y="238"/>
                    </a:lnTo>
                    <a:lnTo>
                      <a:pt x="21" y="238"/>
                    </a:lnTo>
                    <a:lnTo>
                      <a:pt x="32" y="238"/>
                    </a:lnTo>
                    <a:lnTo>
                      <a:pt x="45" y="238"/>
                    </a:lnTo>
                    <a:lnTo>
                      <a:pt x="45" y="384"/>
                    </a:lnTo>
                    <a:lnTo>
                      <a:pt x="225" y="384"/>
                    </a:lnTo>
                    <a:close/>
                    <a:moveTo>
                      <a:pt x="224" y="348"/>
                    </a:moveTo>
                    <a:lnTo>
                      <a:pt x="81" y="348"/>
                    </a:lnTo>
                    <a:lnTo>
                      <a:pt x="81" y="334"/>
                    </a:lnTo>
                    <a:lnTo>
                      <a:pt x="81" y="316"/>
                    </a:lnTo>
                    <a:lnTo>
                      <a:pt x="81" y="295"/>
                    </a:lnTo>
                    <a:lnTo>
                      <a:pt x="81" y="274"/>
                    </a:lnTo>
                    <a:lnTo>
                      <a:pt x="81" y="253"/>
                    </a:lnTo>
                    <a:lnTo>
                      <a:pt x="81" y="237"/>
                    </a:lnTo>
                    <a:lnTo>
                      <a:pt x="81" y="225"/>
                    </a:lnTo>
                    <a:lnTo>
                      <a:pt x="81" y="220"/>
                    </a:lnTo>
                    <a:lnTo>
                      <a:pt x="81" y="216"/>
                    </a:lnTo>
                    <a:lnTo>
                      <a:pt x="78" y="211"/>
                    </a:lnTo>
                    <a:lnTo>
                      <a:pt x="77" y="208"/>
                    </a:lnTo>
                    <a:lnTo>
                      <a:pt x="72" y="205"/>
                    </a:lnTo>
                    <a:lnTo>
                      <a:pt x="68" y="204"/>
                    </a:lnTo>
                    <a:lnTo>
                      <a:pt x="63" y="202"/>
                    </a:lnTo>
                    <a:lnTo>
                      <a:pt x="62" y="202"/>
                    </a:lnTo>
                    <a:lnTo>
                      <a:pt x="60" y="202"/>
                    </a:lnTo>
                    <a:lnTo>
                      <a:pt x="56" y="202"/>
                    </a:lnTo>
                    <a:lnTo>
                      <a:pt x="51" y="202"/>
                    </a:lnTo>
                    <a:lnTo>
                      <a:pt x="45" y="202"/>
                    </a:lnTo>
                    <a:lnTo>
                      <a:pt x="53" y="187"/>
                    </a:lnTo>
                    <a:lnTo>
                      <a:pt x="60" y="171"/>
                    </a:lnTo>
                    <a:lnTo>
                      <a:pt x="68" y="156"/>
                    </a:lnTo>
                    <a:lnTo>
                      <a:pt x="74" y="142"/>
                    </a:lnTo>
                    <a:lnTo>
                      <a:pt x="78" y="133"/>
                    </a:lnTo>
                    <a:lnTo>
                      <a:pt x="80" y="130"/>
                    </a:lnTo>
                    <a:lnTo>
                      <a:pt x="81" y="126"/>
                    </a:lnTo>
                    <a:lnTo>
                      <a:pt x="81" y="123"/>
                    </a:lnTo>
                    <a:lnTo>
                      <a:pt x="81" y="118"/>
                    </a:lnTo>
                    <a:lnTo>
                      <a:pt x="81" y="106"/>
                    </a:lnTo>
                    <a:lnTo>
                      <a:pt x="81" y="88"/>
                    </a:lnTo>
                    <a:lnTo>
                      <a:pt x="81" y="70"/>
                    </a:lnTo>
                    <a:lnTo>
                      <a:pt x="81" y="52"/>
                    </a:lnTo>
                    <a:lnTo>
                      <a:pt x="81" y="36"/>
                    </a:lnTo>
                    <a:lnTo>
                      <a:pt x="224" y="36"/>
                    </a:lnTo>
                    <a:lnTo>
                      <a:pt x="224" y="348"/>
                    </a:lnTo>
                    <a:close/>
                  </a:path>
                </a:pathLst>
              </a:custGeom>
              <a:solidFill>
                <a:srgbClr val="FFFFFF"/>
              </a:solidFill>
              <a:ln w="0">
                <a:solidFill>
                  <a:srgbClr val="FFFFFF"/>
                </a:solidFill>
                <a:prstDash val="solid"/>
                <a:round/>
                <a:headEnd/>
                <a:tailEnd/>
              </a:ln>
              <a:effectLst>
                <a:outerShdw dist="35921" dir="2700000" algn="ctr" rotWithShape="0">
                  <a:srgbClr val="000000">
                    <a:alpha val="50000"/>
                  </a:srgbClr>
                </a:outerShdw>
              </a:effectLst>
            </p:spPr>
            <p:txBody>
              <a:bodyPr/>
              <a:lstStyle/>
              <a:p>
                <a:pPr defTabSz="914400" fontAlgn="auto">
                  <a:spcBef>
                    <a:spcPts val="0"/>
                  </a:spcBef>
                  <a:spcAft>
                    <a:spcPts val="0"/>
                  </a:spcAft>
                  <a:defRPr/>
                </a:pPr>
                <a:endParaRPr lang="en-US" sz="1600" kern="0">
                  <a:solidFill>
                    <a:sysClr val="windowText" lastClr="000000"/>
                  </a:solidFill>
                  <a:latin typeface="宋体"/>
                  <a:ea typeface="宋体"/>
                  <a:cs typeface="+mn-cs"/>
                </a:endParaRPr>
              </a:p>
            </p:txBody>
          </p:sp>
          <p:sp>
            <p:nvSpPr>
              <p:cNvPr id="378" name="Rectangle 97"/>
              <p:cNvSpPr>
                <a:spLocks noChangeArrowheads="1"/>
              </p:cNvSpPr>
              <p:nvPr/>
            </p:nvSpPr>
            <p:spPr bwMode="gray">
              <a:xfrm>
                <a:off x="2099" y="2792"/>
                <a:ext cx="27" cy="41"/>
              </a:xfrm>
              <a:prstGeom prst="rect">
                <a:avLst/>
              </a:prstGeom>
              <a:solidFill>
                <a:srgbClr val="FFFFFF"/>
              </a:solidFill>
              <a:ln w="0">
                <a:solidFill>
                  <a:srgbClr val="FFFFFF"/>
                </a:solidFill>
                <a:miter lim="800000"/>
                <a:headEnd/>
                <a:tailEnd/>
              </a:ln>
              <a:effectLst>
                <a:outerShdw dist="35921" dir="2700000" algn="ctr" rotWithShape="0">
                  <a:srgbClr val="000000">
                    <a:alpha val="50000"/>
                  </a:srgbClr>
                </a:outerShdw>
              </a:effectLst>
            </p:spPr>
            <p:txBody>
              <a:bodyPr/>
              <a:lstStyle/>
              <a:p>
                <a:pPr defTabSz="914400">
                  <a:defRPr/>
                </a:pPr>
                <a:endParaRPr lang="en-US" altLang="zh-CN" sz="1600">
                  <a:solidFill>
                    <a:srgbClr val="000000"/>
                  </a:solidFill>
                  <a:latin typeface="宋体" pitchFamily="2" charset="-122"/>
                  <a:ea typeface="宋体" pitchFamily="2" charset="-122"/>
                </a:endParaRPr>
              </a:p>
            </p:txBody>
          </p:sp>
          <p:sp>
            <p:nvSpPr>
              <p:cNvPr id="379" name="Rectangle 98"/>
              <p:cNvSpPr>
                <a:spLocks noChangeArrowheads="1"/>
              </p:cNvSpPr>
              <p:nvPr/>
            </p:nvSpPr>
            <p:spPr bwMode="gray">
              <a:xfrm>
                <a:off x="1955" y="2723"/>
                <a:ext cx="88" cy="37"/>
              </a:xfrm>
              <a:prstGeom prst="rect">
                <a:avLst/>
              </a:prstGeom>
              <a:solidFill>
                <a:srgbClr val="FFFFFF"/>
              </a:solidFill>
              <a:ln w="0">
                <a:solidFill>
                  <a:srgbClr val="FFFFFF"/>
                </a:solidFill>
                <a:miter lim="800000"/>
                <a:headEnd/>
                <a:tailEnd/>
              </a:ln>
              <a:effectLst>
                <a:outerShdw dist="35921" dir="2700000" algn="ctr" rotWithShape="0">
                  <a:srgbClr val="000000">
                    <a:alpha val="50000"/>
                  </a:srgbClr>
                </a:outerShdw>
              </a:effectLst>
            </p:spPr>
            <p:txBody>
              <a:bodyPr/>
              <a:lstStyle/>
              <a:p>
                <a:pPr defTabSz="914400">
                  <a:defRPr/>
                </a:pPr>
                <a:endParaRPr lang="en-US" altLang="zh-CN" sz="1600">
                  <a:solidFill>
                    <a:srgbClr val="000000"/>
                  </a:solidFill>
                  <a:latin typeface="宋体" pitchFamily="2" charset="-122"/>
                  <a:ea typeface="宋体" pitchFamily="2" charset="-122"/>
                </a:endParaRPr>
              </a:p>
            </p:txBody>
          </p:sp>
        </p:grpSp>
        <p:grpSp>
          <p:nvGrpSpPr>
            <p:cNvPr id="1075" name="Group 99"/>
            <p:cNvGrpSpPr>
              <a:grpSpLocks/>
            </p:cNvGrpSpPr>
            <p:nvPr/>
          </p:nvGrpSpPr>
          <p:grpSpPr bwMode="auto">
            <a:xfrm>
              <a:off x="4110683" y="3676675"/>
              <a:ext cx="498475" cy="498475"/>
              <a:chOff x="2430" y="1692"/>
              <a:chExt cx="339" cy="339"/>
            </a:xfrm>
          </p:grpSpPr>
          <p:sp>
            <p:nvSpPr>
              <p:cNvPr id="374" name="Freeform 100"/>
              <p:cNvSpPr>
                <a:spLocks noEditPoints="1"/>
              </p:cNvSpPr>
              <p:nvPr/>
            </p:nvSpPr>
            <p:spPr bwMode="gray">
              <a:xfrm>
                <a:off x="2430" y="1692"/>
                <a:ext cx="342" cy="344"/>
              </a:xfrm>
              <a:custGeom>
                <a:avLst/>
                <a:gdLst/>
                <a:ahLst/>
                <a:cxnLst>
                  <a:cxn ang="0">
                    <a:pos x="170" y="0"/>
                  </a:cxn>
                  <a:cxn ang="0">
                    <a:pos x="131" y="5"/>
                  </a:cxn>
                  <a:cxn ang="0">
                    <a:pos x="95" y="17"/>
                  </a:cxn>
                  <a:cxn ang="0">
                    <a:pos x="63" y="38"/>
                  </a:cxn>
                  <a:cxn ang="0">
                    <a:pos x="38" y="63"/>
                  </a:cxn>
                  <a:cxn ang="0">
                    <a:pos x="18" y="95"/>
                  </a:cxn>
                  <a:cxn ang="0">
                    <a:pos x="5" y="131"/>
                  </a:cxn>
                  <a:cxn ang="0">
                    <a:pos x="0" y="170"/>
                  </a:cxn>
                  <a:cxn ang="0">
                    <a:pos x="5" y="209"/>
                  </a:cxn>
                  <a:cxn ang="0">
                    <a:pos x="18" y="245"/>
                  </a:cxn>
                  <a:cxn ang="0">
                    <a:pos x="38" y="276"/>
                  </a:cxn>
                  <a:cxn ang="0">
                    <a:pos x="63" y="302"/>
                  </a:cxn>
                  <a:cxn ang="0">
                    <a:pos x="95" y="323"/>
                  </a:cxn>
                  <a:cxn ang="0">
                    <a:pos x="131" y="335"/>
                  </a:cxn>
                  <a:cxn ang="0">
                    <a:pos x="170" y="339"/>
                  </a:cxn>
                  <a:cxn ang="0">
                    <a:pos x="209" y="335"/>
                  </a:cxn>
                  <a:cxn ang="0">
                    <a:pos x="245" y="323"/>
                  </a:cxn>
                  <a:cxn ang="0">
                    <a:pos x="276" y="302"/>
                  </a:cxn>
                  <a:cxn ang="0">
                    <a:pos x="303" y="276"/>
                  </a:cxn>
                  <a:cxn ang="0">
                    <a:pos x="323" y="245"/>
                  </a:cxn>
                  <a:cxn ang="0">
                    <a:pos x="335" y="209"/>
                  </a:cxn>
                  <a:cxn ang="0">
                    <a:pos x="339" y="170"/>
                  </a:cxn>
                  <a:cxn ang="0">
                    <a:pos x="335" y="131"/>
                  </a:cxn>
                  <a:cxn ang="0">
                    <a:pos x="323" y="95"/>
                  </a:cxn>
                  <a:cxn ang="0">
                    <a:pos x="303" y="63"/>
                  </a:cxn>
                  <a:cxn ang="0">
                    <a:pos x="276" y="38"/>
                  </a:cxn>
                  <a:cxn ang="0">
                    <a:pos x="245" y="17"/>
                  </a:cxn>
                  <a:cxn ang="0">
                    <a:pos x="209" y="5"/>
                  </a:cxn>
                  <a:cxn ang="0">
                    <a:pos x="170" y="0"/>
                  </a:cxn>
                  <a:cxn ang="0">
                    <a:pos x="170" y="294"/>
                  </a:cxn>
                  <a:cxn ang="0">
                    <a:pos x="137" y="291"/>
                  </a:cxn>
                  <a:cxn ang="0">
                    <a:pos x="107" y="278"/>
                  </a:cxn>
                  <a:cxn ang="0">
                    <a:pos x="81" y="258"/>
                  </a:cxn>
                  <a:cxn ang="0">
                    <a:pos x="62" y="233"/>
                  </a:cxn>
                  <a:cxn ang="0">
                    <a:pos x="50" y="203"/>
                  </a:cxn>
                  <a:cxn ang="0">
                    <a:pos x="45" y="170"/>
                  </a:cxn>
                  <a:cxn ang="0">
                    <a:pos x="50" y="137"/>
                  </a:cxn>
                  <a:cxn ang="0">
                    <a:pos x="62" y="107"/>
                  </a:cxn>
                  <a:cxn ang="0">
                    <a:pos x="81" y="81"/>
                  </a:cxn>
                  <a:cxn ang="0">
                    <a:pos x="107" y="62"/>
                  </a:cxn>
                  <a:cxn ang="0">
                    <a:pos x="137" y="48"/>
                  </a:cxn>
                  <a:cxn ang="0">
                    <a:pos x="170" y="44"/>
                  </a:cxn>
                  <a:cxn ang="0">
                    <a:pos x="203" y="48"/>
                  </a:cxn>
                  <a:cxn ang="0">
                    <a:pos x="233" y="62"/>
                  </a:cxn>
                  <a:cxn ang="0">
                    <a:pos x="258" y="81"/>
                  </a:cxn>
                  <a:cxn ang="0">
                    <a:pos x="278" y="107"/>
                  </a:cxn>
                  <a:cxn ang="0">
                    <a:pos x="291" y="137"/>
                  </a:cxn>
                  <a:cxn ang="0">
                    <a:pos x="296" y="170"/>
                  </a:cxn>
                  <a:cxn ang="0">
                    <a:pos x="291" y="203"/>
                  </a:cxn>
                  <a:cxn ang="0">
                    <a:pos x="278" y="233"/>
                  </a:cxn>
                  <a:cxn ang="0">
                    <a:pos x="258" y="258"/>
                  </a:cxn>
                  <a:cxn ang="0">
                    <a:pos x="233" y="278"/>
                  </a:cxn>
                  <a:cxn ang="0">
                    <a:pos x="203" y="291"/>
                  </a:cxn>
                  <a:cxn ang="0">
                    <a:pos x="170" y="294"/>
                  </a:cxn>
                </a:cxnLst>
                <a:rect l="0" t="0" r="r" b="b"/>
                <a:pathLst>
                  <a:path w="339" h="339">
                    <a:moveTo>
                      <a:pt x="170" y="0"/>
                    </a:moveTo>
                    <a:lnTo>
                      <a:pt x="131" y="5"/>
                    </a:lnTo>
                    <a:lnTo>
                      <a:pt x="95" y="17"/>
                    </a:lnTo>
                    <a:lnTo>
                      <a:pt x="63" y="38"/>
                    </a:lnTo>
                    <a:lnTo>
                      <a:pt x="38" y="63"/>
                    </a:lnTo>
                    <a:lnTo>
                      <a:pt x="18" y="95"/>
                    </a:lnTo>
                    <a:lnTo>
                      <a:pt x="5" y="131"/>
                    </a:lnTo>
                    <a:lnTo>
                      <a:pt x="0" y="170"/>
                    </a:lnTo>
                    <a:lnTo>
                      <a:pt x="5" y="209"/>
                    </a:lnTo>
                    <a:lnTo>
                      <a:pt x="18" y="245"/>
                    </a:lnTo>
                    <a:lnTo>
                      <a:pt x="38" y="276"/>
                    </a:lnTo>
                    <a:lnTo>
                      <a:pt x="63" y="302"/>
                    </a:lnTo>
                    <a:lnTo>
                      <a:pt x="95" y="323"/>
                    </a:lnTo>
                    <a:lnTo>
                      <a:pt x="131" y="335"/>
                    </a:lnTo>
                    <a:lnTo>
                      <a:pt x="170" y="339"/>
                    </a:lnTo>
                    <a:lnTo>
                      <a:pt x="209" y="335"/>
                    </a:lnTo>
                    <a:lnTo>
                      <a:pt x="245" y="323"/>
                    </a:lnTo>
                    <a:lnTo>
                      <a:pt x="276" y="302"/>
                    </a:lnTo>
                    <a:lnTo>
                      <a:pt x="303" y="276"/>
                    </a:lnTo>
                    <a:lnTo>
                      <a:pt x="323" y="245"/>
                    </a:lnTo>
                    <a:lnTo>
                      <a:pt x="335" y="209"/>
                    </a:lnTo>
                    <a:lnTo>
                      <a:pt x="339" y="170"/>
                    </a:lnTo>
                    <a:lnTo>
                      <a:pt x="335" y="131"/>
                    </a:lnTo>
                    <a:lnTo>
                      <a:pt x="323" y="95"/>
                    </a:lnTo>
                    <a:lnTo>
                      <a:pt x="303" y="63"/>
                    </a:lnTo>
                    <a:lnTo>
                      <a:pt x="276" y="38"/>
                    </a:lnTo>
                    <a:lnTo>
                      <a:pt x="245" y="17"/>
                    </a:lnTo>
                    <a:lnTo>
                      <a:pt x="209" y="5"/>
                    </a:lnTo>
                    <a:lnTo>
                      <a:pt x="170" y="0"/>
                    </a:lnTo>
                    <a:close/>
                    <a:moveTo>
                      <a:pt x="170" y="294"/>
                    </a:moveTo>
                    <a:lnTo>
                      <a:pt x="137" y="291"/>
                    </a:lnTo>
                    <a:lnTo>
                      <a:pt x="107" y="278"/>
                    </a:lnTo>
                    <a:lnTo>
                      <a:pt x="81" y="258"/>
                    </a:lnTo>
                    <a:lnTo>
                      <a:pt x="62" y="233"/>
                    </a:lnTo>
                    <a:lnTo>
                      <a:pt x="50" y="203"/>
                    </a:lnTo>
                    <a:lnTo>
                      <a:pt x="45" y="170"/>
                    </a:lnTo>
                    <a:lnTo>
                      <a:pt x="50" y="137"/>
                    </a:lnTo>
                    <a:lnTo>
                      <a:pt x="62" y="107"/>
                    </a:lnTo>
                    <a:lnTo>
                      <a:pt x="81" y="81"/>
                    </a:lnTo>
                    <a:lnTo>
                      <a:pt x="107" y="62"/>
                    </a:lnTo>
                    <a:lnTo>
                      <a:pt x="137" y="48"/>
                    </a:lnTo>
                    <a:lnTo>
                      <a:pt x="170" y="44"/>
                    </a:lnTo>
                    <a:lnTo>
                      <a:pt x="203" y="48"/>
                    </a:lnTo>
                    <a:lnTo>
                      <a:pt x="233" y="62"/>
                    </a:lnTo>
                    <a:lnTo>
                      <a:pt x="258" y="81"/>
                    </a:lnTo>
                    <a:lnTo>
                      <a:pt x="278" y="107"/>
                    </a:lnTo>
                    <a:lnTo>
                      <a:pt x="291" y="137"/>
                    </a:lnTo>
                    <a:lnTo>
                      <a:pt x="296" y="170"/>
                    </a:lnTo>
                    <a:lnTo>
                      <a:pt x="291" y="203"/>
                    </a:lnTo>
                    <a:lnTo>
                      <a:pt x="278" y="233"/>
                    </a:lnTo>
                    <a:lnTo>
                      <a:pt x="258" y="258"/>
                    </a:lnTo>
                    <a:lnTo>
                      <a:pt x="233" y="278"/>
                    </a:lnTo>
                    <a:lnTo>
                      <a:pt x="203" y="291"/>
                    </a:lnTo>
                    <a:lnTo>
                      <a:pt x="170" y="294"/>
                    </a:lnTo>
                    <a:close/>
                  </a:path>
                </a:pathLst>
              </a:custGeom>
              <a:solidFill>
                <a:srgbClr val="FFFFFF"/>
              </a:solidFill>
              <a:ln w="0">
                <a:noFill/>
                <a:prstDash val="solid"/>
                <a:round/>
                <a:headEnd/>
                <a:tailEnd/>
              </a:ln>
              <a:effectLst>
                <a:outerShdw dist="35921" dir="2700000" algn="ctr" rotWithShape="0">
                  <a:srgbClr val="000000">
                    <a:alpha val="50000"/>
                  </a:srgbClr>
                </a:outerShdw>
              </a:effectLst>
            </p:spPr>
            <p:txBody>
              <a:bodyPr/>
              <a:lstStyle/>
              <a:p>
                <a:pPr defTabSz="914400" fontAlgn="auto">
                  <a:spcBef>
                    <a:spcPts val="0"/>
                  </a:spcBef>
                  <a:spcAft>
                    <a:spcPts val="0"/>
                  </a:spcAft>
                  <a:defRPr/>
                </a:pPr>
                <a:endParaRPr lang="en-US" sz="1600" kern="0">
                  <a:solidFill>
                    <a:sysClr val="windowText" lastClr="000000"/>
                  </a:solidFill>
                  <a:latin typeface="宋体"/>
                  <a:ea typeface="宋体"/>
                  <a:cs typeface="+mn-cs"/>
                </a:endParaRPr>
              </a:p>
            </p:txBody>
          </p:sp>
          <p:sp>
            <p:nvSpPr>
              <p:cNvPr id="375" name="Freeform 101"/>
              <p:cNvSpPr>
                <a:spLocks noEditPoints="1"/>
              </p:cNvSpPr>
              <p:nvPr/>
            </p:nvSpPr>
            <p:spPr bwMode="gray">
              <a:xfrm>
                <a:off x="2517" y="1796"/>
                <a:ext cx="167" cy="157"/>
              </a:xfrm>
              <a:custGeom>
                <a:avLst/>
                <a:gdLst/>
                <a:ahLst/>
                <a:cxnLst>
                  <a:cxn ang="0">
                    <a:pos x="12" y="76"/>
                  </a:cxn>
                  <a:cxn ang="0">
                    <a:pos x="30" y="114"/>
                  </a:cxn>
                  <a:cxn ang="0">
                    <a:pos x="63" y="132"/>
                  </a:cxn>
                  <a:cxn ang="0">
                    <a:pos x="106" y="132"/>
                  </a:cxn>
                  <a:cxn ang="0">
                    <a:pos x="139" y="114"/>
                  </a:cxn>
                  <a:cxn ang="0">
                    <a:pos x="157" y="76"/>
                  </a:cxn>
                  <a:cxn ang="0">
                    <a:pos x="163" y="100"/>
                  </a:cxn>
                  <a:cxn ang="0">
                    <a:pos x="142" y="136"/>
                  </a:cxn>
                  <a:cxn ang="0">
                    <a:pos x="106" y="156"/>
                  </a:cxn>
                  <a:cxn ang="0">
                    <a:pos x="61" y="156"/>
                  </a:cxn>
                  <a:cxn ang="0">
                    <a:pos x="27" y="136"/>
                  </a:cxn>
                  <a:cxn ang="0">
                    <a:pos x="4" y="100"/>
                  </a:cxn>
                  <a:cxn ang="0">
                    <a:pos x="39" y="45"/>
                  </a:cxn>
                  <a:cxn ang="0">
                    <a:pos x="27" y="42"/>
                  </a:cxn>
                  <a:cxn ang="0">
                    <a:pos x="19" y="34"/>
                  </a:cxn>
                  <a:cxn ang="0">
                    <a:pos x="16" y="22"/>
                  </a:cxn>
                  <a:cxn ang="0">
                    <a:pos x="19" y="12"/>
                  </a:cxn>
                  <a:cxn ang="0">
                    <a:pos x="27" y="3"/>
                  </a:cxn>
                  <a:cxn ang="0">
                    <a:pos x="39" y="0"/>
                  </a:cxn>
                  <a:cxn ang="0">
                    <a:pos x="49" y="3"/>
                  </a:cxn>
                  <a:cxn ang="0">
                    <a:pos x="58" y="12"/>
                  </a:cxn>
                  <a:cxn ang="0">
                    <a:pos x="61" y="22"/>
                  </a:cxn>
                  <a:cxn ang="0">
                    <a:pos x="58" y="34"/>
                  </a:cxn>
                  <a:cxn ang="0">
                    <a:pos x="49" y="42"/>
                  </a:cxn>
                  <a:cxn ang="0">
                    <a:pos x="39" y="45"/>
                  </a:cxn>
                  <a:cxn ang="0">
                    <a:pos x="124" y="45"/>
                  </a:cxn>
                  <a:cxn ang="0">
                    <a:pos x="114" y="39"/>
                  </a:cxn>
                  <a:cxn ang="0">
                    <a:pos x="108" y="28"/>
                  </a:cxn>
                  <a:cxn ang="0">
                    <a:pos x="108" y="16"/>
                  </a:cxn>
                  <a:cxn ang="0">
                    <a:pos x="114" y="6"/>
                  </a:cxn>
                  <a:cxn ang="0">
                    <a:pos x="124" y="1"/>
                  </a:cxn>
                  <a:cxn ang="0">
                    <a:pos x="136" y="1"/>
                  </a:cxn>
                  <a:cxn ang="0">
                    <a:pos x="145" y="6"/>
                  </a:cxn>
                  <a:cxn ang="0">
                    <a:pos x="151" y="16"/>
                  </a:cxn>
                  <a:cxn ang="0">
                    <a:pos x="151" y="28"/>
                  </a:cxn>
                  <a:cxn ang="0">
                    <a:pos x="145" y="39"/>
                  </a:cxn>
                  <a:cxn ang="0">
                    <a:pos x="136" y="45"/>
                  </a:cxn>
                </a:cxnLst>
                <a:rect l="0" t="0" r="r" b="b"/>
                <a:pathLst>
                  <a:path w="168" h="157">
                    <a:moveTo>
                      <a:pt x="0" y="76"/>
                    </a:moveTo>
                    <a:lnTo>
                      <a:pt x="12" y="76"/>
                    </a:lnTo>
                    <a:lnTo>
                      <a:pt x="18" y="97"/>
                    </a:lnTo>
                    <a:lnTo>
                      <a:pt x="30" y="114"/>
                    </a:lnTo>
                    <a:lnTo>
                      <a:pt x="43" y="126"/>
                    </a:lnTo>
                    <a:lnTo>
                      <a:pt x="63" y="132"/>
                    </a:lnTo>
                    <a:lnTo>
                      <a:pt x="84" y="135"/>
                    </a:lnTo>
                    <a:lnTo>
                      <a:pt x="106" y="132"/>
                    </a:lnTo>
                    <a:lnTo>
                      <a:pt x="124" y="126"/>
                    </a:lnTo>
                    <a:lnTo>
                      <a:pt x="139" y="114"/>
                    </a:lnTo>
                    <a:lnTo>
                      <a:pt x="150" y="97"/>
                    </a:lnTo>
                    <a:lnTo>
                      <a:pt x="157" y="76"/>
                    </a:lnTo>
                    <a:lnTo>
                      <a:pt x="168" y="76"/>
                    </a:lnTo>
                    <a:lnTo>
                      <a:pt x="163" y="100"/>
                    </a:lnTo>
                    <a:lnTo>
                      <a:pt x="154" y="120"/>
                    </a:lnTo>
                    <a:lnTo>
                      <a:pt x="142" y="136"/>
                    </a:lnTo>
                    <a:lnTo>
                      <a:pt x="126" y="148"/>
                    </a:lnTo>
                    <a:lnTo>
                      <a:pt x="106" y="156"/>
                    </a:lnTo>
                    <a:lnTo>
                      <a:pt x="84" y="157"/>
                    </a:lnTo>
                    <a:lnTo>
                      <a:pt x="61" y="156"/>
                    </a:lnTo>
                    <a:lnTo>
                      <a:pt x="43" y="148"/>
                    </a:lnTo>
                    <a:lnTo>
                      <a:pt x="27" y="136"/>
                    </a:lnTo>
                    <a:lnTo>
                      <a:pt x="13" y="120"/>
                    </a:lnTo>
                    <a:lnTo>
                      <a:pt x="4" y="100"/>
                    </a:lnTo>
                    <a:lnTo>
                      <a:pt x="0" y="76"/>
                    </a:lnTo>
                    <a:close/>
                    <a:moveTo>
                      <a:pt x="39" y="45"/>
                    </a:moveTo>
                    <a:lnTo>
                      <a:pt x="33" y="45"/>
                    </a:lnTo>
                    <a:lnTo>
                      <a:pt x="27" y="42"/>
                    </a:lnTo>
                    <a:lnTo>
                      <a:pt x="22" y="39"/>
                    </a:lnTo>
                    <a:lnTo>
                      <a:pt x="19" y="34"/>
                    </a:lnTo>
                    <a:lnTo>
                      <a:pt x="16" y="28"/>
                    </a:lnTo>
                    <a:lnTo>
                      <a:pt x="16" y="22"/>
                    </a:lnTo>
                    <a:lnTo>
                      <a:pt x="16" y="16"/>
                    </a:lnTo>
                    <a:lnTo>
                      <a:pt x="19" y="12"/>
                    </a:lnTo>
                    <a:lnTo>
                      <a:pt x="22" y="6"/>
                    </a:lnTo>
                    <a:lnTo>
                      <a:pt x="27" y="3"/>
                    </a:lnTo>
                    <a:lnTo>
                      <a:pt x="33" y="1"/>
                    </a:lnTo>
                    <a:lnTo>
                      <a:pt x="39" y="0"/>
                    </a:lnTo>
                    <a:lnTo>
                      <a:pt x="45" y="1"/>
                    </a:lnTo>
                    <a:lnTo>
                      <a:pt x="49" y="3"/>
                    </a:lnTo>
                    <a:lnTo>
                      <a:pt x="55" y="6"/>
                    </a:lnTo>
                    <a:lnTo>
                      <a:pt x="58" y="12"/>
                    </a:lnTo>
                    <a:lnTo>
                      <a:pt x="61" y="16"/>
                    </a:lnTo>
                    <a:lnTo>
                      <a:pt x="61" y="22"/>
                    </a:lnTo>
                    <a:lnTo>
                      <a:pt x="61" y="28"/>
                    </a:lnTo>
                    <a:lnTo>
                      <a:pt x="58" y="34"/>
                    </a:lnTo>
                    <a:lnTo>
                      <a:pt x="55" y="39"/>
                    </a:lnTo>
                    <a:lnTo>
                      <a:pt x="49" y="42"/>
                    </a:lnTo>
                    <a:lnTo>
                      <a:pt x="45" y="45"/>
                    </a:lnTo>
                    <a:lnTo>
                      <a:pt x="39" y="45"/>
                    </a:lnTo>
                    <a:close/>
                    <a:moveTo>
                      <a:pt x="130" y="45"/>
                    </a:moveTo>
                    <a:lnTo>
                      <a:pt x="124" y="45"/>
                    </a:lnTo>
                    <a:lnTo>
                      <a:pt x="118" y="42"/>
                    </a:lnTo>
                    <a:lnTo>
                      <a:pt x="114" y="39"/>
                    </a:lnTo>
                    <a:lnTo>
                      <a:pt x="109" y="34"/>
                    </a:lnTo>
                    <a:lnTo>
                      <a:pt x="108" y="28"/>
                    </a:lnTo>
                    <a:lnTo>
                      <a:pt x="106" y="22"/>
                    </a:lnTo>
                    <a:lnTo>
                      <a:pt x="108" y="16"/>
                    </a:lnTo>
                    <a:lnTo>
                      <a:pt x="109" y="12"/>
                    </a:lnTo>
                    <a:lnTo>
                      <a:pt x="114" y="6"/>
                    </a:lnTo>
                    <a:lnTo>
                      <a:pt x="118" y="3"/>
                    </a:lnTo>
                    <a:lnTo>
                      <a:pt x="124" y="1"/>
                    </a:lnTo>
                    <a:lnTo>
                      <a:pt x="130" y="0"/>
                    </a:lnTo>
                    <a:lnTo>
                      <a:pt x="136" y="1"/>
                    </a:lnTo>
                    <a:lnTo>
                      <a:pt x="141" y="3"/>
                    </a:lnTo>
                    <a:lnTo>
                      <a:pt x="145" y="6"/>
                    </a:lnTo>
                    <a:lnTo>
                      <a:pt x="150" y="12"/>
                    </a:lnTo>
                    <a:lnTo>
                      <a:pt x="151" y="16"/>
                    </a:lnTo>
                    <a:lnTo>
                      <a:pt x="153" y="22"/>
                    </a:lnTo>
                    <a:lnTo>
                      <a:pt x="151" y="28"/>
                    </a:lnTo>
                    <a:lnTo>
                      <a:pt x="150" y="34"/>
                    </a:lnTo>
                    <a:lnTo>
                      <a:pt x="145" y="39"/>
                    </a:lnTo>
                    <a:lnTo>
                      <a:pt x="141" y="42"/>
                    </a:lnTo>
                    <a:lnTo>
                      <a:pt x="136" y="45"/>
                    </a:lnTo>
                    <a:lnTo>
                      <a:pt x="130" y="45"/>
                    </a:lnTo>
                    <a:close/>
                  </a:path>
                </a:pathLst>
              </a:custGeom>
              <a:solidFill>
                <a:srgbClr val="FFFFFF"/>
              </a:solidFill>
              <a:ln w="0">
                <a:solidFill>
                  <a:srgbClr val="FFFFFF"/>
                </a:solidFill>
                <a:prstDash val="solid"/>
                <a:round/>
                <a:headEnd/>
                <a:tailEnd/>
              </a:ln>
              <a:effectLst>
                <a:outerShdw dist="35921" dir="2700000" algn="ctr" rotWithShape="0">
                  <a:srgbClr val="000000">
                    <a:alpha val="50000"/>
                  </a:srgbClr>
                </a:outerShdw>
              </a:effectLst>
            </p:spPr>
            <p:txBody>
              <a:bodyPr/>
              <a:lstStyle/>
              <a:p>
                <a:pPr defTabSz="914400" fontAlgn="auto">
                  <a:spcBef>
                    <a:spcPts val="0"/>
                  </a:spcBef>
                  <a:spcAft>
                    <a:spcPts val="0"/>
                  </a:spcAft>
                  <a:defRPr/>
                </a:pPr>
                <a:endParaRPr lang="en-US" sz="1600" kern="0">
                  <a:solidFill>
                    <a:sysClr val="windowText" lastClr="000000"/>
                  </a:solidFill>
                  <a:latin typeface="宋体"/>
                  <a:ea typeface="宋体"/>
                  <a:cs typeface="+mn-cs"/>
                </a:endParaRPr>
              </a:p>
            </p:txBody>
          </p:sp>
        </p:grpSp>
      </p:grpSp>
      <p:sp>
        <p:nvSpPr>
          <p:cNvPr id="1040" name="AutoShape 7"/>
          <p:cNvSpPr>
            <a:spLocks noChangeArrowheads="1"/>
          </p:cNvSpPr>
          <p:nvPr/>
        </p:nvSpPr>
        <p:spPr bwMode="auto">
          <a:xfrm>
            <a:off x="306388" y="1416050"/>
            <a:ext cx="4859337" cy="4679950"/>
          </a:xfrm>
          <a:prstGeom prst="roundRect">
            <a:avLst>
              <a:gd name="adj" fmla="val 9685"/>
            </a:avLst>
          </a:prstGeom>
          <a:noFill/>
          <a:ln w="25400" algn="ctr">
            <a:solidFill>
              <a:srgbClr val="CCCCFF"/>
            </a:solidFill>
            <a:prstDash val="lgDash"/>
            <a:round/>
            <a:headEnd/>
            <a:tailEnd/>
          </a:ln>
          <a:extLst>
            <a:ext uri="{909E8E84-426E-40dd-AFC4-6F175D3DCCD1}">
              <a14:hiddenFill xmlns:a14="http://schemas.microsoft.com/office/drawing/2010/main">
                <a:solidFill>
                  <a:srgbClr val="FFFFFF"/>
                </a:solidFill>
              </a14:hiddenFill>
            </a:ext>
          </a:extLst>
        </p:spPr>
        <p:txBody>
          <a:bodyPr wrap="none" lIns="83429" tIns="41714" rIns="83429" bIns="41714" anchor="ctr"/>
          <a:lstStyle/>
          <a:p>
            <a:pPr defTabSz="914400"/>
            <a:r>
              <a:rPr lang="en-US" altLang="zh-CN" sz="1600" b="1">
                <a:solidFill>
                  <a:srgbClr val="990000"/>
                </a:solidFill>
                <a:ea typeface="宋体" pitchFamily="2" charset="-122"/>
              </a:rPr>
              <a:t>  </a:t>
            </a:r>
            <a:endParaRPr lang="zh-CN" altLang="en-US" sz="1600" b="1">
              <a:solidFill>
                <a:srgbClr val="990000"/>
              </a:solidFill>
              <a:ea typeface="宋体" pitchFamily="2" charset="-122"/>
            </a:endParaRPr>
          </a:p>
        </p:txBody>
      </p:sp>
      <p:cxnSp>
        <p:nvCxnSpPr>
          <p:cNvPr id="397" name="直接箭头连接符 396"/>
          <p:cNvCxnSpPr>
            <a:stCxn id="1098" idx="0"/>
          </p:cNvCxnSpPr>
          <p:nvPr/>
        </p:nvCxnSpPr>
        <p:spPr bwMode="auto">
          <a:xfrm flipH="1" flipV="1">
            <a:off x="738188" y="2495550"/>
            <a:ext cx="3365500" cy="576263"/>
          </a:xfrm>
          <a:prstGeom prst="straightConnector1">
            <a:avLst/>
          </a:prstGeom>
          <a:solidFill>
            <a:schemeClr val="accent1"/>
          </a:solidFill>
          <a:ln w="25400" cap="flat" cmpd="sng" algn="ctr">
            <a:solidFill>
              <a:schemeClr val="bg1">
                <a:lumMod val="50000"/>
              </a:schemeClr>
            </a:solidFill>
            <a:prstDash val="dash"/>
            <a:round/>
            <a:headEnd type="none" w="med" len="med"/>
            <a:tailEnd type="arrow"/>
          </a:ln>
          <a:effectLst/>
        </p:spPr>
      </p:cxnSp>
      <p:cxnSp>
        <p:nvCxnSpPr>
          <p:cNvPr id="399" name="直接箭头连接符 398"/>
          <p:cNvCxnSpPr>
            <a:stCxn id="1037" idx="2"/>
          </p:cNvCxnSpPr>
          <p:nvPr/>
        </p:nvCxnSpPr>
        <p:spPr bwMode="auto">
          <a:xfrm>
            <a:off x="684213" y="2549525"/>
            <a:ext cx="917575" cy="2520950"/>
          </a:xfrm>
          <a:prstGeom prst="straightConnector1">
            <a:avLst/>
          </a:prstGeom>
          <a:solidFill>
            <a:schemeClr val="accent1"/>
          </a:solidFill>
          <a:ln w="25400" cap="flat" cmpd="sng" algn="ctr">
            <a:solidFill>
              <a:schemeClr val="bg1">
                <a:lumMod val="50000"/>
              </a:schemeClr>
            </a:solidFill>
            <a:prstDash val="dash"/>
            <a:round/>
            <a:headEnd type="none" w="med" len="med"/>
            <a:tailEnd type="arrow"/>
          </a:ln>
          <a:effectLst/>
        </p:spPr>
      </p:cxnSp>
      <p:sp>
        <p:nvSpPr>
          <p:cNvPr id="402" name="TextBox 401"/>
          <p:cNvSpPr txBox="1">
            <a:spLocks noChangeArrowheads="1"/>
          </p:cNvSpPr>
          <p:nvPr/>
        </p:nvSpPr>
        <p:spPr bwMode="auto">
          <a:xfrm>
            <a:off x="292100" y="2795588"/>
            <a:ext cx="14732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defTabSz="914400" eaLnBrk="1" hangingPunct="1">
              <a:lnSpc>
                <a:spcPct val="100000"/>
              </a:lnSpc>
              <a:buClrTx/>
              <a:buSzTx/>
              <a:buFontTx/>
              <a:buNone/>
            </a:pPr>
            <a:r>
              <a:rPr lang="en-US" altLang="zh-CN" sz="1000" b="1">
                <a:solidFill>
                  <a:srgbClr val="990000"/>
                </a:solidFill>
                <a:ea typeface="宋体" pitchFamily="2" charset="-122"/>
              </a:rPr>
              <a:t>1. flight  information</a:t>
            </a:r>
            <a:endParaRPr lang="zh-CN" altLang="en-US" sz="1000" b="1">
              <a:solidFill>
                <a:srgbClr val="990000"/>
              </a:solidFill>
              <a:ea typeface="宋体" pitchFamily="2" charset="-122"/>
            </a:endParaRPr>
          </a:p>
        </p:txBody>
      </p:sp>
      <p:cxnSp>
        <p:nvCxnSpPr>
          <p:cNvPr id="404" name="直接箭头连接符 403"/>
          <p:cNvCxnSpPr>
            <a:stCxn id="1098" idx="0"/>
            <a:endCxn id="1036" idx="0"/>
          </p:cNvCxnSpPr>
          <p:nvPr/>
        </p:nvCxnSpPr>
        <p:spPr bwMode="auto">
          <a:xfrm flipH="1" flipV="1">
            <a:off x="1900238" y="2370138"/>
            <a:ext cx="2203450" cy="701675"/>
          </a:xfrm>
          <a:prstGeom prst="straightConnector1">
            <a:avLst/>
          </a:prstGeom>
          <a:solidFill>
            <a:schemeClr val="accent1"/>
          </a:solidFill>
          <a:ln w="25400" cap="flat" cmpd="sng" algn="ctr">
            <a:solidFill>
              <a:schemeClr val="bg1">
                <a:lumMod val="50000"/>
              </a:schemeClr>
            </a:solidFill>
            <a:prstDash val="dash"/>
            <a:round/>
            <a:headEnd type="none" w="med" len="med"/>
            <a:tailEnd type="arrow"/>
          </a:ln>
          <a:effectLst/>
        </p:spPr>
      </p:cxnSp>
      <p:cxnSp>
        <p:nvCxnSpPr>
          <p:cNvPr id="407" name="直接箭头连接符 406"/>
          <p:cNvCxnSpPr/>
          <p:nvPr/>
        </p:nvCxnSpPr>
        <p:spPr bwMode="auto">
          <a:xfrm flipH="1">
            <a:off x="1657350" y="2640013"/>
            <a:ext cx="214313" cy="2592387"/>
          </a:xfrm>
          <a:prstGeom prst="straightConnector1">
            <a:avLst/>
          </a:prstGeom>
          <a:solidFill>
            <a:schemeClr val="accent1"/>
          </a:solidFill>
          <a:ln w="25400" cap="flat" cmpd="sng" algn="ctr">
            <a:solidFill>
              <a:schemeClr val="bg1">
                <a:lumMod val="50000"/>
              </a:schemeClr>
            </a:solidFill>
            <a:prstDash val="dash"/>
            <a:round/>
            <a:headEnd type="none" w="med" len="med"/>
            <a:tailEnd type="arrow"/>
          </a:ln>
          <a:effectLst/>
        </p:spPr>
      </p:cxnSp>
      <p:sp>
        <p:nvSpPr>
          <p:cNvPr id="411" name="TextBox 410"/>
          <p:cNvSpPr txBox="1">
            <a:spLocks noChangeArrowheads="1"/>
          </p:cNvSpPr>
          <p:nvPr/>
        </p:nvSpPr>
        <p:spPr bwMode="auto">
          <a:xfrm>
            <a:off x="1169988" y="3071813"/>
            <a:ext cx="18176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defTabSz="914400" eaLnBrk="1" hangingPunct="1">
              <a:lnSpc>
                <a:spcPct val="100000"/>
              </a:lnSpc>
              <a:buClrTx/>
              <a:buSzTx/>
              <a:buFontTx/>
              <a:buNone/>
            </a:pPr>
            <a:r>
              <a:rPr lang="en-US" altLang="zh-CN" sz="1000" b="1">
                <a:solidFill>
                  <a:srgbClr val="990000"/>
                </a:solidFill>
                <a:ea typeface="宋体" pitchFamily="2" charset="-122"/>
              </a:rPr>
              <a:t>2. flight delay information</a:t>
            </a:r>
            <a:endParaRPr lang="zh-CN" altLang="en-US" sz="1000" b="1">
              <a:solidFill>
                <a:srgbClr val="990000"/>
              </a:solidFill>
              <a:ea typeface="宋体" pitchFamily="2" charset="-122"/>
            </a:endParaRPr>
          </a:p>
        </p:txBody>
      </p:sp>
      <p:cxnSp>
        <p:nvCxnSpPr>
          <p:cNvPr id="419" name="直接箭头连接符 418"/>
          <p:cNvCxnSpPr>
            <a:stCxn id="1098" idx="0"/>
            <a:endCxn id="1034" idx="0"/>
          </p:cNvCxnSpPr>
          <p:nvPr/>
        </p:nvCxnSpPr>
        <p:spPr bwMode="auto">
          <a:xfrm flipH="1" flipV="1">
            <a:off x="3213100" y="2347913"/>
            <a:ext cx="890588" cy="723900"/>
          </a:xfrm>
          <a:prstGeom prst="straightConnector1">
            <a:avLst/>
          </a:prstGeom>
          <a:solidFill>
            <a:schemeClr val="accent1"/>
          </a:solidFill>
          <a:ln w="25400" cap="flat" cmpd="sng" algn="ctr">
            <a:solidFill>
              <a:schemeClr val="bg1">
                <a:lumMod val="50000"/>
              </a:schemeClr>
            </a:solidFill>
            <a:prstDash val="dash"/>
            <a:round/>
            <a:headEnd type="none" w="med" len="med"/>
            <a:tailEnd type="arrow"/>
          </a:ln>
          <a:effectLst/>
        </p:spPr>
      </p:cxnSp>
      <p:cxnSp>
        <p:nvCxnSpPr>
          <p:cNvPr id="422" name="直接箭头连接符 421"/>
          <p:cNvCxnSpPr>
            <a:stCxn id="1098" idx="0"/>
          </p:cNvCxnSpPr>
          <p:nvPr/>
        </p:nvCxnSpPr>
        <p:spPr bwMode="auto">
          <a:xfrm flipV="1">
            <a:off x="4103688" y="2352675"/>
            <a:ext cx="252412" cy="719138"/>
          </a:xfrm>
          <a:prstGeom prst="straightConnector1">
            <a:avLst/>
          </a:prstGeom>
          <a:solidFill>
            <a:schemeClr val="accent1"/>
          </a:solidFill>
          <a:ln w="25400" cap="flat" cmpd="sng" algn="ctr">
            <a:solidFill>
              <a:schemeClr val="bg1">
                <a:lumMod val="50000"/>
              </a:schemeClr>
            </a:solidFill>
            <a:prstDash val="dash"/>
            <a:round/>
            <a:headEnd type="none" w="med" len="med"/>
            <a:tailEnd type="arrow"/>
          </a:ln>
          <a:effectLst/>
        </p:spPr>
      </p:cxnSp>
      <p:cxnSp>
        <p:nvCxnSpPr>
          <p:cNvPr id="429" name="直接箭头连接符 428"/>
          <p:cNvCxnSpPr>
            <a:stCxn id="1034" idx="0"/>
          </p:cNvCxnSpPr>
          <p:nvPr/>
        </p:nvCxnSpPr>
        <p:spPr bwMode="auto">
          <a:xfrm flipH="1">
            <a:off x="1709738" y="2347913"/>
            <a:ext cx="1503362" cy="2813050"/>
          </a:xfrm>
          <a:prstGeom prst="straightConnector1">
            <a:avLst/>
          </a:prstGeom>
          <a:solidFill>
            <a:schemeClr val="accent1"/>
          </a:solidFill>
          <a:ln w="25400" cap="flat" cmpd="sng" algn="ctr">
            <a:solidFill>
              <a:schemeClr val="bg1">
                <a:lumMod val="50000"/>
              </a:schemeClr>
            </a:solidFill>
            <a:prstDash val="dash"/>
            <a:round/>
            <a:headEnd type="none" w="med" len="med"/>
            <a:tailEnd type="arrow"/>
          </a:ln>
          <a:effectLst/>
        </p:spPr>
      </p:cxnSp>
      <p:cxnSp>
        <p:nvCxnSpPr>
          <p:cNvPr id="432" name="直接箭头连接符 431"/>
          <p:cNvCxnSpPr>
            <a:stCxn id="1035" idx="0"/>
          </p:cNvCxnSpPr>
          <p:nvPr/>
        </p:nvCxnSpPr>
        <p:spPr bwMode="auto">
          <a:xfrm flipH="1">
            <a:off x="1709738" y="2441575"/>
            <a:ext cx="2673350" cy="2719388"/>
          </a:xfrm>
          <a:prstGeom prst="straightConnector1">
            <a:avLst/>
          </a:prstGeom>
          <a:solidFill>
            <a:schemeClr val="accent1"/>
          </a:solidFill>
          <a:ln w="25400" cap="flat" cmpd="sng" algn="ctr">
            <a:solidFill>
              <a:schemeClr val="bg1">
                <a:lumMod val="50000"/>
              </a:schemeClr>
            </a:solidFill>
            <a:prstDash val="dash"/>
            <a:round/>
            <a:headEnd type="none" w="med" len="med"/>
            <a:tailEnd type="arrow"/>
          </a:ln>
          <a:effectLst/>
        </p:spPr>
      </p:cxnSp>
      <p:sp>
        <p:nvSpPr>
          <p:cNvPr id="435" name="TextBox 434"/>
          <p:cNvSpPr txBox="1">
            <a:spLocks noChangeArrowheads="1"/>
          </p:cNvSpPr>
          <p:nvPr/>
        </p:nvSpPr>
        <p:spPr bwMode="auto">
          <a:xfrm>
            <a:off x="2030413" y="3330575"/>
            <a:ext cx="13541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defTabSz="914400" eaLnBrk="1" hangingPunct="1">
              <a:lnSpc>
                <a:spcPct val="100000"/>
              </a:lnSpc>
              <a:buClrTx/>
              <a:buSzTx/>
              <a:buFontTx/>
              <a:buNone/>
            </a:pPr>
            <a:r>
              <a:rPr lang="en-US" altLang="zh-CN" sz="1000" b="1">
                <a:solidFill>
                  <a:srgbClr val="990000"/>
                </a:solidFill>
                <a:ea typeface="宋体" pitchFamily="2" charset="-122"/>
              </a:rPr>
              <a:t>3. shopping information</a:t>
            </a:r>
            <a:endParaRPr lang="zh-CN" altLang="en-US" sz="1000" b="1">
              <a:solidFill>
                <a:srgbClr val="990000"/>
              </a:solidFill>
              <a:ea typeface="宋体" pitchFamily="2" charset="-122"/>
            </a:endParaRPr>
          </a:p>
        </p:txBody>
      </p:sp>
      <p:sp>
        <p:nvSpPr>
          <p:cNvPr id="436" name="TextBox 435"/>
          <p:cNvSpPr txBox="1">
            <a:spLocks noChangeArrowheads="1"/>
          </p:cNvSpPr>
          <p:nvPr/>
        </p:nvSpPr>
        <p:spPr bwMode="auto">
          <a:xfrm>
            <a:off x="2138363" y="4122738"/>
            <a:ext cx="13541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defTabSz="914400" eaLnBrk="1" hangingPunct="1">
              <a:lnSpc>
                <a:spcPct val="100000"/>
              </a:lnSpc>
              <a:buClrTx/>
              <a:buSzTx/>
              <a:buFontTx/>
              <a:buNone/>
            </a:pPr>
            <a:r>
              <a:rPr lang="en-US" altLang="zh-CN" sz="1000" b="1">
                <a:solidFill>
                  <a:srgbClr val="990000"/>
                </a:solidFill>
                <a:ea typeface="宋体" pitchFamily="2" charset="-122"/>
              </a:rPr>
              <a:t>4. hotel information</a:t>
            </a:r>
            <a:endParaRPr lang="zh-CN" altLang="en-US" sz="1000" b="1">
              <a:solidFill>
                <a:srgbClr val="990000"/>
              </a:solidFill>
              <a:ea typeface="宋体" pitchFamily="2" charset="-122"/>
            </a:endParaRPr>
          </a:p>
        </p:txBody>
      </p:sp>
      <p:sp>
        <p:nvSpPr>
          <p:cNvPr id="1053" name="TextBox 438"/>
          <p:cNvSpPr txBox="1">
            <a:spLocks noChangeArrowheads="1"/>
          </p:cNvSpPr>
          <p:nvPr/>
        </p:nvSpPr>
        <p:spPr bwMode="auto">
          <a:xfrm>
            <a:off x="3209925" y="4348163"/>
            <a:ext cx="1752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defTabSz="914400" eaLnBrk="1" hangingPunct="1">
              <a:lnSpc>
                <a:spcPct val="100000"/>
              </a:lnSpc>
              <a:buClrTx/>
              <a:buSzTx/>
              <a:buFontTx/>
              <a:buNone/>
            </a:pPr>
            <a:r>
              <a:rPr lang="en-US" altLang="zh-CN" sz="1100" b="1">
                <a:solidFill>
                  <a:srgbClr val="000000"/>
                </a:solidFill>
                <a:ea typeface="宋体" pitchFamily="2" charset="-122"/>
              </a:rPr>
              <a:t>Subscriber Data Center</a:t>
            </a:r>
            <a:endParaRPr lang="zh-CN" altLang="en-US" sz="1100" b="1">
              <a:solidFill>
                <a:srgbClr val="000000"/>
              </a:solidFill>
              <a:ea typeface="宋体" pitchFamily="2" charset="-122"/>
            </a:endParaRPr>
          </a:p>
        </p:txBody>
      </p:sp>
      <p:sp>
        <p:nvSpPr>
          <p:cNvPr id="440" name="TextBox 439"/>
          <p:cNvSpPr txBox="1">
            <a:spLocks noChangeArrowheads="1"/>
          </p:cNvSpPr>
          <p:nvPr/>
        </p:nvSpPr>
        <p:spPr bwMode="auto">
          <a:xfrm>
            <a:off x="792163" y="2424113"/>
            <a:ext cx="1295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defTabSz="914400" eaLnBrk="1" hangingPunct="1">
              <a:lnSpc>
                <a:spcPct val="100000"/>
              </a:lnSpc>
              <a:buClrTx/>
              <a:buSzTx/>
              <a:buFontTx/>
              <a:buNone/>
            </a:pPr>
            <a:r>
              <a:rPr lang="en-US" altLang="zh-CN" sz="1000" b="1">
                <a:solidFill>
                  <a:srgbClr val="990000"/>
                </a:solidFill>
                <a:ea typeface="宋体" pitchFamily="2" charset="-122"/>
              </a:rPr>
              <a:t>1. flight  behavior</a:t>
            </a:r>
            <a:endParaRPr lang="zh-CN" altLang="en-US" sz="1000" b="1">
              <a:solidFill>
                <a:srgbClr val="990000"/>
              </a:solidFill>
              <a:ea typeface="宋体" pitchFamily="2" charset="-122"/>
            </a:endParaRPr>
          </a:p>
        </p:txBody>
      </p:sp>
      <p:sp>
        <p:nvSpPr>
          <p:cNvPr id="441" name="TextBox 440"/>
          <p:cNvSpPr txBox="1">
            <a:spLocks noChangeArrowheads="1"/>
          </p:cNvSpPr>
          <p:nvPr/>
        </p:nvSpPr>
        <p:spPr bwMode="auto">
          <a:xfrm>
            <a:off x="2051050" y="2495550"/>
            <a:ext cx="16240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defTabSz="914400" eaLnBrk="1" hangingPunct="1">
              <a:lnSpc>
                <a:spcPct val="100000"/>
              </a:lnSpc>
              <a:buClrTx/>
              <a:buSzTx/>
              <a:buFontTx/>
              <a:buNone/>
            </a:pPr>
            <a:r>
              <a:rPr lang="en-US" altLang="zh-CN" sz="1000" b="1">
                <a:solidFill>
                  <a:srgbClr val="990000"/>
                </a:solidFill>
                <a:ea typeface="宋体" pitchFamily="2" charset="-122"/>
              </a:rPr>
              <a:t>2. location information</a:t>
            </a:r>
            <a:endParaRPr lang="zh-CN" altLang="en-US" sz="1000" b="1">
              <a:solidFill>
                <a:srgbClr val="990000"/>
              </a:solidFill>
              <a:ea typeface="宋体" pitchFamily="2" charset="-122"/>
            </a:endParaRPr>
          </a:p>
        </p:txBody>
      </p:sp>
      <p:sp>
        <p:nvSpPr>
          <p:cNvPr id="442" name="TextBox 441"/>
          <p:cNvSpPr txBox="1">
            <a:spLocks noChangeArrowheads="1"/>
          </p:cNvSpPr>
          <p:nvPr/>
        </p:nvSpPr>
        <p:spPr bwMode="auto">
          <a:xfrm>
            <a:off x="2952750" y="2795588"/>
            <a:ext cx="1352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defTabSz="914400" eaLnBrk="1" hangingPunct="1">
              <a:lnSpc>
                <a:spcPct val="100000"/>
              </a:lnSpc>
              <a:buClrTx/>
              <a:buSzTx/>
              <a:buFontTx/>
              <a:buNone/>
            </a:pPr>
            <a:r>
              <a:rPr lang="en-US" altLang="zh-CN" sz="1000" b="1">
                <a:solidFill>
                  <a:srgbClr val="990000"/>
                </a:solidFill>
                <a:ea typeface="宋体" pitchFamily="2" charset="-122"/>
              </a:rPr>
              <a:t>3. shopping habit</a:t>
            </a:r>
            <a:endParaRPr lang="zh-CN" altLang="en-US" sz="1000" b="1">
              <a:solidFill>
                <a:srgbClr val="990000"/>
              </a:solidFill>
              <a:ea typeface="宋体" pitchFamily="2" charset="-122"/>
            </a:endParaRPr>
          </a:p>
        </p:txBody>
      </p:sp>
      <p:sp>
        <p:nvSpPr>
          <p:cNvPr id="443" name="TextBox 442"/>
          <p:cNvSpPr txBox="1">
            <a:spLocks noChangeArrowheads="1"/>
          </p:cNvSpPr>
          <p:nvPr/>
        </p:nvSpPr>
        <p:spPr bwMode="auto">
          <a:xfrm>
            <a:off x="3813175" y="2651125"/>
            <a:ext cx="13525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defTabSz="914400" eaLnBrk="1" hangingPunct="1">
              <a:lnSpc>
                <a:spcPct val="100000"/>
              </a:lnSpc>
              <a:buClrTx/>
              <a:buSzTx/>
              <a:buFontTx/>
              <a:buNone/>
            </a:pPr>
            <a:r>
              <a:rPr lang="en-US" altLang="zh-CN" sz="1000" b="1">
                <a:solidFill>
                  <a:srgbClr val="990000"/>
                </a:solidFill>
                <a:ea typeface="宋体" pitchFamily="2" charset="-122"/>
              </a:rPr>
              <a:t>4. hotel behavior</a:t>
            </a:r>
            <a:endParaRPr lang="zh-CN" altLang="en-US" sz="1000" b="1">
              <a:solidFill>
                <a:srgbClr val="990000"/>
              </a:solidFill>
              <a:ea typeface="宋体" pitchFamily="2" charset="-122"/>
            </a:endParaRPr>
          </a:p>
        </p:txBody>
      </p:sp>
    </p:spTree>
    <p:extLst>
      <p:ext uri="{BB962C8B-B14F-4D97-AF65-F5344CB8AC3E}">
        <p14:creationId xmlns:p14="http://schemas.microsoft.com/office/powerpoint/2010/main" val="4272830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
                                        </p:tgtEl>
                                        <p:attrNameLst>
                                          <p:attrName>style.visibility</p:attrName>
                                        </p:attrNameLst>
                                      </p:cBhvr>
                                      <p:to>
                                        <p:strVal val="visible"/>
                                      </p:to>
                                    </p:set>
                                    <p:anim calcmode="lin" valueType="num">
                                      <p:cBhvr additive="base">
                                        <p:cTn id="7" dur="500" fill="hold"/>
                                        <p:tgtEl>
                                          <p:spTgt spid="440"/>
                                        </p:tgtEl>
                                        <p:attrNameLst>
                                          <p:attrName>ppt_x</p:attrName>
                                        </p:attrNameLst>
                                      </p:cBhvr>
                                      <p:tavLst>
                                        <p:tav tm="0">
                                          <p:val>
                                            <p:strVal val="#ppt_x"/>
                                          </p:val>
                                        </p:tav>
                                        <p:tav tm="100000">
                                          <p:val>
                                            <p:strVal val="#ppt_x"/>
                                          </p:val>
                                        </p:tav>
                                      </p:tavLst>
                                    </p:anim>
                                    <p:anim calcmode="lin" valueType="num">
                                      <p:cBhvr additive="base">
                                        <p:cTn id="8" dur="500" fill="hold"/>
                                        <p:tgtEl>
                                          <p:spTgt spid="44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02"/>
                                        </p:tgtEl>
                                        <p:attrNameLst>
                                          <p:attrName>style.visibility</p:attrName>
                                        </p:attrNameLst>
                                      </p:cBhvr>
                                      <p:to>
                                        <p:strVal val="visible"/>
                                      </p:to>
                                    </p:set>
                                    <p:anim calcmode="lin" valueType="num">
                                      <p:cBhvr additive="base">
                                        <p:cTn id="12" dur="500" fill="hold"/>
                                        <p:tgtEl>
                                          <p:spTgt spid="402"/>
                                        </p:tgtEl>
                                        <p:attrNameLst>
                                          <p:attrName>ppt_x</p:attrName>
                                        </p:attrNameLst>
                                      </p:cBhvr>
                                      <p:tavLst>
                                        <p:tav tm="0">
                                          <p:val>
                                            <p:strVal val="#ppt_x"/>
                                          </p:val>
                                        </p:tav>
                                        <p:tav tm="100000">
                                          <p:val>
                                            <p:strVal val="#ppt_x"/>
                                          </p:val>
                                        </p:tav>
                                      </p:tavLst>
                                    </p:anim>
                                    <p:anim calcmode="lin" valueType="num">
                                      <p:cBhvr additive="base">
                                        <p:cTn id="13" dur="500" fill="hold"/>
                                        <p:tgtEl>
                                          <p:spTgt spid="40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41"/>
                                        </p:tgtEl>
                                        <p:attrNameLst>
                                          <p:attrName>style.visibility</p:attrName>
                                        </p:attrNameLst>
                                      </p:cBhvr>
                                      <p:to>
                                        <p:strVal val="visible"/>
                                      </p:to>
                                    </p:set>
                                    <p:anim calcmode="lin" valueType="num">
                                      <p:cBhvr additive="base">
                                        <p:cTn id="17" dur="500" fill="hold"/>
                                        <p:tgtEl>
                                          <p:spTgt spid="441"/>
                                        </p:tgtEl>
                                        <p:attrNameLst>
                                          <p:attrName>ppt_x</p:attrName>
                                        </p:attrNameLst>
                                      </p:cBhvr>
                                      <p:tavLst>
                                        <p:tav tm="0">
                                          <p:val>
                                            <p:strVal val="#ppt_x"/>
                                          </p:val>
                                        </p:tav>
                                        <p:tav tm="100000">
                                          <p:val>
                                            <p:strVal val="#ppt_x"/>
                                          </p:val>
                                        </p:tav>
                                      </p:tavLst>
                                    </p:anim>
                                    <p:anim calcmode="lin" valueType="num">
                                      <p:cBhvr additive="base">
                                        <p:cTn id="18" dur="500" fill="hold"/>
                                        <p:tgtEl>
                                          <p:spTgt spid="441"/>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11"/>
                                        </p:tgtEl>
                                        <p:attrNameLst>
                                          <p:attrName>style.visibility</p:attrName>
                                        </p:attrNameLst>
                                      </p:cBhvr>
                                      <p:to>
                                        <p:strVal val="visible"/>
                                      </p:to>
                                    </p:set>
                                    <p:anim calcmode="lin" valueType="num">
                                      <p:cBhvr additive="base">
                                        <p:cTn id="22" dur="500" fill="hold"/>
                                        <p:tgtEl>
                                          <p:spTgt spid="411"/>
                                        </p:tgtEl>
                                        <p:attrNameLst>
                                          <p:attrName>ppt_x</p:attrName>
                                        </p:attrNameLst>
                                      </p:cBhvr>
                                      <p:tavLst>
                                        <p:tav tm="0">
                                          <p:val>
                                            <p:strVal val="#ppt_x"/>
                                          </p:val>
                                        </p:tav>
                                        <p:tav tm="100000">
                                          <p:val>
                                            <p:strVal val="#ppt_x"/>
                                          </p:val>
                                        </p:tav>
                                      </p:tavLst>
                                    </p:anim>
                                    <p:anim calcmode="lin" valueType="num">
                                      <p:cBhvr additive="base">
                                        <p:cTn id="23" dur="500" fill="hold"/>
                                        <p:tgtEl>
                                          <p:spTgt spid="41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42"/>
                                        </p:tgtEl>
                                        <p:attrNameLst>
                                          <p:attrName>style.visibility</p:attrName>
                                        </p:attrNameLst>
                                      </p:cBhvr>
                                      <p:to>
                                        <p:strVal val="visible"/>
                                      </p:to>
                                    </p:set>
                                    <p:anim calcmode="lin" valueType="num">
                                      <p:cBhvr additive="base">
                                        <p:cTn id="27" dur="500" fill="hold"/>
                                        <p:tgtEl>
                                          <p:spTgt spid="442"/>
                                        </p:tgtEl>
                                        <p:attrNameLst>
                                          <p:attrName>ppt_x</p:attrName>
                                        </p:attrNameLst>
                                      </p:cBhvr>
                                      <p:tavLst>
                                        <p:tav tm="0">
                                          <p:val>
                                            <p:strVal val="#ppt_x"/>
                                          </p:val>
                                        </p:tav>
                                        <p:tav tm="100000">
                                          <p:val>
                                            <p:strVal val="#ppt_x"/>
                                          </p:val>
                                        </p:tav>
                                      </p:tavLst>
                                    </p:anim>
                                    <p:anim calcmode="lin" valueType="num">
                                      <p:cBhvr additive="base">
                                        <p:cTn id="28" dur="500" fill="hold"/>
                                        <p:tgtEl>
                                          <p:spTgt spid="44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35"/>
                                        </p:tgtEl>
                                        <p:attrNameLst>
                                          <p:attrName>style.visibility</p:attrName>
                                        </p:attrNameLst>
                                      </p:cBhvr>
                                      <p:to>
                                        <p:strVal val="visible"/>
                                      </p:to>
                                    </p:set>
                                    <p:anim calcmode="lin" valueType="num">
                                      <p:cBhvr additive="base">
                                        <p:cTn id="32" dur="500" fill="hold"/>
                                        <p:tgtEl>
                                          <p:spTgt spid="435"/>
                                        </p:tgtEl>
                                        <p:attrNameLst>
                                          <p:attrName>ppt_x</p:attrName>
                                        </p:attrNameLst>
                                      </p:cBhvr>
                                      <p:tavLst>
                                        <p:tav tm="0">
                                          <p:val>
                                            <p:strVal val="#ppt_x"/>
                                          </p:val>
                                        </p:tav>
                                        <p:tav tm="100000">
                                          <p:val>
                                            <p:strVal val="#ppt_x"/>
                                          </p:val>
                                        </p:tav>
                                      </p:tavLst>
                                    </p:anim>
                                    <p:anim calcmode="lin" valueType="num">
                                      <p:cBhvr additive="base">
                                        <p:cTn id="33" dur="500" fill="hold"/>
                                        <p:tgtEl>
                                          <p:spTgt spid="435"/>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43"/>
                                        </p:tgtEl>
                                        <p:attrNameLst>
                                          <p:attrName>style.visibility</p:attrName>
                                        </p:attrNameLst>
                                      </p:cBhvr>
                                      <p:to>
                                        <p:strVal val="visible"/>
                                      </p:to>
                                    </p:set>
                                    <p:anim calcmode="lin" valueType="num">
                                      <p:cBhvr additive="base">
                                        <p:cTn id="37" dur="500" fill="hold"/>
                                        <p:tgtEl>
                                          <p:spTgt spid="443"/>
                                        </p:tgtEl>
                                        <p:attrNameLst>
                                          <p:attrName>ppt_x</p:attrName>
                                        </p:attrNameLst>
                                      </p:cBhvr>
                                      <p:tavLst>
                                        <p:tav tm="0">
                                          <p:val>
                                            <p:strVal val="#ppt_x"/>
                                          </p:val>
                                        </p:tav>
                                        <p:tav tm="100000">
                                          <p:val>
                                            <p:strVal val="#ppt_x"/>
                                          </p:val>
                                        </p:tav>
                                      </p:tavLst>
                                    </p:anim>
                                    <p:anim calcmode="lin" valueType="num">
                                      <p:cBhvr additive="base">
                                        <p:cTn id="38" dur="500" fill="hold"/>
                                        <p:tgtEl>
                                          <p:spTgt spid="443"/>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36"/>
                                        </p:tgtEl>
                                        <p:attrNameLst>
                                          <p:attrName>style.visibility</p:attrName>
                                        </p:attrNameLst>
                                      </p:cBhvr>
                                      <p:to>
                                        <p:strVal val="visible"/>
                                      </p:to>
                                    </p:set>
                                    <p:anim calcmode="lin" valueType="num">
                                      <p:cBhvr additive="base">
                                        <p:cTn id="42" dur="500" fill="hold"/>
                                        <p:tgtEl>
                                          <p:spTgt spid="436"/>
                                        </p:tgtEl>
                                        <p:attrNameLst>
                                          <p:attrName>ppt_x</p:attrName>
                                        </p:attrNameLst>
                                      </p:cBhvr>
                                      <p:tavLst>
                                        <p:tav tm="0">
                                          <p:val>
                                            <p:strVal val="#ppt_x"/>
                                          </p:val>
                                        </p:tav>
                                        <p:tav tm="100000">
                                          <p:val>
                                            <p:strVal val="#ppt_x"/>
                                          </p:val>
                                        </p:tav>
                                      </p:tavLst>
                                    </p:anim>
                                    <p:anim calcmode="lin" valueType="num">
                                      <p:cBhvr additive="base">
                                        <p:cTn id="43" dur="500" fill="hold"/>
                                        <p:tgtEl>
                                          <p:spTgt spid="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p:bldP spid="411" grpId="0"/>
      <p:bldP spid="435" grpId="0"/>
      <p:bldP spid="436" grpId="0"/>
      <p:bldP spid="440" grpId="0"/>
      <p:bldP spid="441" grpId="0"/>
      <p:bldP spid="442" grpId="0"/>
      <p:bldP spid="4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2"/>
          <p:cNvSpPr>
            <a:spLocks noEditPoints="1"/>
          </p:cNvSpPr>
          <p:nvPr/>
        </p:nvSpPr>
        <p:spPr bwMode="gray">
          <a:xfrm>
            <a:off x="685800" y="1524000"/>
            <a:ext cx="8229600" cy="4724400"/>
          </a:xfrm>
          <a:custGeom>
            <a:avLst/>
            <a:gdLst>
              <a:gd name="T0" fmla="*/ 2147483647 w 4040"/>
              <a:gd name="T1" fmla="*/ 2147483647 h 1888"/>
              <a:gd name="T2" fmla="*/ 2147483647 w 4040"/>
              <a:gd name="T3" fmla="*/ 2147483647 h 1888"/>
              <a:gd name="T4" fmla="*/ 2147483647 w 4040"/>
              <a:gd name="T5" fmla="*/ 2147483647 h 1888"/>
              <a:gd name="T6" fmla="*/ 2147483647 w 4040"/>
              <a:gd name="T7" fmla="*/ 2147483647 h 1888"/>
              <a:gd name="T8" fmla="*/ 2147483647 w 4040"/>
              <a:gd name="T9" fmla="*/ 2147483647 h 1888"/>
              <a:gd name="T10" fmla="*/ 2147483647 w 4040"/>
              <a:gd name="T11" fmla="*/ 2147483647 h 1888"/>
              <a:gd name="T12" fmla="*/ 0 w 4040"/>
              <a:gd name="T13" fmla="*/ 2147483647 h 1888"/>
              <a:gd name="T14" fmla="*/ 2147483647 w 4040"/>
              <a:gd name="T15" fmla="*/ 2147483647 h 1888"/>
              <a:gd name="T16" fmla="*/ 2147483647 w 4040"/>
              <a:gd name="T17" fmla="*/ 2147483647 h 1888"/>
              <a:gd name="T18" fmla="*/ 2147483647 w 4040"/>
              <a:gd name="T19" fmla="*/ 2147483647 h 1888"/>
              <a:gd name="T20" fmla="*/ 2147483647 w 4040"/>
              <a:gd name="T21" fmla="*/ 2147483647 h 1888"/>
              <a:gd name="T22" fmla="*/ 2147483647 w 4040"/>
              <a:gd name="T23" fmla="*/ 2147483647 h 1888"/>
              <a:gd name="T24" fmla="*/ 2147483647 w 4040"/>
              <a:gd name="T25" fmla="*/ 2147483647 h 1888"/>
              <a:gd name="T26" fmla="*/ 2147483647 w 4040"/>
              <a:gd name="T27" fmla="*/ 2147483647 h 1888"/>
              <a:gd name="T28" fmla="*/ 2147483647 w 4040"/>
              <a:gd name="T29" fmla="*/ 2147483647 h 1888"/>
              <a:gd name="T30" fmla="*/ 2147483647 w 4040"/>
              <a:gd name="T31" fmla="*/ 2147483647 h 1888"/>
              <a:gd name="T32" fmla="*/ 2147483647 w 4040"/>
              <a:gd name="T33" fmla="*/ 2147483647 h 1888"/>
              <a:gd name="T34" fmla="*/ 2147483647 w 4040"/>
              <a:gd name="T35" fmla="*/ 2147483647 h 1888"/>
              <a:gd name="T36" fmla="*/ 2147483647 w 4040"/>
              <a:gd name="T37" fmla="*/ 2147483647 h 1888"/>
              <a:gd name="T38" fmla="*/ 2147483647 w 4040"/>
              <a:gd name="T39" fmla="*/ 2147483647 h 1888"/>
              <a:gd name="T40" fmla="*/ 2147483647 w 4040"/>
              <a:gd name="T41" fmla="*/ 2147483647 h 1888"/>
              <a:gd name="T42" fmla="*/ 2147483647 w 4040"/>
              <a:gd name="T43" fmla="*/ 2147483647 h 1888"/>
              <a:gd name="T44" fmla="*/ 2147483647 w 4040"/>
              <a:gd name="T45" fmla="*/ 2147483647 h 1888"/>
              <a:gd name="T46" fmla="*/ 2147483647 w 4040"/>
              <a:gd name="T47" fmla="*/ 2147483647 h 1888"/>
              <a:gd name="T48" fmla="*/ 2147483647 w 4040"/>
              <a:gd name="T49" fmla="*/ 2147483647 h 1888"/>
              <a:gd name="T50" fmla="*/ 2147483647 w 4040"/>
              <a:gd name="T51" fmla="*/ 2147483647 h 1888"/>
              <a:gd name="T52" fmla="*/ 2147483647 w 4040"/>
              <a:gd name="T53" fmla="*/ 0 h 1888"/>
              <a:gd name="T54" fmla="*/ 2147483647 w 4040"/>
              <a:gd name="T55" fmla="*/ 2147483647 h 1888"/>
              <a:gd name="T56" fmla="*/ 2147483647 w 4040"/>
              <a:gd name="T57" fmla="*/ 2147483647 h 1888"/>
              <a:gd name="T58" fmla="*/ 2147483647 w 4040"/>
              <a:gd name="T59" fmla="*/ 2147483647 h 1888"/>
              <a:gd name="T60" fmla="*/ 2147483647 w 4040"/>
              <a:gd name="T61" fmla="*/ 2147483647 h 1888"/>
              <a:gd name="T62" fmla="*/ 2147483647 w 4040"/>
              <a:gd name="T63" fmla="*/ 2147483647 h 1888"/>
              <a:gd name="T64" fmla="*/ 2147483647 w 4040"/>
              <a:gd name="T65" fmla="*/ 2147483647 h 1888"/>
              <a:gd name="T66" fmla="*/ 2147483647 w 4040"/>
              <a:gd name="T67" fmla="*/ 2147483647 h 1888"/>
              <a:gd name="T68" fmla="*/ 2147483647 w 4040"/>
              <a:gd name="T69" fmla="*/ 2147483647 h 1888"/>
              <a:gd name="T70" fmla="*/ 2147483647 w 4040"/>
              <a:gd name="T71" fmla="*/ 2147483647 h 1888"/>
              <a:gd name="T72" fmla="*/ 2147483647 w 4040"/>
              <a:gd name="T73" fmla="*/ 2147483647 h 1888"/>
              <a:gd name="T74" fmla="*/ 2147483647 w 4040"/>
              <a:gd name="T75" fmla="*/ 2147483647 h 1888"/>
              <a:gd name="T76" fmla="*/ 2147483647 w 4040"/>
              <a:gd name="T77" fmla="*/ 2147483647 h 1888"/>
              <a:gd name="T78" fmla="*/ 2147483647 w 4040"/>
              <a:gd name="T79" fmla="*/ 2147483647 h 1888"/>
              <a:gd name="T80" fmla="*/ 2147483647 w 4040"/>
              <a:gd name="T81" fmla="*/ 2147483647 h 1888"/>
              <a:gd name="T82" fmla="*/ 2147483647 w 4040"/>
              <a:gd name="T83" fmla="*/ 2147483647 h 1888"/>
              <a:gd name="T84" fmla="*/ 2147483647 w 4040"/>
              <a:gd name="T85" fmla="*/ 2147483647 h 1888"/>
              <a:gd name="T86" fmla="*/ 2147483647 w 4040"/>
              <a:gd name="T87" fmla="*/ 2147483647 h 1888"/>
              <a:gd name="T88" fmla="*/ 2147483647 w 4040"/>
              <a:gd name="T89" fmla="*/ 2147483647 h 1888"/>
              <a:gd name="T90" fmla="*/ 2147483647 w 4040"/>
              <a:gd name="T91" fmla="*/ 2147483647 h 1888"/>
              <a:gd name="T92" fmla="*/ 2147483647 w 4040"/>
              <a:gd name="T93" fmla="*/ 2147483647 h 1888"/>
              <a:gd name="T94" fmla="*/ 2147483647 w 4040"/>
              <a:gd name="T95" fmla="*/ 2147483647 h 1888"/>
              <a:gd name="T96" fmla="*/ 2147483647 w 4040"/>
              <a:gd name="T97" fmla="*/ 2147483647 h 1888"/>
              <a:gd name="T98" fmla="*/ 2147483647 w 4040"/>
              <a:gd name="T99" fmla="*/ 2147483647 h 1888"/>
              <a:gd name="T100" fmla="*/ 2147483647 w 4040"/>
              <a:gd name="T101" fmla="*/ 2147483647 h 1888"/>
              <a:gd name="T102" fmla="*/ 2147483647 w 4040"/>
              <a:gd name="T103" fmla="*/ 2147483647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0"/>
              <a:gd name="T157" fmla="*/ 0 h 1888"/>
              <a:gd name="T158" fmla="*/ 4040 w 4040"/>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91294" tIns="45644" rIns="91294" bIns="45644"/>
          <a:lstStyle/>
          <a:p>
            <a:endParaRPr lang="en-US"/>
          </a:p>
        </p:txBody>
      </p:sp>
      <p:pic>
        <p:nvPicPr>
          <p:cNvPr id="132" name="Picture 10" descr="http://www.linkphone.cn/uploadfile/2011/0407/2011040703282723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3238" y="1143000"/>
            <a:ext cx="385762" cy="762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8801" name="Picture 11"/>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5638800" y="5867400"/>
            <a:ext cx="587375" cy="5873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45" name="Rectangle 18"/>
          <p:cNvSpPr>
            <a:spLocks noChangeArrowheads="1"/>
          </p:cNvSpPr>
          <p:nvPr/>
        </p:nvSpPr>
        <p:spPr bwMode="auto">
          <a:xfrm>
            <a:off x="2895600" y="3733800"/>
            <a:ext cx="1371600" cy="4349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lIns="91416" tIns="45708" rIns="91416" bIns="45708" anchor="ctr">
            <a:spAutoFit/>
          </a:bodyPr>
          <a:lstStyle/>
          <a:p>
            <a:pPr algn="ctr" defTabSz="731838" fontAlgn="auto" hangingPunct="0">
              <a:lnSpc>
                <a:spcPct val="93000"/>
              </a:lnSpc>
              <a:spcAft>
                <a:spcPts val="0"/>
              </a:spcAft>
              <a:buClr>
                <a:srgbClr val="000000"/>
              </a:buClr>
              <a:buSzPct val="100000"/>
              <a:buFont typeface="Times New Roman" pitchFamily="18" charset="0"/>
              <a:buNone/>
              <a:defRPr/>
            </a:pPr>
            <a:r>
              <a:rPr lang="en-US" altLang="zh-CN" sz="1200" b="1" kern="0" dirty="0">
                <a:solidFill>
                  <a:srgbClr val="000000">
                    <a:lumMod val="75000"/>
                    <a:lumOff val="25000"/>
                  </a:srgbClr>
                </a:solidFill>
                <a:latin typeface="Arial" charset="0"/>
              </a:rPr>
              <a:t>Subscriber preference</a:t>
            </a:r>
          </a:p>
        </p:txBody>
      </p:sp>
      <p:sp>
        <p:nvSpPr>
          <p:cNvPr id="75782" name="Rectangle 1"/>
          <p:cNvSpPr>
            <a:spLocks noGrp="1" noChangeArrowheads="1"/>
          </p:cNvSpPr>
          <p:nvPr>
            <p:ph type="title" idx="4294967295"/>
          </p:nvPr>
        </p:nvSpPr>
        <p:spPr>
          <a:xfrm>
            <a:off x="457200" y="304800"/>
            <a:ext cx="8229600" cy="914400"/>
          </a:xfrm>
        </p:spPr>
        <p:txBody>
          <a:bodyPr/>
          <a:lstStyle/>
          <a:p>
            <a:pPr algn="ctr" eaLnBrk="1"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4000" b="1" kern="1200" dirty="0" smtClean="0">
                <a:solidFill>
                  <a:srgbClr val="C00000"/>
                </a:solidFill>
                <a:ea typeface="+mj-ea"/>
              </a:rPr>
              <a:t>Information is All Over The Place</a:t>
            </a:r>
          </a:p>
        </p:txBody>
      </p:sp>
      <p:grpSp>
        <p:nvGrpSpPr>
          <p:cNvPr id="2" name="Group 24"/>
          <p:cNvGrpSpPr>
            <a:grpSpLocks/>
          </p:cNvGrpSpPr>
          <p:nvPr/>
        </p:nvGrpSpPr>
        <p:grpSpPr bwMode="auto">
          <a:xfrm>
            <a:off x="3910013" y="5715000"/>
            <a:ext cx="814387" cy="762000"/>
            <a:chOff x="5997575" y="2590800"/>
            <a:chExt cx="2206622" cy="1903412"/>
          </a:xfrm>
          <a:effectLst>
            <a:outerShdw blurRad="50800" dist="38100" dir="2700000" algn="tl" rotWithShape="0">
              <a:prstClr val="black">
                <a:alpha val="40000"/>
              </a:prstClr>
            </a:outerShdw>
          </a:effectLst>
        </p:grpSpPr>
        <p:pic>
          <p:nvPicPr>
            <p:cNvPr id="118885" name="Picture 8" descr="房子"/>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997575" y="2626490"/>
              <a:ext cx="2206622" cy="1867722"/>
            </a:xfrm>
            <a:prstGeom prst="rect">
              <a:avLst/>
            </a:prstGeom>
            <a:noFill/>
            <a:ln w="9525">
              <a:noFill/>
              <a:miter lim="800000"/>
              <a:headEnd/>
              <a:tailEnd/>
            </a:ln>
          </p:spPr>
        </p:pic>
        <p:pic>
          <p:nvPicPr>
            <p:cNvPr id="118886" name="Picture 11"/>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6270254" y="2590800"/>
              <a:ext cx="587746" cy="587746"/>
            </a:xfrm>
            <a:prstGeom prst="rect">
              <a:avLst/>
            </a:prstGeom>
            <a:noFill/>
            <a:ln w="9525">
              <a:noFill/>
              <a:miter lim="800000"/>
              <a:headEnd/>
              <a:tailEnd/>
            </a:ln>
          </p:spPr>
        </p:pic>
      </p:grpSp>
      <p:sp>
        <p:nvSpPr>
          <p:cNvPr id="194" name="Rounded Rectangle 72"/>
          <p:cNvSpPr>
            <a:spLocks noChangeArrowheads="1"/>
          </p:cNvSpPr>
          <p:nvPr/>
        </p:nvSpPr>
        <p:spPr bwMode="auto">
          <a:xfrm>
            <a:off x="228600" y="4114800"/>
            <a:ext cx="1295400" cy="457200"/>
          </a:xfrm>
          <a:prstGeom prst="roundRect">
            <a:avLst>
              <a:gd name="adj" fmla="val 0"/>
            </a:avLst>
          </a:prstGeom>
          <a:solidFill>
            <a:srgbClr val="00B0F0"/>
          </a:solidFill>
          <a:ln w="9525" algn="ctr">
            <a:noFill/>
            <a:miter lim="800000"/>
            <a:headEnd/>
            <a:tailEnd/>
          </a:ln>
          <a:effectLst>
            <a:outerShdw dist="35921" dir="2700000" algn="ctr" rotWithShape="0">
              <a:srgbClr val="969696"/>
            </a:outerShdw>
          </a:effectLst>
        </p:spPr>
        <p:txBody>
          <a:bodyPr wrap="none" lIns="86693" tIns="43346" rIns="86693" bIns="43346" anchor="ctr"/>
          <a:lstStyle/>
          <a:p>
            <a:pPr algn="ctr" defTabSz="877888" eaLnBrk="0" hangingPunct="0">
              <a:lnSpc>
                <a:spcPct val="93000"/>
              </a:lnSpc>
              <a:buClr>
                <a:srgbClr val="000000"/>
              </a:buClr>
              <a:buSzPct val="100000"/>
              <a:buFont typeface="Times New Roman" pitchFamily="18" charset="0"/>
              <a:buNone/>
              <a:defRPr/>
            </a:pPr>
            <a:r>
              <a:rPr lang="en-US" altLang="zh-CN" sz="1300">
                <a:solidFill>
                  <a:srgbClr val="FFFFFF"/>
                </a:solidFill>
                <a:ea typeface="MS PGothic" pitchFamily="34" charset="-128"/>
              </a:rPr>
              <a:t>Traffic </a:t>
            </a:r>
            <a:endParaRPr lang="en-US" altLang="zh-CN" sz="1300">
              <a:solidFill>
                <a:srgbClr val="000000"/>
              </a:solidFill>
              <a:ea typeface="MS PGothic" pitchFamily="34" charset="-128"/>
            </a:endParaRPr>
          </a:p>
          <a:p>
            <a:pPr algn="ctr" defTabSz="877888" eaLnBrk="0" hangingPunct="0">
              <a:lnSpc>
                <a:spcPct val="93000"/>
              </a:lnSpc>
              <a:buClr>
                <a:srgbClr val="000000"/>
              </a:buClr>
              <a:buSzPct val="100000"/>
              <a:buFont typeface="Times New Roman" pitchFamily="18" charset="0"/>
              <a:buNone/>
              <a:defRPr/>
            </a:pPr>
            <a:r>
              <a:rPr lang="en-US" altLang="zh-CN" sz="1300">
                <a:solidFill>
                  <a:srgbClr val="FFFFFF"/>
                </a:solidFill>
                <a:ea typeface="MS PGothic" pitchFamily="34" charset="-128"/>
              </a:rPr>
              <a:t>Center</a:t>
            </a:r>
          </a:p>
        </p:txBody>
      </p:sp>
      <p:pic>
        <p:nvPicPr>
          <p:cNvPr id="198" name="Picture 13" descr="http://t0.gstatic.com/images?q=tbn:ANd9GcSpva8SafzXX6gzZJ_KGp7L5m1xB7nvF6k1G24FI7l5LIr7vzRXHQ"/>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166100" y="3352800"/>
            <a:ext cx="977900" cy="914400"/>
          </a:xfrm>
          <a:prstGeom prst="rect">
            <a:avLst/>
          </a:prstGeom>
          <a:noFill/>
          <a:effectLst>
            <a:outerShdw blurRad="50800" dist="38100" dir="2700000" algn="tl" rotWithShape="0">
              <a:prstClr val="black">
                <a:alpha val="40000"/>
              </a:prstClr>
            </a:outerShdw>
          </a:effectLst>
        </p:spPr>
      </p:pic>
      <p:grpSp>
        <p:nvGrpSpPr>
          <p:cNvPr id="3" name="Group 84"/>
          <p:cNvGrpSpPr>
            <a:grpSpLocks/>
          </p:cNvGrpSpPr>
          <p:nvPr/>
        </p:nvGrpSpPr>
        <p:grpSpPr bwMode="auto">
          <a:xfrm>
            <a:off x="609600" y="2667000"/>
            <a:ext cx="609600" cy="609600"/>
            <a:chOff x="1297" y="2208"/>
            <a:chExt cx="857" cy="593"/>
          </a:xfrm>
          <a:effectLst>
            <a:outerShdw blurRad="50800" dist="38100" dir="2700000" algn="tl" rotWithShape="0">
              <a:prstClr val="black">
                <a:alpha val="40000"/>
              </a:prstClr>
            </a:outerShdw>
          </a:effectLst>
        </p:grpSpPr>
        <p:grpSp>
          <p:nvGrpSpPr>
            <p:cNvPr id="4" name="Group 87"/>
            <p:cNvGrpSpPr>
              <a:grpSpLocks/>
            </p:cNvGrpSpPr>
            <p:nvPr/>
          </p:nvGrpSpPr>
          <p:grpSpPr bwMode="auto">
            <a:xfrm>
              <a:off x="1297" y="2446"/>
              <a:ext cx="857" cy="357"/>
              <a:chOff x="1741" y="1920"/>
              <a:chExt cx="1636" cy="734"/>
            </a:xfrm>
          </p:grpSpPr>
          <p:sp>
            <p:nvSpPr>
              <p:cNvPr id="237" name="Freeform 88"/>
              <p:cNvSpPr>
                <a:spLocks/>
              </p:cNvSpPr>
              <p:nvPr/>
            </p:nvSpPr>
            <p:spPr bwMode="auto">
              <a:xfrm>
                <a:off x="1758" y="2256"/>
                <a:ext cx="1619" cy="397"/>
              </a:xfrm>
              <a:custGeom>
                <a:avLst/>
                <a:gdLst>
                  <a:gd name="T0" fmla="*/ 0 w 2180"/>
                  <a:gd name="T1" fmla="*/ 0 h 453"/>
                  <a:gd name="T2" fmla="*/ 1 w 2180"/>
                  <a:gd name="T3" fmla="*/ 11 h 453"/>
                  <a:gd name="T4" fmla="*/ 1 w 2180"/>
                  <a:gd name="T5" fmla="*/ 20 h 453"/>
                  <a:gd name="T6" fmla="*/ 1 w 2180"/>
                  <a:gd name="T7" fmla="*/ 33 h 453"/>
                  <a:gd name="T8" fmla="*/ 3 w 2180"/>
                  <a:gd name="T9" fmla="*/ 43 h 453"/>
                  <a:gd name="T10" fmla="*/ 5 w 2180"/>
                  <a:gd name="T11" fmla="*/ 50 h 453"/>
                  <a:gd name="T12" fmla="*/ 7 w 2180"/>
                  <a:gd name="T13" fmla="*/ 55 h 453"/>
                  <a:gd name="T14" fmla="*/ 9 w 2180"/>
                  <a:gd name="T15" fmla="*/ 53 h 453"/>
                  <a:gd name="T16" fmla="*/ 10 w 2180"/>
                  <a:gd name="T17" fmla="*/ 49 h 453"/>
                  <a:gd name="T18" fmla="*/ 12 w 2180"/>
                  <a:gd name="T19" fmla="*/ 42 h 453"/>
                  <a:gd name="T20" fmla="*/ 14 w 2180"/>
                  <a:gd name="T21" fmla="*/ 30 h 453"/>
                  <a:gd name="T22" fmla="*/ 14 w 2180"/>
                  <a:gd name="T23" fmla="*/ 18 h 453"/>
                  <a:gd name="T24" fmla="*/ 14 w 2180"/>
                  <a:gd name="T25" fmla="*/ 4 h 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80"/>
                  <a:gd name="T40" fmla="*/ 0 h 453"/>
                  <a:gd name="T41" fmla="*/ 2180 w 2180"/>
                  <a:gd name="T42" fmla="*/ 453 h 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80" h="453">
                    <a:moveTo>
                      <a:pt x="0" y="0"/>
                    </a:moveTo>
                    <a:cubicBezTo>
                      <a:pt x="2" y="16"/>
                      <a:pt x="3" y="62"/>
                      <a:pt x="15" y="91"/>
                    </a:cubicBezTo>
                    <a:cubicBezTo>
                      <a:pt x="27" y="120"/>
                      <a:pt x="40" y="146"/>
                      <a:pt x="72" y="176"/>
                    </a:cubicBezTo>
                    <a:cubicBezTo>
                      <a:pt x="104" y="206"/>
                      <a:pt x="152" y="239"/>
                      <a:pt x="210" y="268"/>
                    </a:cubicBezTo>
                    <a:cubicBezTo>
                      <a:pt x="268" y="298"/>
                      <a:pt x="341" y="332"/>
                      <a:pt x="420" y="357"/>
                    </a:cubicBezTo>
                    <a:cubicBezTo>
                      <a:pt x="499" y="382"/>
                      <a:pt x="591" y="404"/>
                      <a:pt x="687" y="419"/>
                    </a:cubicBezTo>
                    <a:cubicBezTo>
                      <a:pt x="783" y="434"/>
                      <a:pt x="897" y="446"/>
                      <a:pt x="996" y="450"/>
                    </a:cubicBezTo>
                    <a:cubicBezTo>
                      <a:pt x="1095" y="453"/>
                      <a:pt x="1187" y="451"/>
                      <a:pt x="1284" y="443"/>
                    </a:cubicBezTo>
                    <a:cubicBezTo>
                      <a:pt x="1381" y="435"/>
                      <a:pt x="1493" y="419"/>
                      <a:pt x="1581" y="402"/>
                    </a:cubicBezTo>
                    <a:cubicBezTo>
                      <a:pt x="1669" y="385"/>
                      <a:pt x="1740" y="365"/>
                      <a:pt x="1812" y="340"/>
                    </a:cubicBezTo>
                    <a:cubicBezTo>
                      <a:pt x="1884" y="315"/>
                      <a:pt x="1958" y="283"/>
                      <a:pt x="2013" y="251"/>
                    </a:cubicBezTo>
                    <a:cubicBezTo>
                      <a:pt x="2068" y="219"/>
                      <a:pt x="2114" y="188"/>
                      <a:pt x="2142" y="149"/>
                    </a:cubicBezTo>
                    <a:cubicBezTo>
                      <a:pt x="2170" y="110"/>
                      <a:pt x="2172" y="45"/>
                      <a:pt x="2180" y="18"/>
                    </a:cubicBezTo>
                  </a:path>
                </a:pathLst>
              </a:custGeom>
              <a:gradFill rotWithShape="1">
                <a:gsLst>
                  <a:gs pos="0">
                    <a:srgbClr val="FFF3E1"/>
                  </a:gs>
                  <a:gs pos="100000">
                    <a:srgbClr val="FFE2B7"/>
                  </a:gs>
                </a:gsLst>
                <a:lin ang="5400000" scaled="1"/>
              </a:gradFill>
              <a:ln w="9525" cap="rnd">
                <a:solidFill>
                  <a:srgbClr val="808080"/>
                </a:solidFill>
                <a:prstDash val="solid"/>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38" name="Oval 89"/>
              <p:cNvSpPr>
                <a:spLocks noChangeArrowheads="1"/>
              </p:cNvSpPr>
              <p:nvPr/>
            </p:nvSpPr>
            <p:spPr bwMode="auto">
              <a:xfrm>
                <a:off x="1741" y="1920"/>
                <a:ext cx="1627" cy="667"/>
              </a:xfrm>
              <a:prstGeom prst="ellipse">
                <a:avLst/>
              </a:prstGeom>
              <a:gradFill rotWithShape="1">
                <a:gsLst>
                  <a:gs pos="0">
                    <a:srgbClr val="FFF3E1"/>
                  </a:gs>
                  <a:gs pos="100000">
                    <a:srgbClr val="FFE2B7"/>
                  </a:gs>
                </a:gsLst>
                <a:lin ang="5400000" scaled="1"/>
              </a:gradFill>
              <a:ln w="9525" cap="rnd">
                <a:solidFill>
                  <a:srgbClr val="808080"/>
                </a:solidFill>
                <a:prstDash val="solid"/>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grpSp>
        <p:grpSp>
          <p:nvGrpSpPr>
            <p:cNvPr id="5" name="Group 90"/>
            <p:cNvGrpSpPr>
              <a:grpSpLocks noChangeAspect="1"/>
            </p:cNvGrpSpPr>
            <p:nvPr/>
          </p:nvGrpSpPr>
          <p:grpSpPr bwMode="auto">
            <a:xfrm>
              <a:off x="1459" y="2175"/>
              <a:ext cx="413" cy="524"/>
              <a:chOff x="2225" y="1312"/>
              <a:chExt cx="460" cy="565"/>
            </a:xfrm>
          </p:grpSpPr>
          <p:sp>
            <p:nvSpPr>
              <p:cNvPr id="213" name="Freeform 91"/>
              <p:cNvSpPr>
                <a:spLocks noChangeAspect="1"/>
              </p:cNvSpPr>
              <p:nvPr/>
            </p:nvSpPr>
            <p:spPr bwMode="auto">
              <a:xfrm>
                <a:off x="2492" y="1739"/>
                <a:ext cx="127" cy="15"/>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14" name="Freeform 92"/>
              <p:cNvSpPr>
                <a:spLocks noChangeAspect="1"/>
              </p:cNvSpPr>
              <p:nvPr/>
            </p:nvSpPr>
            <p:spPr bwMode="auto">
              <a:xfrm>
                <a:off x="2619" y="1681"/>
                <a:ext cx="67" cy="73"/>
              </a:xfrm>
              <a:custGeom>
                <a:avLst/>
                <a:gdLst>
                  <a:gd name="T0" fmla="*/ 0 w 65"/>
                  <a:gd name="T1" fmla="*/ 72 h 72"/>
                  <a:gd name="T2" fmla="*/ 65 w 65"/>
                  <a:gd name="T3" fmla="*/ 16 h 72"/>
                  <a:gd name="T4" fmla="*/ 65 w 65"/>
                  <a:gd name="T5" fmla="*/ 0 h 72"/>
                  <a:gd name="T6" fmla="*/ 0 w 65"/>
                  <a:gd name="T7" fmla="*/ 56 h 72"/>
                  <a:gd name="T8" fmla="*/ 0 w 65"/>
                  <a:gd name="T9" fmla="*/ 72 h 72"/>
                  <a:gd name="T10" fmla="*/ 0 w 65"/>
                  <a:gd name="T11" fmla="*/ 72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72"/>
                    </a:moveTo>
                    <a:lnTo>
                      <a:pt x="65" y="16"/>
                    </a:lnTo>
                    <a:lnTo>
                      <a:pt x="65" y="0"/>
                    </a:lnTo>
                    <a:lnTo>
                      <a:pt x="0" y="56"/>
                    </a:lnTo>
                    <a:lnTo>
                      <a:pt x="0" y="72"/>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15" name="Freeform 93"/>
              <p:cNvSpPr>
                <a:spLocks noChangeAspect="1"/>
              </p:cNvSpPr>
              <p:nvPr/>
            </p:nvSpPr>
            <p:spPr bwMode="auto">
              <a:xfrm>
                <a:off x="2422" y="1681"/>
                <a:ext cx="65" cy="73"/>
              </a:xfrm>
              <a:custGeom>
                <a:avLst/>
                <a:gdLst>
                  <a:gd name="T0" fmla="*/ 64 w 64"/>
                  <a:gd name="T1" fmla="*/ 72 h 72"/>
                  <a:gd name="T2" fmla="*/ 0 w 64"/>
                  <a:gd name="T3" fmla="*/ 16 h 72"/>
                  <a:gd name="T4" fmla="*/ 0 w 64"/>
                  <a:gd name="T5" fmla="*/ 0 h 72"/>
                  <a:gd name="T6" fmla="*/ 64 w 64"/>
                  <a:gd name="T7" fmla="*/ 56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6"/>
                    </a:lnTo>
                    <a:lnTo>
                      <a:pt x="64" y="72"/>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16" name="Freeform 94"/>
              <p:cNvSpPr>
                <a:spLocks noChangeAspect="1"/>
              </p:cNvSpPr>
              <p:nvPr/>
            </p:nvSpPr>
            <p:spPr bwMode="auto">
              <a:xfrm>
                <a:off x="2422" y="1629"/>
                <a:ext cx="261" cy="110"/>
              </a:xfrm>
              <a:custGeom>
                <a:avLst/>
                <a:gdLst>
                  <a:gd name="T0" fmla="*/ 259 w 259"/>
                  <a:gd name="T1" fmla="*/ 54 h 110"/>
                  <a:gd name="T2" fmla="*/ 227 w 259"/>
                  <a:gd name="T3" fmla="*/ 82 h 110"/>
                  <a:gd name="T4" fmla="*/ 194 w 259"/>
                  <a:gd name="T5" fmla="*/ 110 h 110"/>
                  <a:gd name="T6" fmla="*/ 130 w 259"/>
                  <a:gd name="T7" fmla="*/ 110 h 110"/>
                  <a:gd name="T8" fmla="*/ 64 w 259"/>
                  <a:gd name="T9" fmla="*/ 110 h 110"/>
                  <a:gd name="T10" fmla="*/ 32 w 259"/>
                  <a:gd name="T11" fmla="*/ 82 h 110"/>
                  <a:gd name="T12" fmla="*/ 0 w 259"/>
                  <a:gd name="T13" fmla="*/ 54 h 110"/>
                  <a:gd name="T14" fmla="*/ 32 w 259"/>
                  <a:gd name="T15" fmla="*/ 26 h 110"/>
                  <a:gd name="T16" fmla="*/ 64 w 259"/>
                  <a:gd name="T17" fmla="*/ 0 h 110"/>
                  <a:gd name="T18" fmla="*/ 130 w 259"/>
                  <a:gd name="T19" fmla="*/ 0 h 110"/>
                  <a:gd name="T20" fmla="*/ 194 w 259"/>
                  <a:gd name="T21" fmla="*/ 0 h 110"/>
                  <a:gd name="T22" fmla="*/ 227 w 259"/>
                  <a:gd name="T23" fmla="*/ 26 h 110"/>
                  <a:gd name="T24" fmla="*/ 259 w 259"/>
                  <a:gd name="T25" fmla="*/ 54 h 110"/>
                  <a:gd name="T26" fmla="*/ 259 w 259"/>
                  <a:gd name="T27" fmla="*/ 54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0"/>
                  <a:gd name="T44" fmla="*/ 259 w 25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0">
                    <a:moveTo>
                      <a:pt x="259" y="54"/>
                    </a:moveTo>
                    <a:lnTo>
                      <a:pt x="227" y="82"/>
                    </a:lnTo>
                    <a:lnTo>
                      <a:pt x="194" y="110"/>
                    </a:lnTo>
                    <a:lnTo>
                      <a:pt x="130" y="110"/>
                    </a:lnTo>
                    <a:lnTo>
                      <a:pt x="64" y="110"/>
                    </a:lnTo>
                    <a:lnTo>
                      <a:pt x="32" y="82"/>
                    </a:lnTo>
                    <a:lnTo>
                      <a:pt x="0" y="54"/>
                    </a:lnTo>
                    <a:lnTo>
                      <a:pt x="32" y="26"/>
                    </a:lnTo>
                    <a:lnTo>
                      <a:pt x="64" y="0"/>
                    </a:lnTo>
                    <a:lnTo>
                      <a:pt x="130" y="0"/>
                    </a:lnTo>
                    <a:lnTo>
                      <a:pt x="194" y="0"/>
                    </a:lnTo>
                    <a:lnTo>
                      <a:pt x="227" y="26"/>
                    </a:lnTo>
                    <a:lnTo>
                      <a:pt x="259" y="54"/>
                    </a:lnTo>
                    <a:close/>
                  </a:path>
                </a:pathLst>
              </a:custGeom>
              <a:solidFill>
                <a:srgbClr val="8BA6BD"/>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17" name="Freeform 95"/>
              <p:cNvSpPr>
                <a:spLocks noChangeAspect="1"/>
              </p:cNvSpPr>
              <p:nvPr/>
            </p:nvSpPr>
            <p:spPr bwMode="auto">
              <a:xfrm>
                <a:off x="2293" y="1797"/>
                <a:ext cx="129" cy="20"/>
              </a:xfrm>
              <a:custGeom>
                <a:avLst/>
                <a:gdLst>
                  <a:gd name="T0" fmla="*/ 130 w 130"/>
                  <a:gd name="T1" fmla="*/ 18 h 18"/>
                  <a:gd name="T2" fmla="*/ 0 w 130"/>
                  <a:gd name="T3" fmla="*/ 18 h 18"/>
                  <a:gd name="T4" fmla="*/ 0 w 130"/>
                  <a:gd name="T5" fmla="*/ 0 h 18"/>
                  <a:gd name="T6" fmla="*/ 130 w 130"/>
                  <a:gd name="T7" fmla="*/ 0 h 18"/>
                  <a:gd name="T8" fmla="*/ 130 w 130"/>
                  <a:gd name="T9" fmla="*/ 18 h 18"/>
                  <a:gd name="T10" fmla="*/ 130 w 130"/>
                  <a:gd name="T11" fmla="*/ 18 h 18"/>
                  <a:gd name="T12" fmla="*/ 0 60000 65536"/>
                  <a:gd name="T13" fmla="*/ 0 60000 65536"/>
                  <a:gd name="T14" fmla="*/ 0 60000 65536"/>
                  <a:gd name="T15" fmla="*/ 0 60000 65536"/>
                  <a:gd name="T16" fmla="*/ 0 60000 65536"/>
                  <a:gd name="T17" fmla="*/ 0 60000 65536"/>
                  <a:gd name="T18" fmla="*/ 0 w 130"/>
                  <a:gd name="T19" fmla="*/ 0 h 18"/>
                  <a:gd name="T20" fmla="*/ 130 w 1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30" h="18">
                    <a:moveTo>
                      <a:pt x="130" y="18"/>
                    </a:moveTo>
                    <a:lnTo>
                      <a:pt x="0" y="18"/>
                    </a:lnTo>
                    <a:lnTo>
                      <a:pt x="0" y="0"/>
                    </a:lnTo>
                    <a:lnTo>
                      <a:pt x="130" y="0"/>
                    </a:lnTo>
                    <a:lnTo>
                      <a:pt x="130" y="18"/>
                    </a:lnTo>
                    <a:close/>
                  </a:path>
                </a:pathLst>
              </a:custGeom>
              <a:solidFill>
                <a:srgbClr val="45648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18" name="Freeform 96"/>
              <p:cNvSpPr>
                <a:spLocks noChangeAspect="1"/>
              </p:cNvSpPr>
              <p:nvPr/>
            </p:nvSpPr>
            <p:spPr bwMode="auto">
              <a:xfrm>
                <a:off x="2422" y="1746"/>
                <a:ext cx="65" cy="73"/>
              </a:xfrm>
              <a:custGeom>
                <a:avLst/>
                <a:gdLst>
                  <a:gd name="T0" fmla="*/ 0 w 64"/>
                  <a:gd name="T1" fmla="*/ 72 h 72"/>
                  <a:gd name="T2" fmla="*/ 64 w 64"/>
                  <a:gd name="T3" fmla="*/ 16 h 72"/>
                  <a:gd name="T4" fmla="*/ 64 w 64"/>
                  <a:gd name="T5" fmla="*/ 0 h 72"/>
                  <a:gd name="T6" fmla="*/ 0 w 64"/>
                  <a:gd name="T7" fmla="*/ 54 h 72"/>
                  <a:gd name="T8" fmla="*/ 0 w 64"/>
                  <a:gd name="T9" fmla="*/ 72 h 72"/>
                  <a:gd name="T10" fmla="*/ 0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0" y="72"/>
                    </a:moveTo>
                    <a:lnTo>
                      <a:pt x="64" y="16"/>
                    </a:lnTo>
                    <a:lnTo>
                      <a:pt x="64" y="0"/>
                    </a:lnTo>
                    <a:lnTo>
                      <a:pt x="0" y="54"/>
                    </a:lnTo>
                    <a:lnTo>
                      <a:pt x="0" y="72"/>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19" name="Freeform 97"/>
              <p:cNvSpPr>
                <a:spLocks noChangeAspect="1"/>
              </p:cNvSpPr>
              <p:nvPr/>
            </p:nvSpPr>
            <p:spPr bwMode="auto">
              <a:xfrm>
                <a:off x="2226" y="1746"/>
                <a:ext cx="67" cy="73"/>
              </a:xfrm>
              <a:custGeom>
                <a:avLst/>
                <a:gdLst>
                  <a:gd name="T0" fmla="*/ 64 w 64"/>
                  <a:gd name="T1" fmla="*/ 72 h 72"/>
                  <a:gd name="T2" fmla="*/ 0 w 64"/>
                  <a:gd name="T3" fmla="*/ 16 h 72"/>
                  <a:gd name="T4" fmla="*/ 0 w 64"/>
                  <a:gd name="T5" fmla="*/ 0 h 72"/>
                  <a:gd name="T6" fmla="*/ 64 w 64"/>
                  <a:gd name="T7" fmla="*/ 54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4"/>
                    </a:lnTo>
                    <a:lnTo>
                      <a:pt x="64" y="72"/>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20" name="Freeform 98"/>
              <p:cNvSpPr>
                <a:spLocks noChangeAspect="1"/>
              </p:cNvSpPr>
              <p:nvPr/>
            </p:nvSpPr>
            <p:spPr bwMode="auto">
              <a:xfrm>
                <a:off x="2226" y="1689"/>
                <a:ext cx="263" cy="108"/>
              </a:xfrm>
              <a:custGeom>
                <a:avLst/>
                <a:gdLst>
                  <a:gd name="T0" fmla="*/ 258 w 258"/>
                  <a:gd name="T1" fmla="*/ 56 h 110"/>
                  <a:gd name="T2" fmla="*/ 226 w 258"/>
                  <a:gd name="T3" fmla="*/ 84 h 110"/>
                  <a:gd name="T4" fmla="*/ 194 w 258"/>
                  <a:gd name="T5" fmla="*/ 110 h 110"/>
                  <a:gd name="T6" fmla="*/ 128 w 258"/>
                  <a:gd name="T7" fmla="*/ 110 h 110"/>
                  <a:gd name="T8" fmla="*/ 64 w 258"/>
                  <a:gd name="T9" fmla="*/ 110 h 110"/>
                  <a:gd name="T10" fmla="*/ 32 w 258"/>
                  <a:gd name="T11" fmla="*/ 84 h 110"/>
                  <a:gd name="T12" fmla="*/ 0 w 258"/>
                  <a:gd name="T13" fmla="*/ 56 h 110"/>
                  <a:gd name="T14" fmla="*/ 32 w 258"/>
                  <a:gd name="T15" fmla="*/ 28 h 110"/>
                  <a:gd name="T16" fmla="*/ 64 w 258"/>
                  <a:gd name="T17" fmla="*/ 0 h 110"/>
                  <a:gd name="T18" fmla="*/ 128 w 258"/>
                  <a:gd name="T19" fmla="*/ 0 h 110"/>
                  <a:gd name="T20" fmla="*/ 194 w 258"/>
                  <a:gd name="T21" fmla="*/ 0 h 110"/>
                  <a:gd name="T22" fmla="*/ 226 w 258"/>
                  <a:gd name="T23" fmla="*/ 28 h 110"/>
                  <a:gd name="T24" fmla="*/ 258 w 258"/>
                  <a:gd name="T25" fmla="*/ 56 h 110"/>
                  <a:gd name="T26" fmla="*/ 258 w 258"/>
                  <a:gd name="T27" fmla="*/ 56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110"/>
                  <a:gd name="T44" fmla="*/ 258 w 25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110">
                    <a:moveTo>
                      <a:pt x="258" y="56"/>
                    </a:moveTo>
                    <a:lnTo>
                      <a:pt x="226" y="84"/>
                    </a:lnTo>
                    <a:lnTo>
                      <a:pt x="194" y="110"/>
                    </a:lnTo>
                    <a:lnTo>
                      <a:pt x="128" y="110"/>
                    </a:lnTo>
                    <a:lnTo>
                      <a:pt x="64" y="110"/>
                    </a:lnTo>
                    <a:lnTo>
                      <a:pt x="32" y="84"/>
                    </a:lnTo>
                    <a:lnTo>
                      <a:pt x="0" y="56"/>
                    </a:lnTo>
                    <a:lnTo>
                      <a:pt x="32" y="28"/>
                    </a:lnTo>
                    <a:lnTo>
                      <a:pt x="64" y="0"/>
                    </a:lnTo>
                    <a:lnTo>
                      <a:pt x="128" y="0"/>
                    </a:lnTo>
                    <a:lnTo>
                      <a:pt x="194" y="0"/>
                    </a:lnTo>
                    <a:lnTo>
                      <a:pt x="226" y="28"/>
                    </a:lnTo>
                    <a:lnTo>
                      <a:pt x="258" y="56"/>
                    </a:lnTo>
                    <a:close/>
                  </a:path>
                </a:pathLst>
              </a:custGeom>
              <a:solidFill>
                <a:srgbClr val="8BA6BD"/>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21" name="Freeform 99"/>
              <p:cNvSpPr>
                <a:spLocks noChangeAspect="1"/>
              </p:cNvSpPr>
              <p:nvPr/>
            </p:nvSpPr>
            <p:spPr bwMode="auto">
              <a:xfrm>
                <a:off x="2492" y="1860"/>
                <a:ext cx="127" cy="15"/>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22" name="Freeform 100"/>
              <p:cNvSpPr>
                <a:spLocks noChangeAspect="1"/>
              </p:cNvSpPr>
              <p:nvPr/>
            </p:nvSpPr>
            <p:spPr bwMode="auto">
              <a:xfrm>
                <a:off x="2619" y="1807"/>
                <a:ext cx="67" cy="70"/>
              </a:xfrm>
              <a:custGeom>
                <a:avLst/>
                <a:gdLst>
                  <a:gd name="T0" fmla="*/ 0 w 65"/>
                  <a:gd name="T1" fmla="*/ 71 h 71"/>
                  <a:gd name="T2" fmla="*/ 65 w 65"/>
                  <a:gd name="T3" fmla="*/ 17 h 71"/>
                  <a:gd name="T4" fmla="*/ 65 w 65"/>
                  <a:gd name="T5" fmla="*/ 0 h 71"/>
                  <a:gd name="T6" fmla="*/ 0 w 65"/>
                  <a:gd name="T7" fmla="*/ 55 h 71"/>
                  <a:gd name="T8" fmla="*/ 0 w 65"/>
                  <a:gd name="T9" fmla="*/ 71 h 71"/>
                  <a:gd name="T10" fmla="*/ 0 w 65"/>
                  <a:gd name="T11" fmla="*/ 71 h 71"/>
                  <a:gd name="T12" fmla="*/ 0 60000 65536"/>
                  <a:gd name="T13" fmla="*/ 0 60000 65536"/>
                  <a:gd name="T14" fmla="*/ 0 60000 65536"/>
                  <a:gd name="T15" fmla="*/ 0 60000 65536"/>
                  <a:gd name="T16" fmla="*/ 0 60000 65536"/>
                  <a:gd name="T17" fmla="*/ 0 60000 65536"/>
                  <a:gd name="T18" fmla="*/ 0 w 65"/>
                  <a:gd name="T19" fmla="*/ 0 h 71"/>
                  <a:gd name="T20" fmla="*/ 65 w 6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5" h="71">
                    <a:moveTo>
                      <a:pt x="0" y="71"/>
                    </a:moveTo>
                    <a:lnTo>
                      <a:pt x="65" y="17"/>
                    </a:lnTo>
                    <a:lnTo>
                      <a:pt x="65" y="0"/>
                    </a:lnTo>
                    <a:lnTo>
                      <a:pt x="0" y="55"/>
                    </a:lnTo>
                    <a:lnTo>
                      <a:pt x="0" y="71"/>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23" name="Freeform 101"/>
              <p:cNvSpPr>
                <a:spLocks noChangeAspect="1"/>
              </p:cNvSpPr>
              <p:nvPr/>
            </p:nvSpPr>
            <p:spPr bwMode="auto">
              <a:xfrm>
                <a:off x="2422" y="1807"/>
                <a:ext cx="65" cy="70"/>
              </a:xfrm>
              <a:custGeom>
                <a:avLst/>
                <a:gdLst>
                  <a:gd name="T0" fmla="*/ 64 w 64"/>
                  <a:gd name="T1" fmla="*/ 71 h 71"/>
                  <a:gd name="T2" fmla="*/ 0 w 64"/>
                  <a:gd name="T3" fmla="*/ 17 h 71"/>
                  <a:gd name="T4" fmla="*/ 0 w 64"/>
                  <a:gd name="T5" fmla="*/ 0 h 71"/>
                  <a:gd name="T6" fmla="*/ 64 w 64"/>
                  <a:gd name="T7" fmla="*/ 55 h 71"/>
                  <a:gd name="T8" fmla="*/ 64 w 64"/>
                  <a:gd name="T9" fmla="*/ 71 h 71"/>
                  <a:gd name="T10" fmla="*/ 64 w 64"/>
                  <a:gd name="T11" fmla="*/ 71 h 71"/>
                  <a:gd name="T12" fmla="*/ 0 60000 65536"/>
                  <a:gd name="T13" fmla="*/ 0 60000 65536"/>
                  <a:gd name="T14" fmla="*/ 0 60000 65536"/>
                  <a:gd name="T15" fmla="*/ 0 60000 65536"/>
                  <a:gd name="T16" fmla="*/ 0 60000 65536"/>
                  <a:gd name="T17" fmla="*/ 0 60000 65536"/>
                  <a:gd name="T18" fmla="*/ 0 w 64"/>
                  <a:gd name="T19" fmla="*/ 0 h 71"/>
                  <a:gd name="T20" fmla="*/ 64 w 64"/>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4" h="71">
                    <a:moveTo>
                      <a:pt x="64" y="71"/>
                    </a:moveTo>
                    <a:lnTo>
                      <a:pt x="0" y="17"/>
                    </a:lnTo>
                    <a:lnTo>
                      <a:pt x="0" y="0"/>
                    </a:lnTo>
                    <a:lnTo>
                      <a:pt x="64" y="55"/>
                    </a:lnTo>
                    <a:lnTo>
                      <a:pt x="64" y="71"/>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24" name="Freeform 102"/>
              <p:cNvSpPr>
                <a:spLocks noChangeAspect="1"/>
              </p:cNvSpPr>
              <p:nvPr/>
            </p:nvSpPr>
            <p:spPr bwMode="auto">
              <a:xfrm>
                <a:off x="2422" y="1751"/>
                <a:ext cx="261" cy="110"/>
              </a:xfrm>
              <a:custGeom>
                <a:avLst/>
                <a:gdLst>
                  <a:gd name="T0" fmla="*/ 259 w 259"/>
                  <a:gd name="T1" fmla="*/ 56 h 111"/>
                  <a:gd name="T2" fmla="*/ 227 w 259"/>
                  <a:gd name="T3" fmla="*/ 85 h 111"/>
                  <a:gd name="T4" fmla="*/ 194 w 259"/>
                  <a:gd name="T5" fmla="*/ 111 h 111"/>
                  <a:gd name="T6" fmla="*/ 130 w 259"/>
                  <a:gd name="T7" fmla="*/ 111 h 111"/>
                  <a:gd name="T8" fmla="*/ 64 w 259"/>
                  <a:gd name="T9" fmla="*/ 111 h 111"/>
                  <a:gd name="T10" fmla="*/ 32 w 259"/>
                  <a:gd name="T11" fmla="*/ 85 h 111"/>
                  <a:gd name="T12" fmla="*/ 0 w 259"/>
                  <a:gd name="T13" fmla="*/ 56 h 111"/>
                  <a:gd name="T14" fmla="*/ 32 w 259"/>
                  <a:gd name="T15" fmla="*/ 28 h 111"/>
                  <a:gd name="T16" fmla="*/ 64 w 259"/>
                  <a:gd name="T17" fmla="*/ 0 h 111"/>
                  <a:gd name="T18" fmla="*/ 130 w 259"/>
                  <a:gd name="T19" fmla="*/ 0 h 111"/>
                  <a:gd name="T20" fmla="*/ 194 w 259"/>
                  <a:gd name="T21" fmla="*/ 0 h 111"/>
                  <a:gd name="T22" fmla="*/ 227 w 259"/>
                  <a:gd name="T23" fmla="*/ 28 h 111"/>
                  <a:gd name="T24" fmla="*/ 259 w 259"/>
                  <a:gd name="T25" fmla="*/ 56 h 111"/>
                  <a:gd name="T26" fmla="*/ 259 w 259"/>
                  <a:gd name="T27" fmla="*/ 56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1"/>
                  <a:gd name="T44" fmla="*/ 259 w 259"/>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1">
                    <a:moveTo>
                      <a:pt x="259" y="56"/>
                    </a:moveTo>
                    <a:lnTo>
                      <a:pt x="227" y="85"/>
                    </a:lnTo>
                    <a:lnTo>
                      <a:pt x="194" y="111"/>
                    </a:lnTo>
                    <a:lnTo>
                      <a:pt x="130" y="111"/>
                    </a:lnTo>
                    <a:lnTo>
                      <a:pt x="64" y="111"/>
                    </a:lnTo>
                    <a:lnTo>
                      <a:pt x="32" y="85"/>
                    </a:lnTo>
                    <a:lnTo>
                      <a:pt x="0" y="56"/>
                    </a:lnTo>
                    <a:lnTo>
                      <a:pt x="32" y="28"/>
                    </a:lnTo>
                    <a:lnTo>
                      <a:pt x="64" y="0"/>
                    </a:lnTo>
                    <a:lnTo>
                      <a:pt x="130" y="0"/>
                    </a:lnTo>
                    <a:lnTo>
                      <a:pt x="194" y="0"/>
                    </a:lnTo>
                    <a:lnTo>
                      <a:pt x="227" y="28"/>
                    </a:lnTo>
                    <a:lnTo>
                      <a:pt x="259" y="56"/>
                    </a:lnTo>
                    <a:close/>
                  </a:path>
                </a:pathLst>
              </a:custGeom>
              <a:solidFill>
                <a:srgbClr val="8BA6BD"/>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25" name="Freeform 103"/>
              <p:cNvSpPr>
                <a:spLocks noChangeAspect="1"/>
              </p:cNvSpPr>
              <p:nvPr/>
            </p:nvSpPr>
            <p:spPr bwMode="auto">
              <a:xfrm>
                <a:off x="2462" y="1341"/>
                <a:ext cx="15" cy="15"/>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26" name="Freeform 104"/>
              <p:cNvSpPr>
                <a:spLocks noChangeAspect="1"/>
              </p:cNvSpPr>
              <p:nvPr/>
            </p:nvSpPr>
            <p:spPr bwMode="auto">
              <a:xfrm>
                <a:off x="2447" y="1351"/>
                <a:ext cx="40"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27" name="Freeform 105"/>
              <p:cNvSpPr>
                <a:spLocks noChangeAspect="1" noEditPoints="1"/>
              </p:cNvSpPr>
              <p:nvPr/>
            </p:nvSpPr>
            <p:spPr bwMode="auto">
              <a:xfrm>
                <a:off x="2348" y="1361"/>
                <a:ext cx="241"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28" name="Freeform 106"/>
              <p:cNvSpPr>
                <a:spLocks noChangeAspect="1"/>
              </p:cNvSpPr>
              <p:nvPr/>
            </p:nvSpPr>
            <p:spPr bwMode="auto">
              <a:xfrm>
                <a:off x="2462" y="1341"/>
                <a:ext cx="15" cy="15"/>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325170"/>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29" name="Freeform 107"/>
              <p:cNvSpPr>
                <a:spLocks noChangeAspect="1"/>
              </p:cNvSpPr>
              <p:nvPr/>
            </p:nvSpPr>
            <p:spPr bwMode="auto">
              <a:xfrm>
                <a:off x="2447" y="1351"/>
                <a:ext cx="40"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325170"/>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30" name="Freeform 108"/>
              <p:cNvSpPr>
                <a:spLocks noChangeAspect="1" noEditPoints="1"/>
              </p:cNvSpPr>
              <p:nvPr/>
            </p:nvSpPr>
            <p:spPr bwMode="auto">
              <a:xfrm>
                <a:off x="2348" y="1361"/>
                <a:ext cx="241"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325170"/>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31" name="Freeform 109"/>
              <p:cNvSpPr>
                <a:spLocks noChangeAspect="1"/>
              </p:cNvSpPr>
              <p:nvPr/>
            </p:nvSpPr>
            <p:spPr bwMode="auto">
              <a:xfrm>
                <a:off x="2318" y="1314"/>
                <a:ext cx="22" cy="102"/>
              </a:xfrm>
              <a:custGeom>
                <a:avLst/>
                <a:gdLst>
                  <a:gd name="T0" fmla="*/ 1310720 w 10"/>
                  <a:gd name="T1" fmla="*/ 262144 h 52"/>
                  <a:gd name="T2" fmla="*/ 1179648 w 10"/>
                  <a:gd name="T3" fmla="*/ 524288 h 52"/>
                  <a:gd name="T4" fmla="*/ 1048576 w 10"/>
                  <a:gd name="T5" fmla="*/ 1048576 h 52"/>
                  <a:gd name="T6" fmla="*/ 655360 w 10"/>
                  <a:gd name="T7" fmla="*/ 2228224 h 52"/>
                  <a:gd name="T8" fmla="*/ 524288 w 10"/>
                  <a:gd name="T9" fmla="*/ 3407872 h 52"/>
                  <a:gd name="T10" fmla="*/ 655360 w 10"/>
                  <a:gd name="T11" fmla="*/ 4456449 h 52"/>
                  <a:gd name="T12" fmla="*/ 917504 w 10"/>
                  <a:gd name="T13" fmla="*/ 5505024 h 52"/>
                  <a:gd name="T14" fmla="*/ 1048576 w 10"/>
                  <a:gd name="T15" fmla="*/ 6160384 h 52"/>
                  <a:gd name="T16" fmla="*/ 1179648 w 10"/>
                  <a:gd name="T17" fmla="*/ 6553600 h 52"/>
                  <a:gd name="T18" fmla="*/ 1179648 w 10"/>
                  <a:gd name="T19" fmla="*/ 6684672 h 52"/>
                  <a:gd name="T20" fmla="*/ 1048576 w 10"/>
                  <a:gd name="T21" fmla="*/ 6815744 h 52"/>
                  <a:gd name="T22" fmla="*/ 917504 w 10"/>
                  <a:gd name="T23" fmla="*/ 6684672 h 52"/>
                  <a:gd name="T24" fmla="*/ 655360 w 10"/>
                  <a:gd name="T25" fmla="*/ 6160384 h 52"/>
                  <a:gd name="T26" fmla="*/ 131072 w 10"/>
                  <a:gd name="T27" fmla="*/ 4849665 h 52"/>
                  <a:gd name="T28" fmla="*/ 0 w 10"/>
                  <a:gd name="T29" fmla="*/ 3407872 h 52"/>
                  <a:gd name="T30" fmla="*/ 131072 w 10"/>
                  <a:gd name="T31" fmla="*/ 2097152 h 52"/>
                  <a:gd name="T32" fmla="*/ 524288 w 10"/>
                  <a:gd name="T33" fmla="*/ 786432 h 52"/>
                  <a:gd name="T34" fmla="*/ 917504 w 10"/>
                  <a:gd name="T35" fmla="*/ 262144 h 52"/>
                  <a:gd name="T36" fmla="*/ 1179648 w 10"/>
                  <a:gd name="T37" fmla="*/ 0 h 52"/>
                  <a:gd name="T38" fmla="*/ 1310720 w 10"/>
                  <a:gd name="T39" fmla="*/ 131072 h 52"/>
                  <a:gd name="T40" fmla="*/ 1310720 w 10"/>
                  <a:gd name="T41" fmla="*/ 262144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10" y="2"/>
                    </a:moveTo>
                    <a:cubicBezTo>
                      <a:pt x="10" y="2"/>
                      <a:pt x="10" y="3"/>
                      <a:pt x="9" y="4"/>
                    </a:cubicBezTo>
                    <a:cubicBezTo>
                      <a:pt x="8" y="6"/>
                      <a:pt x="8" y="7"/>
                      <a:pt x="8" y="8"/>
                    </a:cubicBezTo>
                    <a:cubicBezTo>
                      <a:pt x="7" y="11"/>
                      <a:pt x="6" y="14"/>
                      <a:pt x="5" y="17"/>
                    </a:cubicBezTo>
                    <a:cubicBezTo>
                      <a:pt x="5" y="20"/>
                      <a:pt x="5" y="23"/>
                      <a:pt x="4" y="26"/>
                    </a:cubicBezTo>
                    <a:cubicBezTo>
                      <a:pt x="4" y="29"/>
                      <a:pt x="5" y="31"/>
                      <a:pt x="5" y="34"/>
                    </a:cubicBezTo>
                    <a:cubicBezTo>
                      <a:pt x="5" y="37"/>
                      <a:pt x="6" y="39"/>
                      <a:pt x="7" y="42"/>
                    </a:cubicBezTo>
                    <a:cubicBezTo>
                      <a:pt x="7" y="43"/>
                      <a:pt x="7" y="45"/>
                      <a:pt x="8" y="47"/>
                    </a:cubicBezTo>
                    <a:cubicBezTo>
                      <a:pt x="9" y="49"/>
                      <a:pt x="9" y="50"/>
                      <a:pt x="9" y="50"/>
                    </a:cubicBezTo>
                    <a:cubicBezTo>
                      <a:pt x="9" y="51"/>
                      <a:pt x="9" y="51"/>
                      <a:pt x="9" y="51"/>
                    </a:cubicBezTo>
                    <a:cubicBezTo>
                      <a:pt x="8" y="52"/>
                      <a:pt x="8" y="52"/>
                      <a:pt x="8" y="52"/>
                    </a:cubicBezTo>
                    <a:cubicBezTo>
                      <a:pt x="7" y="51"/>
                      <a:pt x="7" y="51"/>
                      <a:pt x="7" y="51"/>
                    </a:cubicBezTo>
                    <a:cubicBezTo>
                      <a:pt x="6" y="50"/>
                      <a:pt x="5" y="49"/>
                      <a:pt x="5" y="47"/>
                    </a:cubicBezTo>
                    <a:cubicBezTo>
                      <a:pt x="3" y="44"/>
                      <a:pt x="2" y="41"/>
                      <a:pt x="1" y="37"/>
                    </a:cubicBezTo>
                    <a:cubicBezTo>
                      <a:pt x="0" y="33"/>
                      <a:pt x="0" y="30"/>
                      <a:pt x="0" y="26"/>
                    </a:cubicBezTo>
                    <a:cubicBezTo>
                      <a:pt x="0" y="22"/>
                      <a:pt x="0" y="19"/>
                      <a:pt x="1" y="16"/>
                    </a:cubicBezTo>
                    <a:cubicBezTo>
                      <a:pt x="2" y="12"/>
                      <a:pt x="3" y="9"/>
                      <a:pt x="4" y="6"/>
                    </a:cubicBezTo>
                    <a:cubicBezTo>
                      <a:pt x="5" y="4"/>
                      <a:pt x="6" y="3"/>
                      <a:pt x="7" y="2"/>
                    </a:cubicBezTo>
                    <a:cubicBezTo>
                      <a:pt x="8" y="1"/>
                      <a:pt x="8" y="0"/>
                      <a:pt x="9" y="0"/>
                    </a:cubicBezTo>
                    <a:cubicBezTo>
                      <a:pt x="10" y="1"/>
                      <a:pt x="10" y="1"/>
                      <a:pt x="10" y="1"/>
                    </a:cubicBezTo>
                    <a:cubicBezTo>
                      <a:pt x="10" y="1"/>
                      <a:pt x="10" y="1"/>
                      <a:pt x="10" y="2"/>
                    </a:cubicBez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32" name="Freeform 110"/>
              <p:cNvSpPr>
                <a:spLocks noChangeAspect="1"/>
              </p:cNvSpPr>
              <p:nvPr/>
            </p:nvSpPr>
            <p:spPr bwMode="auto">
              <a:xfrm>
                <a:off x="2360" y="1324"/>
                <a:ext cx="17" cy="82"/>
              </a:xfrm>
              <a:custGeom>
                <a:avLst/>
                <a:gdLst>
                  <a:gd name="T0" fmla="*/ 1048576 w 8"/>
                  <a:gd name="T1" fmla="*/ 262144 h 41"/>
                  <a:gd name="T2" fmla="*/ 917504 w 8"/>
                  <a:gd name="T3" fmla="*/ 524288 h 41"/>
                  <a:gd name="T4" fmla="*/ 786432 w 8"/>
                  <a:gd name="T5" fmla="*/ 917504 h 41"/>
                  <a:gd name="T6" fmla="*/ 655360 w 8"/>
                  <a:gd name="T7" fmla="*/ 1835008 h 41"/>
                  <a:gd name="T8" fmla="*/ 524288 w 8"/>
                  <a:gd name="T9" fmla="*/ 2752512 h 41"/>
                  <a:gd name="T10" fmla="*/ 524288 w 8"/>
                  <a:gd name="T11" fmla="*/ 3538944 h 41"/>
                  <a:gd name="T12" fmla="*/ 786432 w 8"/>
                  <a:gd name="T13" fmla="*/ 4325376 h 41"/>
                  <a:gd name="T14" fmla="*/ 917504 w 8"/>
                  <a:gd name="T15" fmla="*/ 4849664 h 41"/>
                  <a:gd name="T16" fmla="*/ 1048576 w 8"/>
                  <a:gd name="T17" fmla="*/ 5242880 h 41"/>
                  <a:gd name="T18" fmla="*/ 917504 w 8"/>
                  <a:gd name="T19" fmla="*/ 5373952 h 41"/>
                  <a:gd name="T20" fmla="*/ 917504 w 8"/>
                  <a:gd name="T21" fmla="*/ 5373952 h 41"/>
                  <a:gd name="T22" fmla="*/ 786432 w 8"/>
                  <a:gd name="T23" fmla="*/ 5242880 h 41"/>
                  <a:gd name="T24" fmla="*/ 524288 w 8"/>
                  <a:gd name="T25" fmla="*/ 4980736 h 41"/>
                  <a:gd name="T26" fmla="*/ 131072 w 8"/>
                  <a:gd name="T27" fmla="*/ 3932160 h 41"/>
                  <a:gd name="T28" fmla="*/ 0 w 8"/>
                  <a:gd name="T29" fmla="*/ 2752512 h 41"/>
                  <a:gd name="T30" fmla="*/ 131072 w 8"/>
                  <a:gd name="T31" fmla="*/ 1703936 h 41"/>
                  <a:gd name="T32" fmla="*/ 524288 w 8"/>
                  <a:gd name="T33" fmla="*/ 655360 h 41"/>
                  <a:gd name="T34" fmla="*/ 786432 w 8"/>
                  <a:gd name="T35" fmla="*/ 262144 h 41"/>
                  <a:gd name="T36" fmla="*/ 1048576 w 8"/>
                  <a:gd name="T37" fmla="*/ 0 h 41"/>
                  <a:gd name="T38" fmla="*/ 1048576 w 8"/>
                  <a:gd name="T39" fmla="*/ 131072 h 41"/>
                  <a:gd name="T40" fmla="*/ 1048576 w 8"/>
                  <a:gd name="T41" fmla="*/ 262144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8" y="2"/>
                    </a:moveTo>
                    <a:cubicBezTo>
                      <a:pt x="8" y="2"/>
                      <a:pt x="8" y="3"/>
                      <a:pt x="7" y="4"/>
                    </a:cubicBezTo>
                    <a:cubicBezTo>
                      <a:pt x="7" y="5"/>
                      <a:pt x="7" y="6"/>
                      <a:pt x="6" y="7"/>
                    </a:cubicBezTo>
                    <a:cubicBezTo>
                      <a:pt x="6" y="9"/>
                      <a:pt x="5" y="12"/>
                      <a:pt x="5" y="14"/>
                    </a:cubicBezTo>
                    <a:cubicBezTo>
                      <a:pt x="4" y="16"/>
                      <a:pt x="4" y="18"/>
                      <a:pt x="4" y="21"/>
                    </a:cubicBezTo>
                    <a:cubicBezTo>
                      <a:pt x="4" y="23"/>
                      <a:pt x="4" y="25"/>
                      <a:pt x="4" y="27"/>
                    </a:cubicBezTo>
                    <a:cubicBezTo>
                      <a:pt x="5" y="29"/>
                      <a:pt x="5" y="31"/>
                      <a:pt x="6" y="33"/>
                    </a:cubicBezTo>
                    <a:cubicBezTo>
                      <a:pt x="6" y="34"/>
                      <a:pt x="6" y="36"/>
                      <a:pt x="7" y="37"/>
                    </a:cubicBezTo>
                    <a:cubicBezTo>
                      <a:pt x="7" y="39"/>
                      <a:pt x="8" y="40"/>
                      <a:pt x="8" y="40"/>
                    </a:cubicBezTo>
                    <a:cubicBezTo>
                      <a:pt x="8" y="40"/>
                      <a:pt x="8" y="41"/>
                      <a:pt x="7" y="41"/>
                    </a:cubicBezTo>
                    <a:cubicBezTo>
                      <a:pt x="7" y="41"/>
                      <a:pt x="7" y="41"/>
                      <a:pt x="7" y="41"/>
                    </a:cubicBezTo>
                    <a:cubicBezTo>
                      <a:pt x="7" y="41"/>
                      <a:pt x="6" y="41"/>
                      <a:pt x="6" y="40"/>
                    </a:cubicBezTo>
                    <a:cubicBezTo>
                      <a:pt x="5" y="40"/>
                      <a:pt x="5" y="39"/>
                      <a:pt x="4" y="38"/>
                    </a:cubicBezTo>
                    <a:cubicBezTo>
                      <a:pt x="3" y="35"/>
                      <a:pt x="2" y="32"/>
                      <a:pt x="1" y="30"/>
                    </a:cubicBezTo>
                    <a:cubicBezTo>
                      <a:pt x="0" y="27"/>
                      <a:pt x="0" y="24"/>
                      <a:pt x="0" y="21"/>
                    </a:cubicBezTo>
                    <a:cubicBezTo>
                      <a:pt x="0" y="18"/>
                      <a:pt x="0" y="15"/>
                      <a:pt x="1" y="13"/>
                    </a:cubicBezTo>
                    <a:cubicBezTo>
                      <a:pt x="2" y="10"/>
                      <a:pt x="3" y="8"/>
                      <a:pt x="4" y="5"/>
                    </a:cubicBezTo>
                    <a:cubicBezTo>
                      <a:pt x="4" y="4"/>
                      <a:pt x="5" y="2"/>
                      <a:pt x="6" y="2"/>
                    </a:cubicBezTo>
                    <a:cubicBezTo>
                      <a:pt x="6" y="1"/>
                      <a:pt x="7" y="0"/>
                      <a:pt x="8" y="0"/>
                    </a:cubicBezTo>
                    <a:cubicBezTo>
                      <a:pt x="8" y="1"/>
                      <a:pt x="8" y="1"/>
                      <a:pt x="8" y="1"/>
                    </a:cubicBezTo>
                    <a:lnTo>
                      <a:pt x="8" y="2"/>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33" name="Freeform 111"/>
              <p:cNvSpPr>
                <a:spLocks noChangeAspect="1"/>
              </p:cNvSpPr>
              <p:nvPr/>
            </p:nvSpPr>
            <p:spPr bwMode="auto">
              <a:xfrm>
                <a:off x="2405" y="1336"/>
                <a:ext cx="12" cy="63"/>
              </a:xfrm>
              <a:custGeom>
                <a:avLst/>
                <a:gdLst>
                  <a:gd name="T0" fmla="*/ 786432 w 6"/>
                  <a:gd name="T1" fmla="*/ 131072 h 31"/>
                  <a:gd name="T2" fmla="*/ 786432 w 6"/>
                  <a:gd name="T3" fmla="*/ 262144 h 31"/>
                  <a:gd name="T4" fmla="*/ 655360 w 6"/>
                  <a:gd name="T5" fmla="*/ 524288 h 31"/>
                  <a:gd name="T6" fmla="*/ 393216 w 6"/>
                  <a:gd name="T7" fmla="*/ 1310720 h 31"/>
                  <a:gd name="T8" fmla="*/ 393216 w 6"/>
                  <a:gd name="T9" fmla="*/ 1966080 h 31"/>
                  <a:gd name="T10" fmla="*/ 393216 w 6"/>
                  <a:gd name="T11" fmla="*/ 2621440 h 31"/>
                  <a:gd name="T12" fmla="*/ 524288 w 6"/>
                  <a:gd name="T13" fmla="*/ 3276800 h 31"/>
                  <a:gd name="T14" fmla="*/ 655360 w 6"/>
                  <a:gd name="T15" fmla="*/ 3670016 h 31"/>
                  <a:gd name="T16" fmla="*/ 786432 w 6"/>
                  <a:gd name="T17" fmla="*/ 3932160 h 31"/>
                  <a:gd name="T18" fmla="*/ 786432 w 6"/>
                  <a:gd name="T19" fmla="*/ 3932160 h 31"/>
                  <a:gd name="T20" fmla="*/ 655360 w 6"/>
                  <a:gd name="T21" fmla="*/ 4063232 h 31"/>
                  <a:gd name="T22" fmla="*/ 524288 w 6"/>
                  <a:gd name="T23" fmla="*/ 3932160 h 31"/>
                  <a:gd name="T24" fmla="*/ 393216 w 6"/>
                  <a:gd name="T25" fmla="*/ 3670016 h 31"/>
                  <a:gd name="T26" fmla="*/ 131072 w 6"/>
                  <a:gd name="T27" fmla="*/ 2883584 h 31"/>
                  <a:gd name="T28" fmla="*/ 0 w 6"/>
                  <a:gd name="T29" fmla="*/ 1966080 h 31"/>
                  <a:gd name="T30" fmla="*/ 131072 w 6"/>
                  <a:gd name="T31" fmla="*/ 1179648 h 31"/>
                  <a:gd name="T32" fmla="*/ 393216 w 6"/>
                  <a:gd name="T33" fmla="*/ 393216 h 31"/>
                  <a:gd name="T34" fmla="*/ 655360 w 6"/>
                  <a:gd name="T35" fmla="*/ 131072 h 31"/>
                  <a:gd name="T36" fmla="*/ 786432 w 6"/>
                  <a:gd name="T37" fmla="*/ 0 h 31"/>
                  <a:gd name="T38" fmla="*/ 786432 w 6"/>
                  <a:gd name="T39" fmla="*/ 0 h 31"/>
                  <a:gd name="T40" fmla="*/ 786432 w 6"/>
                  <a:gd name="T41" fmla="*/ 131072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6" y="1"/>
                    </a:moveTo>
                    <a:cubicBezTo>
                      <a:pt x="6" y="1"/>
                      <a:pt x="6" y="1"/>
                      <a:pt x="6" y="2"/>
                    </a:cubicBezTo>
                    <a:cubicBezTo>
                      <a:pt x="6" y="3"/>
                      <a:pt x="5" y="4"/>
                      <a:pt x="5" y="4"/>
                    </a:cubicBezTo>
                    <a:cubicBezTo>
                      <a:pt x="4" y="6"/>
                      <a:pt x="4" y="8"/>
                      <a:pt x="3" y="10"/>
                    </a:cubicBezTo>
                    <a:cubicBezTo>
                      <a:pt x="3" y="12"/>
                      <a:pt x="3" y="13"/>
                      <a:pt x="3" y="15"/>
                    </a:cubicBezTo>
                    <a:cubicBezTo>
                      <a:pt x="3" y="17"/>
                      <a:pt x="3" y="18"/>
                      <a:pt x="3" y="20"/>
                    </a:cubicBezTo>
                    <a:cubicBezTo>
                      <a:pt x="4" y="22"/>
                      <a:pt x="4" y="23"/>
                      <a:pt x="4" y="25"/>
                    </a:cubicBezTo>
                    <a:cubicBezTo>
                      <a:pt x="5" y="25"/>
                      <a:pt x="5" y="26"/>
                      <a:pt x="5" y="28"/>
                    </a:cubicBezTo>
                    <a:cubicBezTo>
                      <a:pt x="6" y="29"/>
                      <a:pt x="6" y="29"/>
                      <a:pt x="6" y="30"/>
                    </a:cubicBezTo>
                    <a:cubicBezTo>
                      <a:pt x="6" y="30"/>
                      <a:pt x="6" y="30"/>
                      <a:pt x="6" y="30"/>
                    </a:cubicBezTo>
                    <a:cubicBezTo>
                      <a:pt x="5" y="31"/>
                      <a:pt x="5" y="31"/>
                      <a:pt x="5" y="31"/>
                    </a:cubicBezTo>
                    <a:cubicBezTo>
                      <a:pt x="5" y="31"/>
                      <a:pt x="5" y="30"/>
                      <a:pt x="4" y="30"/>
                    </a:cubicBezTo>
                    <a:cubicBezTo>
                      <a:pt x="4" y="30"/>
                      <a:pt x="4" y="29"/>
                      <a:pt x="3" y="28"/>
                    </a:cubicBezTo>
                    <a:cubicBezTo>
                      <a:pt x="2" y="26"/>
                      <a:pt x="1" y="24"/>
                      <a:pt x="1" y="22"/>
                    </a:cubicBezTo>
                    <a:cubicBezTo>
                      <a:pt x="0" y="20"/>
                      <a:pt x="0" y="17"/>
                      <a:pt x="0" y="15"/>
                    </a:cubicBezTo>
                    <a:cubicBezTo>
                      <a:pt x="0" y="13"/>
                      <a:pt x="0" y="11"/>
                      <a:pt x="1" y="9"/>
                    </a:cubicBezTo>
                    <a:cubicBezTo>
                      <a:pt x="1" y="7"/>
                      <a:pt x="2" y="5"/>
                      <a:pt x="3" y="3"/>
                    </a:cubicBezTo>
                    <a:cubicBezTo>
                      <a:pt x="3" y="2"/>
                      <a:pt x="4" y="1"/>
                      <a:pt x="5" y="1"/>
                    </a:cubicBezTo>
                    <a:cubicBezTo>
                      <a:pt x="5" y="0"/>
                      <a:pt x="6" y="0"/>
                      <a:pt x="6" y="0"/>
                    </a:cubicBezTo>
                    <a:cubicBezTo>
                      <a:pt x="6" y="0"/>
                      <a:pt x="6" y="0"/>
                      <a:pt x="6" y="0"/>
                    </a:cubicBezTo>
                    <a:lnTo>
                      <a:pt x="6" y="1"/>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34" name="Freeform 112"/>
              <p:cNvSpPr>
                <a:spLocks noChangeAspect="1"/>
              </p:cNvSpPr>
              <p:nvPr/>
            </p:nvSpPr>
            <p:spPr bwMode="auto">
              <a:xfrm>
                <a:off x="2594" y="1314"/>
                <a:ext cx="20" cy="102"/>
              </a:xfrm>
              <a:custGeom>
                <a:avLst/>
                <a:gdLst>
                  <a:gd name="T0" fmla="*/ 0 w 11"/>
                  <a:gd name="T1" fmla="*/ 262144 h 52"/>
                  <a:gd name="T2" fmla="*/ 131072 w 11"/>
                  <a:gd name="T3" fmla="*/ 524288 h 52"/>
                  <a:gd name="T4" fmla="*/ 393216 w 11"/>
                  <a:gd name="T5" fmla="*/ 1048576 h 52"/>
                  <a:gd name="T6" fmla="*/ 655360 w 11"/>
                  <a:gd name="T7" fmla="*/ 2228224 h 52"/>
                  <a:gd name="T8" fmla="*/ 786432 w 11"/>
                  <a:gd name="T9" fmla="*/ 3407872 h 52"/>
                  <a:gd name="T10" fmla="*/ 655360 w 11"/>
                  <a:gd name="T11" fmla="*/ 4456449 h 52"/>
                  <a:gd name="T12" fmla="*/ 524288 w 11"/>
                  <a:gd name="T13" fmla="*/ 5505024 h 52"/>
                  <a:gd name="T14" fmla="*/ 262144 w 11"/>
                  <a:gd name="T15" fmla="*/ 6160384 h 52"/>
                  <a:gd name="T16" fmla="*/ 131072 w 11"/>
                  <a:gd name="T17" fmla="*/ 6553600 h 52"/>
                  <a:gd name="T18" fmla="*/ 131072 w 11"/>
                  <a:gd name="T19" fmla="*/ 6684672 h 52"/>
                  <a:gd name="T20" fmla="*/ 262144 w 11"/>
                  <a:gd name="T21" fmla="*/ 6815744 h 52"/>
                  <a:gd name="T22" fmla="*/ 524288 w 11"/>
                  <a:gd name="T23" fmla="*/ 6684672 h 52"/>
                  <a:gd name="T24" fmla="*/ 786432 w 11"/>
                  <a:gd name="T25" fmla="*/ 6160384 h 52"/>
                  <a:gd name="T26" fmla="*/ 1179648 w 11"/>
                  <a:gd name="T27" fmla="*/ 4849665 h 52"/>
                  <a:gd name="T28" fmla="*/ 1310720 w 11"/>
                  <a:gd name="T29" fmla="*/ 3407872 h 52"/>
                  <a:gd name="T30" fmla="*/ 1179648 w 11"/>
                  <a:gd name="T31" fmla="*/ 2097152 h 52"/>
                  <a:gd name="T32" fmla="*/ 786432 w 11"/>
                  <a:gd name="T33" fmla="*/ 786432 h 52"/>
                  <a:gd name="T34" fmla="*/ 393216 w 11"/>
                  <a:gd name="T35" fmla="*/ 262144 h 52"/>
                  <a:gd name="T36" fmla="*/ 131072 w 11"/>
                  <a:gd name="T37" fmla="*/ 0 h 52"/>
                  <a:gd name="T38" fmla="*/ 131072 w 11"/>
                  <a:gd name="T39" fmla="*/ 131072 h 52"/>
                  <a:gd name="T40" fmla="*/ 0 w 11"/>
                  <a:gd name="T41" fmla="*/ 262144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2"/>
                  <a:gd name="T65" fmla="*/ 11 w 11"/>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2">
                    <a:moveTo>
                      <a:pt x="0" y="2"/>
                    </a:moveTo>
                    <a:cubicBezTo>
                      <a:pt x="0" y="2"/>
                      <a:pt x="1" y="3"/>
                      <a:pt x="1" y="4"/>
                    </a:cubicBezTo>
                    <a:cubicBezTo>
                      <a:pt x="2" y="6"/>
                      <a:pt x="2" y="7"/>
                      <a:pt x="3" y="8"/>
                    </a:cubicBezTo>
                    <a:cubicBezTo>
                      <a:pt x="4" y="11"/>
                      <a:pt x="4" y="14"/>
                      <a:pt x="5" y="17"/>
                    </a:cubicBezTo>
                    <a:cubicBezTo>
                      <a:pt x="5" y="20"/>
                      <a:pt x="6" y="23"/>
                      <a:pt x="6" y="26"/>
                    </a:cubicBezTo>
                    <a:cubicBezTo>
                      <a:pt x="6" y="29"/>
                      <a:pt x="6" y="31"/>
                      <a:pt x="5" y="34"/>
                    </a:cubicBezTo>
                    <a:cubicBezTo>
                      <a:pt x="5" y="37"/>
                      <a:pt x="4" y="39"/>
                      <a:pt x="4" y="42"/>
                    </a:cubicBezTo>
                    <a:cubicBezTo>
                      <a:pt x="3" y="43"/>
                      <a:pt x="3" y="45"/>
                      <a:pt x="2" y="47"/>
                    </a:cubicBezTo>
                    <a:cubicBezTo>
                      <a:pt x="1" y="49"/>
                      <a:pt x="1" y="50"/>
                      <a:pt x="1" y="50"/>
                    </a:cubicBezTo>
                    <a:cubicBezTo>
                      <a:pt x="1" y="51"/>
                      <a:pt x="1" y="51"/>
                      <a:pt x="1" y="51"/>
                    </a:cubicBezTo>
                    <a:cubicBezTo>
                      <a:pt x="2" y="52"/>
                      <a:pt x="2" y="52"/>
                      <a:pt x="2" y="52"/>
                    </a:cubicBezTo>
                    <a:cubicBezTo>
                      <a:pt x="2" y="52"/>
                      <a:pt x="3" y="51"/>
                      <a:pt x="4" y="51"/>
                    </a:cubicBezTo>
                    <a:cubicBezTo>
                      <a:pt x="4" y="50"/>
                      <a:pt x="5" y="49"/>
                      <a:pt x="6" y="47"/>
                    </a:cubicBezTo>
                    <a:cubicBezTo>
                      <a:pt x="7" y="44"/>
                      <a:pt x="9" y="41"/>
                      <a:pt x="9" y="37"/>
                    </a:cubicBezTo>
                    <a:cubicBezTo>
                      <a:pt x="10" y="33"/>
                      <a:pt x="11" y="30"/>
                      <a:pt x="10" y="26"/>
                    </a:cubicBezTo>
                    <a:cubicBezTo>
                      <a:pt x="10" y="22"/>
                      <a:pt x="10" y="19"/>
                      <a:pt x="9" y="16"/>
                    </a:cubicBezTo>
                    <a:cubicBezTo>
                      <a:pt x="9" y="12"/>
                      <a:pt x="7" y="9"/>
                      <a:pt x="6" y="6"/>
                    </a:cubicBezTo>
                    <a:cubicBezTo>
                      <a:pt x="5" y="4"/>
                      <a:pt x="4" y="3"/>
                      <a:pt x="3" y="2"/>
                    </a:cubicBezTo>
                    <a:cubicBezTo>
                      <a:pt x="3" y="1"/>
                      <a:pt x="2" y="0"/>
                      <a:pt x="1" y="0"/>
                    </a:cubicBezTo>
                    <a:cubicBezTo>
                      <a:pt x="1" y="1"/>
                      <a:pt x="1" y="1"/>
                      <a:pt x="1" y="1"/>
                    </a:cubicBezTo>
                    <a:cubicBezTo>
                      <a:pt x="0" y="1"/>
                      <a:pt x="0" y="1"/>
                      <a:pt x="0" y="2"/>
                    </a:cubicBez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35" name="Freeform 113"/>
              <p:cNvSpPr>
                <a:spLocks noChangeAspect="1"/>
              </p:cNvSpPr>
              <p:nvPr/>
            </p:nvSpPr>
            <p:spPr bwMode="auto">
              <a:xfrm>
                <a:off x="2554" y="1324"/>
                <a:ext cx="17" cy="82"/>
              </a:xfrm>
              <a:custGeom>
                <a:avLst/>
                <a:gdLst>
                  <a:gd name="T0" fmla="*/ 0 w 8"/>
                  <a:gd name="T1" fmla="*/ 262144 h 41"/>
                  <a:gd name="T2" fmla="*/ 131072 w 8"/>
                  <a:gd name="T3" fmla="*/ 524288 h 41"/>
                  <a:gd name="T4" fmla="*/ 262144 w 8"/>
                  <a:gd name="T5" fmla="*/ 917504 h 41"/>
                  <a:gd name="T6" fmla="*/ 524288 w 8"/>
                  <a:gd name="T7" fmla="*/ 1835008 h 41"/>
                  <a:gd name="T8" fmla="*/ 524288 w 8"/>
                  <a:gd name="T9" fmla="*/ 2752512 h 41"/>
                  <a:gd name="T10" fmla="*/ 524288 w 8"/>
                  <a:gd name="T11" fmla="*/ 3538944 h 41"/>
                  <a:gd name="T12" fmla="*/ 393216 w 8"/>
                  <a:gd name="T13" fmla="*/ 4325376 h 41"/>
                  <a:gd name="T14" fmla="*/ 131072 w 8"/>
                  <a:gd name="T15" fmla="*/ 4849664 h 41"/>
                  <a:gd name="T16" fmla="*/ 131072 w 8"/>
                  <a:gd name="T17" fmla="*/ 5242880 h 41"/>
                  <a:gd name="T18" fmla="*/ 131072 w 8"/>
                  <a:gd name="T19" fmla="*/ 5373952 h 41"/>
                  <a:gd name="T20" fmla="*/ 131072 w 8"/>
                  <a:gd name="T21" fmla="*/ 5373952 h 41"/>
                  <a:gd name="T22" fmla="*/ 393216 w 8"/>
                  <a:gd name="T23" fmla="*/ 5242880 h 41"/>
                  <a:gd name="T24" fmla="*/ 524288 w 8"/>
                  <a:gd name="T25" fmla="*/ 4980736 h 41"/>
                  <a:gd name="T26" fmla="*/ 917504 w 8"/>
                  <a:gd name="T27" fmla="*/ 3932160 h 41"/>
                  <a:gd name="T28" fmla="*/ 1048576 w 8"/>
                  <a:gd name="T29" fmla="*/ 2752512 h 41"/>
                  <a:gd name="T30" fmla="*/ 917504 w 8"/>
                  <a:gd name="T31" fmla="*/ 1703936 h 41"/>
                  <a:gd name="T32" fmla="*/ 655360 w 8"/>
                  <a:gd name="T33" fmla="*/ 655360 h 41"/>
                  <a:gd name="T34" fmla="*/ 262144 w 8"/>
                  <a:gd name="T35" fmla="*/ 262144 h 41"/>
                  <a:gd name="T36" fmla="*/ 131072 w 8"/>
                  <a:gd name="T37" fmla="*/ 0 h 41"/>
                  <a:gd name="T38" fmla="*/ 0 w 8"/>
                  <a:gd name="T39" fmla="*/ 131072 h 41"/>
                  <a:gd name="T40" fmla="*/ 0 w 8"/>
                  <a:gd name="T41" fmla="*/ 262144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0" y="2"/>
                    </a:moveTo>
                    <a:cubicBezTo>
                      <a:pt x="0" y="2"/>
                      <a:pt x="0" y="3"/>
                      <a:pt x="1" y="4"/>
                    </a:cubicBezTo>
                    <a:cubicBezTo>
                      <a:pt x="1" y="5"/>
                      <a:pt x="2" y="6"/>
                      <a:pt x="2" y="7"/>
                    </a:cubicBezTo>
                    <a:cubicBezTo>
                      <a:pt x="3" y="9"/>
                      <a:pt x="3" y="12"/>
                      <a:pt x="4" y="14"/>
                    </a:cubicBezTo>
                    <a:cubicBezTo>
                      <a:pt x="4" y="16"/>
                      <a:pt x="4" y="18"/>
                      <a:pt x="4" y="21"/>
                    </a:cubicBezTo>
                    <a:cubicBezTo>
                      <a:pt x="4" y="23"/>
                      <a:pt x="4" y="25"/>
                      <a:pt x="4" y="27"/>
                    </a:cubicBezTo>
                    <a:cubicBezTo>
                      <a:pt x="4" y="29"/>
                      <a:pt x="3" y="31"/>
                      <a:pt x="3" y="33"/>
                    </a:cubicBezTo>
                    <a:cubicBezTo>
                      <a:pt x="2" y="34"/>
                      <a:pt x="2" y="36"/>
                      <a:pt x="1" y="37"/>
                    </a:cubicBezTo>
                    <a:cubicBezTo>
                      <a:pt x="1" y="39"/>
                      <a:pt x="1" y="40"/>
                      <a:pt x="1" y="40"/>
                    </a:cubicBezTo>
                    <a:cubicBezTo>
                      <a:pt x="1" y="41"/>
                      <a:pt x="1" y="41"/>
                      <a:pt x="1" y="41"/>
                    </a:cubicBezTo>
                    <a:cubicBezTo>
                      <a:pt x="1" y="41"/>
                      <a:pt x="1" y="41"/>
                      <a:pt x="1" y="41"/>
                    </a:cubicBezTo>
                    <a:cubicBezTo>
                      <a:pt x="2" y="41"/>
                      <a:pt x="2" y="41"/>
                      <a:pt x="3" y="40"/>
                    </a:cubicBezTo>
                    <a:cubicBezTo>
                      <a:pt x="3" y="40"/>
                      <a:pt x="4" y="39"/>
                      <a:pt x="4" y="38"/>
                    </a:cubicBezTo>
                    <a:cubicBezTo>
                      <a:pt x="6" y="35"/>
                      <a:pt x="7" y="32"/>
                      <a:pt x="7" y="30"/>
                    </a:cubicBezTo>
                    <a:cubicBezTo>
                      <a:pt x="8" y="27"/>
                      <a:pt x="8" y="24"/>
                      <a:pt x="8" y="21"/>
                    </a:cubicBezTo>
                    <a:cubicBezTo>
                      <a:pt x="8" y="18"/>
                      <a:pt x="8" y="15"/>
                      <a:pt x="7" y="13"/>
                    </a:cubicBezTo>
                    <a:cubicBezTo>
                      <a:pt x="7" y="10"/>
                      <a:pt x="6" y="8"/>
                      <a:pt x="5" y="5"/>
                    </a:cubicBezTo>
                    <a:cubicBezTo>
                      <a:pt x="4" y="4"/>
                      <a:pt x="3" y="2"/>
                      <a:pt x="2" y="2"/>
                    </a:cubicBezTo>
                    <a:cubicBezTo>
                      <a:pt x="2" y="1"/>
                      <a:pt x="1" y="0"/>
                      <a:pt x="1" y="0"/>
                    </a:cubicBezTo>
                    <a:cubicBezTo>
                      <a:pt x="0" y="1"/>
                      <a:pt x="0" y="1"/>
                      <a:pt x="0" y="1"/>
                    </a:cubicBezTo>
                    <a:lnTo>
                      <a:pt x="0" y="2"/>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236" name="Freeform 114"/>
              <p:cNvSpPr>
                <a:spLocks noChangeAspect="1"/>
              </p:cNvSpPr>
              <p:nvPr/>
            </p:nvSpPr>
            <p:spPr bwMode="auto">
              <a:xfrm>
                <a:off x="2517" y="1336"/>
                <a:ext cx="12" cy="63"/>
              </a:xfrm>
              <a:custGeom>
                <a:avLst/>
                <a:gdLst>
                  <a:gd name="T0" fmla="*/ 0 w 6"/>
                  <a:gd name="T1" fmla="*/ 131072 h 31"/>
                  <a:gd name="T2" fmla="*/ 0 w 6"/>
                  <a:gd name="T3" fmla="*/ 262144 h 31"/>
                  <a:gd name="T4" fmla="*/ 131072 w 6"/>
                  <a:gd name="T5" fmla="*/ 524288 h 31"/>
                  <a:gd name="T6" fmla="*/ 393216 w 6"/>
                  <a:gd name="T7" fmla="*/ 1310720 h 31"/>
                  <a:gd name="T8" fmla="*/ 393216 w 6"/>
                  <a:gd name="T9" fmla="*/ 1966080 h 31"/>
                  <a:gd name="T10" fmla="*/ 393216 w 6"/>
                  <a:gd name="T11" fmla="*/ 2621440 h 31"/>
                  <a:gd name="T12" fmla="*/ 262144 w 6"/>
                  <a:gd name="T13" fmla="*/ 3276800 h 31"/>
                  <a:gd name="T14" fmla="*/ 131072 w 6"/>
                  <a:gd name="T15" fmla="*/ 3670016 h 31"/>
                  <a:gd name="T16" fmla="*/ 0 w 6"/>
                  <a:gd name="T17" fmla="*/ 3932160 h 31"/>
                  <a:gd name="T18" fmla="*/ 0 w 6"/>
                  <a:gd name="T19" fmla="*/ 3932160 h 31"/>
                  <a:gd name="T20" fmla="*/ 131072 w 6"/>
                  <a:gd name="T21" fmla="*/ 4063232 h 31"/>
                  <a:gd name="T22" fmla="*/ 262144 w 6"/>
                  <a:gd name="T23" fmla="*/ 3932160 h 31"/>
                  <a:gd name="T24" fmla="*/ 393216 w 6"/>
                  <a:gd name="T25" fmla="*/ 3670016 h 31"/>
                  <a:gd name="T26" fmla="*/ 786432 w 6"/>
                  <a:gd name="T27" fmla="*/ 2883584 h 31"/>
                  <a:gd name="T28" fmla="*/ 786432 w 6"/>
                  <a:gd name="T29" fmla="*/ 1966080 h 31"/>
                  <a:gd name="T30" fmla="*/ 786432 w 6"/>
                  <a:gd name="T31" fmla="*/ 1179648 h 31"/>
                  <a:gd name="T32" fmla="*/ 393216 w 6"/>
                  <a:gd name="T33" fmla="*/ 393216 h 31"/>
                  <a:gd name="T34" fmla="*/ 262144 w 6"/>
                  <a:gd name="T35" fmla="*/ 131072 h 31"/>
                  <a:gd name="T36" fmla="*/ 0 w 6"/>
                  <a:gd name="T37" fmla="*/ 0 h 31"/>
                  <a:gd name="T38" fmla="*/ 0 w 6"/>
                  <a:gd name="T39" fmla="*/ 0 h 31"/>
                  <a:gd name="T40" fmla="*/ 0 w 6"/>
                  <a:gd name="T41" fmla="*/ 131072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0" y="1"/>
                    </a:moveTo>
                    <a:cubicBezTo>
                      <a:pt x="0" y="1"/>
                      <a:pt x="0" y="1"/>
                      <a:pt x="0" y="2"/>
                    </a:cubicBezTo>
                    <a:cubicBezTo>
                      <a:pt x="1" y="3"/>
                      <a:pt x="1" y="4"/>
                      <a:pt x="1" y="4"/>
                    </a:cubicBezTo>
                    <a:cubicBezTo>
                      <a:pt x="2" y="6"/>
                      <a:pt x="2" y="8"/>
                      <a:pt x="3" y="10"/>
                    </a:cubicBezTo>
                    <a:cubicBezTo>
                      <a:pt x="3" y="12"/>
                      <a:pt x="3" y="13"/>
                      <a:pt x="3" y="15"/>
                    </a:cubicBezTo>
                    <a:cubicBezTo>
                      <a:pt x="3" y="17"/>
                      <a:pt x="3" y="18"/>
                      <a:pt x="3" y="20"/>
                    </a:cubicBezTo>
                    <a:cubicBezTo>
                      <a:pt x="3" y="22"/>
                      <a:pt x="2" y="23"/>
                      <a:pt x="2" y="25"/>
                    </a:cubicBezTo>
                    <a:cubicBezTo>
                      <a:pt x="2" y="25"/>
                      <a:pt x="1" y="26"/>
                      <a:pt x="1" y="28"/>
                    </a:cubicBezTo>
                    <a:cubicBezTo>
                      <a:pt x="0" y="29"/>
                      <a:pt x="0" y="29"/>
                      <a:pt x="0" y="30"/>
                    </a:cubicBezTo>
                    <a:cubicBezTo>
                      <a:pt x="0" y="30"/>
                      <a:pt x="0" y="30"/>
                      <a:pt x="0" y="30"/>
                    </a:cubicBezTo>
                    <a:cubicBezTo>
                      <a:pt x="1" y="31"/>
                      <a:pt x="1" y="31"/>
                      <a:pt x="1" y="31"/>
                    </a:cubicBezTo>
                    <a:cubicBezTo>
                      <a:pt x="1" y="31"/>
                      <a:pt x="1" y="30"/>
                      <a:pt x="2" y="30"/>
                    </a:cubicBezTo>
                    <a:cubicBezTo>
                      <a:pt x="2" y="30"/>
                      <a:pt x="3" y="29"/>
                      <a:pt x="3" y="28"/>
                    </a:cubicBezTo>
                    <a:cubicBezTo>
                      <a:pt x="4" y="26"/>
                      <a:pt x="5" y="24"/>
                      <a:pt x="6" y="22"/>
                    </a:cubicBezTo>
                    <a:cubicBezTo>
                      <a:pt x="6" y="20"/>
                      <a:pt x="6" y="17"/>
                      <a:pt x="6" y="15"/>
                    </a:cubicBezTo>
                    <a:cubicBezTo>
                      <a:pt x="6" y="13"/>
                      <a:pt x="6" y="11"/>
                      <a:pt x="6" y="9"/>
                    </a:cubicBezTo>
                    <a:cubicBezTo>
                      <a:pt x="5" y="7"/>
                      <a:pt x="4" y="5"/>
                      <a:pt x="3" y="3"/>
                    </a:cubicBezTo>
                    <a:cubicBezTo>
                      <a:pt x="3" y="2"/>
                      <a:pt x="2" y="1"/>
                      <a:pt x="2" y="1"/>
                    </a:cubicBezTo>
                    <a:cubicBezTo>
                      <a:pt x="1" y="0"/>
                      <a:pt x="1" y="0"/>
                      <a:pt x="0" y="0"/>
                    </a:cubicBezTo>
                    <a:cubicBezTo>
                      <a:pt x="0" y="0"/>
                      <a:pt x="0" y="0"/>
                      <a:pt x="0" y="0"/>
                    </a:cubicBezTo>
                    <a:lnTo>
                      <a:pt x="0" y="1"/>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grpSp>
      </p:grpSp>
      <p:sp>
        <p:nvSpPr>
          <p:cNvPr id="246" name="Text Box 11"/>
          <p:cNvSpPr txBox="1">
            <a:spLocks noChangeArrowheads="1"/>
          </p:cNvSpPr>
          <p:nvPr/>
        </p:nvSpPr>
        <p:spPr bwMode="auto">
          <a:xfrm>
            <a:off x="1600200" y="5943600"/>
            <a:ext cx="909638" cy="265113"/>
          </a:xfrm>
          <a:prstGeom prst="rect">
            <a:avLst/>
          </a:prstGeom>
          <a:noFill/>
          <a:ln w="9525" algn="ctr">
            <a:noFill/>
            <a:miter lim="800000"/>
            <a:headEnd/>
            <a:tailEnd/>
          </a:ln>
        </p:spPr>
        <p:txBody>
          <a:bodyPr wrap="none" lIns="79200" tIns="39600" rIns="79200" bIns="39600">
            <a:spAutoFit/>
          </a:bodyPr>
          <a:lstStyle/>
          <a:p>
            <a:pPr defTabSz="801688" fontAlgn="auto">
              <a:spcBef>
                <a:spcPts val="0"/>
              </a:spcBef>
              <a:spcAft>
                <a:spcPts val="0"/>
              </a:spcAft>
              <a:defRPr/>
            </a:pPr>
            <a:r>
              <a:rPr lang="en-US" altLang="zh-CN" sz="1200" kern="0" dirty="0">
                <a:solidFill>
                  <a:sysClr val="windowText" lastClr="000000"/>
                </a:solidFill>
                <a:latin typeface="Arial" charset="0"/>
                <a:ea typeface="ＭＳ Ｐゴシック" pitchFamily="34" charset="-128"/>
                <a:cs typeface="Arial Unicode MS" pitchFamily="34" charset="-122"/>
              </a:rPr>
              <a:t>Restaurant</a:t>
            </a:r>
          </a:p>
        </p:txBody>
      </p:sp>
      <p:sp>
        <p:nvSpPr>
          <p:cNvPr id="247" name="Rectangle 48"/>
          <p:cNvSpPr>
            <a:spLocks noChangeArrowheads="1"/>
          </p:cNvSpPr>
          <p:nvPr/>
        </p:nvSpPr>
        <p:spPr bwMode="auto">
          <a:xfrm>
            <a:off x="1600201" y="5486400"/>
            <a:ext cx="838200" cy="457201"/>
          </a:xfrm>
          <a:prstGeom prst="rect">
            <a:avLst/>
          </a:prstGeom>
          <a:blipFill dpi="0" rotWithShape="1">
            <a:blip r:embed="rId8" cstate="print"/>
            <a:srcRect/>
            <a:stretch>
              <a:fillRect b="-16622"/>
            </a:stretch>
          </a:blipFill>
          <a:ln w="12700">
            <a:solidFill>
              <a:srgbClr val="FFFFFF"/>
            </a:solidFill>
            <a:miter lim="800000"/>
            <a:headEnd/>
            <a:tailEnd/>
          </a:ln>
          <a:effectLst>
            <a:outerShdw dist="53882" dir="2700000" algn="ctr" rotWithShape="0">
              <a:srgbClr val="6699FF">
                <a:alpha val="50000"/>
              </a:srgbClr>
            </a:outerShdw>
          </a:effectLst>
        </p:spPr>
        <p:txBody>
          <a:bodyPr anchor="ctr"/>
          <a:lstStyle>
            <a:lvl1pPr eaLnBrk="0">
              <a:defRPr>
                <a:solidFill>
                  <a:schemeClr val="bg1"/>
                </a:solidFill>
                <a:latin typeface="Arial" pitchFamily="34" charset="0"/>
                <a:ea typeface="Arial Unicode MS" pitchFamily="34" charset="-128"/>
                <a:cs typeface="Arial Unicode MS" pitchFamily="34" charset="-128"/>
              </a:defRPr>
            </a:lvl1pPr>
            <a:lvl2pPr eaLnBrk="0">
              <a:defRPr>
                <a:solidFill>
                  <a:schemeClr val="bg1"/>
                </a:solidFill>
                <a:latin typeface="Arial" pitchFamily="34" charset="0"/>
                <a:ea typeface="Arial Unicode MS" pitchFamily="34" charset="-128"/>
                <a:cs typeface="Arial Unicode MS" pitchFamily="34" charset="-128"/>
              </a:defRPr>
            </a:lvl2pPr>
            <a:lvl3pPr eaLnBrk="0">
              <a:defRPr>
                <a:solidFill>
                  <a:schemeClr val="bg1"/>
                </a:solidFill>
                <a:latin typeface="Arial" pitchFamily="34" charset="0"/>
                <a:ea typeface="Arial Unicode MS" pitchFamily="34" charset="-128"/>
                <a:cs typeface="Arial Unicode MS" pitchFamily="34" charset="-128"/>
              </a:defRPr>
            </a:lvl3pPr>
            <a:lvl4pPr eaLnBrk="0">
              <a:defRPr>
                <a:solidFill>
                  <a:schemeClr val="bg1"/>
                </a:solidFill>
                <a:latin typeface="Arial" pitchFamily="34" charset="0"/>
                <a:ea typeface="Arial Unicode MS" pitchFamily="34" charset="-128"/>
                <a:cs typeface="Arial Unicode MS" pitchFamily="34" charset="-128"/>
              </a:defRPr>
            </a:lvl4pPr>
            <a:lvl5pPr eaLnBrk="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defTabSz="914400" eaLnBrk="1">
              <a:defRPr/>
            </a:pPr>
            <a:endParaRPr lang="en-US" altLang="zh-CN" sz="1400">
              <a:solidFill>
                <a:srgbClr val="000000"/>
              </a:solidFill>
              <a:cs typeface="Arial" pitchFamily="34" charset="0"/>
            </a:endParaRPr>
          </a:p>
        </p:txBody>
      </p:sp>
      <p:pic>
        <p:nvPicPr>
          <p:cNvPr id="118795" name="图片 417" descr="01.png"/>
          <p:cNvPicPr>
            <a:picLocks noChangeAspect="1"/>
          </p:cNvPicPr>
          <p:nvPr/>
        </p:nvPicPr>
        <p:blipFill>
          <a:blip r:embed="rId9" cstate="print"/>
          <a:srcRect/>
          <a:stretch>
            <a:fillRect/>
          </a:stretch>
        </p:blipFill>
        <p:spPr bwMode="auto">
          <a:xfrm>
            <a:off x="4495800" y="990600"/>
            <a:ext cx="736600" cy="838200"/>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07563" name="直接箭头连接符 201"/>
          <p:cNvCxnSpPr>
            <a:cxnSpLocks noChangeShapeType="1"/>
          </p:cNvCxnSpPr>
          <p:nvPr/>
        </p:nvCxnSpPr>
        <p:spPr bwMode="auto">
          <a:xfrm flipH="1">
            <a:off x="4356100" y="3759200"/>
            <a:ext cx="838200" cy="0"/>
          </a:xfrm>
          <a:prstGeom prst="straightConnector1">
            <a:avLst/>
          </a:prstGeom>
          <a:noFill/>
          <a:ln w="12700">
            <a:solidFill>
              <a:schemeClr val="accent2">
                <a:lumMod val="75000"/>
              </a:schemeClr>
            </a:solidFill>
            <a:round/>
            <a:headEnd type="arrow" w="med" len="med"/>
            <a:tailEnd type="arrow" w="med" len="med"/>
          </a:ln>
        </p:spPr>
      </p:cxnSp>
      <p:pic>
        <p:nvPicPr>
          <p:cNvPr id="118798" name="Picture 120"/>
          <p:cNvPicPr>
            <a:picLocks noChangeAspect="1" noChangeArrowheads="1"/>
          </p:cNvPicPr>
          <p:nvPr/>
        </p:nvPicPr>
        <p:blipFill>
          <a:blip r:embed="rId10" cstate="print"/>
          <a:srcRect/>
          <a:stretch>
            <a:fillRect/>
          </a:stretch>
        </p:blipFill>
        <p:spPr bwMode="auto">
          <a:xfrm>
            <a:off x="6248400" y="1304925"/>
            <a:ext cx="419100" cy="600075"/>
          </a:xfrm>
          <a:prstGeom prst="rect">
            <a:avLst/>
          </a:prstGeom>
          <a:noFill/>
          <a:ln w="9525" algn="ctr">
            <a:noFill/>
            <a:miter lim="800000"/>
            <a:headEnd/>
            <a:tailEnd/>
          </a:ln>
          <a:effectLst>
            <a:outerShdw blurRad="50800" dist="38100" dir="2700000" algn="tl" rotWithShape="0">
              <a:prstClr val="black">
                <a:alpha val="40000"/>
              </a:prstClr>
            </a:outerShdw>
          </a:effectLst>
        </p:spPr>
      </p:pic>
      <p:pic>
        <p:nvPicPr>
          <p:cNvPr id="118799" name="Picture 19" descr="213"/>
          <p:cNvPicPr>
            <a:picLocks noChangeAspect="1" noChangeArrowheads="1"/>
          </p:cNvPicPr>
          <p:nvPr/>
        </p:nvPicPr>
        <p:blipFill>
          <a:blip r:embed="rId11" cstate="print"/>
          <a:srcRect/>
          <a:stretch>
            <a:fillRect/>
          </a:stretch>
        </p:blipFill>
        <p:spPr bwMode="auto">
          <a:xfrm>
            <a:off x="7543800" y="5105400"/>
            <a:ext cx="838200" cy="457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8800" name="Picture 150" descr="房子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569200" y="1933575"/>
            <a:ext cx="952500" cy="65722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207" name="直接箭头连接符 201"/>
          <p:cNvCxnSpPr>
            <a:cxnSpLocks noChangeShapeType="1"/>
          </p:cNvCxnSpPr>
          <p:nvPr/>
        </p:nvCxnSpPr>
        <p:spPr bwMode="auto">
          <a:xfrm flipH="1">
            <a:off x="4368800" y="3962400"/>
            <a:ext cx="838200" cy="0"/>
          </a:xfrm>
          <a:prstGeom prst="straightConnector1">
            <a:avLst/>
          </a:prstGeom>
          <a:noFill/>
          <a:ln w="12700">
            <a:solidFill>
              <a:schemeClr val="accent2">
                <a:lumMod val="75000"/>
              </a:schemeClr>
            </a:solidFill>
            <a:round/>
            <a:headEnd type="arrow" w="med" len="med"/>
            <a:tailEnd type="arrow" w="med" len="med"/>
          </a:ln>
        </p:spPr>
      </p:cxnSp>
      <p:pic>
        <p:nvPicPr>
          <p:cNvPr id="118803" name="Picture 15" descr="049"/>
          <p:cNvPicPr>
            <a:picLocks noChangeAspect="1" noChangeArrowheads="1"/>
          </p:cNvPicPr>
          <p:nvPr/>
        </p:nvPicPr>
        <p:blipFill>
          <a:blip r:embed="rId13" cstate="print"/>
          <a:srcRect/>
          <a:stretch>
            <a:fillRect/>
          </a:stretch>
        </p:blipFill>
        <p:spPr bwMode="auto">
          <a:xfrm>
            <a:off x="1371600" y="1752600"/>
            <a:ext cx="766763" cy="5334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09" name="Rectangle 18"/>
          <p:cNvSpPr>
            <a:spLocks noChangeArrowheads="1"/>
          </p:cNvSpPr>
          <p:nvPr/>
        </p:nvSpPr>
        <p:spPr bwMode="auto">
          <a:xfrm>
            <a:off x="1295400" y="2209800"/>
            <a:ext cx="1371600" cy="4349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lIns="91416" tIns="45708" rIns="91416" bIns="45708" anchor="ctr">
            <a:spAutoFit/>
          </a:bodyPr>
          <a:lstStyle/>
          <a:p>
            <a:pPr algn="ctr" defTabSz="731838" fontAlgn="auto" hangingPunct="0">
              <a:lnSpc>
                <a:spcPct val="93000"/>
              </a:lnSpc>
              <a:spcAft>
                <a:spcPts val="0"/>
              </a:spcAft>
              <a:buClr>
                <a:srgbClr val="000000"/>
              </a:buClr>
              <a:buSzPct val="100000"/>
              <a:buFont typeface="Times New Roman" pitchFamily="18" charset="0"/>
              <a:buNone/>
              <a:defRPr/>
            </a:pPr>
            <a:r>
              <a:rPr lang="en-US" altLang="zh-CN" sz="1200" b="1" kern="0" dirty="0">
                <a:solidFill>
                  <a:srgbClr val="000000">
                    <a:lumMod val="75000"/>
                    <a:lumOff val="25000"/>
                  </a:srgbClr>
                </a:solidFill>
                <a:latin typeface="Arial" charset="0"/>
              </a:rPr>
              <a:t>Location Information</a:t>
            </a:r>
          </a:p>
        </p:txBody>
      </p:sp>
      <p:sp>
        <p:nvSpPr>
          <p:cNvPr id="211" name="Rectangle 18"/>
          <p:cNvSpPr>
            <a:spLocks noChangeArrowheads="1"/>
          </p:cNvSpPr>
          <p:nvPr/>
        </p:nvSpPr>
        <p:spPr bwMode="auto">
          <a:xfrm>
            <a:off x="2514600" y="1446316"/>
            <a:ext cx="1371600" cy="437942"/>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lIns="91416" tIns="45708" rIns="91416" bIns="45708" anchor="ctr">
            <a:spAutoFit/>
          </a:bodyPr>
          <a:lstStyle/>
          <a:p>
            <a:pPr algn="ctr" defTabSz="731838" fontAlgn="auto" hangingPunct="0">
              <a:lnSpc>
                <a:spcPct val="93000"/>
              </a:lnSpc>
              <a:spcAft>
                <a:spcPts val="0"/>
              </a:spcAft>
              <a:buClr>
                <a:srgbClr val="000000"/>
              </a:buClr>
              <a:buSzPct val="100000"/>
              <a:buFont typeface="Times New Roman" pitchFamily="18" charset="0"/>
              <a:buNone/>
              <a:defRPr/>
            </a:pPr>
            <a:r>
              <a:rPr lang="en-US" altLang="zh-CN" sz="1200" b="1" kern="0" dirty="0" smtClean="0">
                <a:solidFill>
                  <a:srgbClr val="000000">
                    <a:lumMod val="75000"/>
                    <a:lumOff val="25000"/>
                  </a:srgbClr>
                </a:solidFill>
                <a:latin typeface="Arial" charset="0"/>
              </a:rPr>
              <a:t>Device </a:t>
            </a:r>
            <a:r>
              <a:rPr lang="en-US" altLang="zh-CN" sz="1200" b="1" kern="0" dirty="0">
                <a:solidFill>
                  <a:srgbClr val="000000">
                    <a:lumMod val="75000"/>
                    <a:lumOff val="25000"/>
                  </a:srgbClr>
                </a:solidFill>
                <a:latin typeface="Arial" charset="0"/>
              </a:rPr>
              <a:t>Information</a:t>
            </a:r>
          </a:p>
        </p:txBody>
      </p:sp>
      <p:sp>
        <p:nvSpPr>
          <p:cNvPr id="212" name="Rectangle 18"/>
          <p:cNvSpPr>
            <a:spLocks noChangeArrowheads="1"/>
          </p:cNvSpPr>
          <p:nvPr/>
        </p:nvSpPr>
        <p:spPr bwMode="auto">
          <a:xfrm>
            <a:off x="4191000" y="1371600"/>
            <a:ext cx="1371600" cy="4349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lIns="91416" tIns="45708" rIns="91416" bIns="45708" anchor="ctr">
            <a:spAutoFit/>
          </a:bodyPr>
          <a:lstStyle/>
          <a:p>
            <a:pPr algn="ctr" defTabSz="731838" fontAlgn="auto" hangingPunct="0">
              <a:lnSpc>
                <a:spcPct val="93000"/>
              </a:lnSpc>
              <a:spcAft>
                <a:spcPts val="0"/>
              </a:spcAft>
              <a:buClr>
                <a:srgbClr val="000000"/>
              </a:buClr>
              <a:buSzPct val="100000"/>
              <a:buFont typeface="Times New Roman" pitchFamily="18" charset="0"/>
              <a:buNone/>
              <a:defRPr/>
            </a:pPr>
            <a:r>
              <a:rPr lang="en-US" altLang="zh-CN" sz="1200" b="1" kern="0" dirty="0">
                <a:solidFill>
                  <a:srgbClr val="000000">
                    <a:lumMod val="75000"/>
                    <a:lumOff val="25000"/>
                  </a:srgbClr>
                </a:solidFill>
                <a:latin typeface="Arial" charset="0"/>
              </a:rPr>
              <a:t>Behavior Information</a:t>
            </a:r>
          </a:p>
        </p:txBody>
      </p:sp>
      <p:sp>
        <p:nvSpPr>
          <p:cNvPr id="239" name="Rectangle 18"/>
          <p:cNvSpPr>
            <a:spLocks noChangeArrowheads="1"/>
          </p:cNvSpPr>
          <p:nvPr/>
        </p:nvSpPr>
        <p:spPr bwMode="auto">
          <a:xfrm>
            <a:off x="5943600" y="1676400"/>
            <a:ext cx="1371600" cy="4349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lIns="91416" tIns="45708" rIns="91416" bIns="45708" anchor="ctr">
            <a:spAutoFit/>
          </a:bodyPr>
          <a:lstStyle/>
          <a:p>
            <a:pPr algn="ctr" defTabSz="731838" fontAlgn="auto" hangingPunct="0">
              <a:lnSpc>
                <a:spcPct val="93000"/>
              </a:lnSpc>
              <a:spcAft>
                <a:spcPts val="0"/>
              </a:spcAft>
              <a:buClr>
                <a:srgbClr val="000000"/>
              </a:buClr>
              <a:buSzPct val="100000"/>
              <a:buFont typeface="Times New Roman" pitchFamily="18" charset="0"/>
              <a:buNone/>
              <a:defRPr/>
            </a:pPr>
            <a:r>
              <a:rPr lang="en-US" altLang="zh-CN" sz="1200" b="1" kern="0" dirty="0">
                <a:solidFill>
                  <a:srgbClr val="000000">
                    <a:lumMod val="75000"/>
                    <a:lumOff val="25000"/>
                  </a:srgbClr>
                </a:solidFill>
                <a:latin typeface="Arial" charset="0"/>
              </a:rPr>
              <a:t>Relationship Information</a:t>
            </a:r>
          </a:p>
        </p:txBody>
      </p:sp>
      <p:sp>
        <p:nvSpPr>
          <p:cNvPr id="240" name="Rectangle 18"/>
          <p:cNvSpPr>
            <a:spLocks noChangeArrowheads="1"/>
          </p:cNvSpPr>
          <p:nvPr/>
        </p:nvSpPr>
        <p:spPr bwMode="auto">
          <a:xfrm>
            <a:off x="7315200" y="2438400"/>
            <a:ext cx="1371600" cy="4349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lIns="91416" tIns="45708" rIns="91416" bIns="45708" anchor="ctr">
            <a:spAutoFit/>
          </a:bodyPr>
          <a:lstStyle/>
          <a:p>
            <a:pPr algn="ctr" defTabSz="731838" fontAlgn="auto" hangingPunct="0">
              <a:lnSpc>
                <a:spcPct val="93000"/>
              </a:lnSpc>
              <a:spcAft>
                <a:spcPts val="0"/>
              </a:spcAft>
              <a:buClr>
                <a:srgbClr val="000000"/>
              </a:buClr>
              <a:buSzPct val="100000"/>
              <a:buFont typeface="Times New Roman" pitchFamily="18" charset="0"/>
              <a:buNone/>
              <a:defRPr/>
            </a:pPr>
            <a:r>
              <a:rPr lang="en-US" altLang="zh-CN" sz="1200" b="1" kern="0" dirty="0">
                <a:solidFill>
                  <a:srgbClr val="000000">
                    <a:lumMod val="75000"/>
                    <a:lumOff val="25000"/>
                  </a:srgbClr>
                </a:solidFill>
                <a:latin typeface="Arial" charset="0"/>
              </a:rPr>
              <a:t>Preference Information</a:t>
            </a:r>
          </a:p>
        </p:txBody>
      </p:sp>
      <p:sp>
        <p:nvSpPr>
          <p:cNvPr id="241" name="Rectangle 18"/>
          <p:cNvSpPr>
            <a:spLocks noChangeArrowheads="1"/>
          </p:cNvSpPr>
          <p:nvPr/>
        </p:nvSpPr>
        <p:spPr bwMode="auto">
          <a:xfrm>
            <a:off x="7772400" y="3810000"/>
            <a:ext cx="1371600" cy="4349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lIns="91416" tIns="45708" rIns="91416" bIns="45708" anchor="ctr">
            <a:spAutoFit/>
          </a:bodyPr>
          <a:lstStyle/>
          <a:p>
            <a:pPr algn="ctr" defTabSz="731838" fontAlgn="auto" hangingPunct="0">
              <a:lnSpc>
                <a:spcPct val="93000"/>
              </a:lnSpc>
              <a:spcAft>
                <a:spcPts val="0"/>
              </a:spcAft>
              <a:buClr>
                <a:srgbClr val="000000"/>
              </a:buClr>
              <a:buSzPct val="100000"/>
              <a:buFont typeface="Times New Roman" pitchFamily="18" charset="0"/>
              <a:buNone/>
              <a:defRPr/>
            </a:pPr>
            <a:r>
              <a:rPr lang="en-US" altLang="zh-CN" sz="1200" b="1" kern="0" dirty="0">
                <a:solidFill>
                  <a:srgbClr val="000000">
                    <a:lumMod val="75000"/>
                    <a:lumOff val="25000"/>
                  </a:srgbClr>
                </a:solidFill>
                <a:latin typeface="Arial" charset="0"/>
              </a:rPr>
              <a:t>Preference Information</a:t>
            </a:r>
          </a:p>
        </p:txBody>
      </p:sp>
      <p:sp>
        <p:nvSpPr>
          <p:cNvPr id="242" name="Rectangle 18"/>
          <p:cNvSpPr>
            <a:spLocks noChangeArrowheads="1"/>
          </p:cNvSpPr>
          <p:nvPr/>
        </p:nvSpPr>
        <p:spPr bwMode="auto">
          <a:xfrm>
            <a:off x="7239000" y="4800600"/>
            <a:ext cx="1371600" cy="4349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lIns="91416" tIns="45708" rIns="91416" bIns="45708" anchor="ctr">
            <a:spAutoFit/>
          </a:bodyPr>
          <a:lstStyle/>
          <a:p>
            <a:pPr algn="ctr" defTabSz="731838" fontAlgn="auto" hangingPunct="0">
              <a:lnSpc>
                <a:spcPct val="93000"/>
              </a:lnSpc>
              <a:spcAft>
                <a:spcPts val="0"/>
              </a:spcAft>
              <a:buClr>
                <a:srgbClr val="000000"/>
              </a:buClr>
              <a:buSzPct val="100000"/>
              <a:buFont typeface="Times New Roman" pitchFamily="18" charset="0"/>
              <a:buNone/>
              <a:defRPr/>
            </a:pPr>
            <a:r>
              <a:rPr lang="en-US" altLang="zh-CN" sz="1200" b="1" kern="0" dirty="0">
                <a:solidFill>
                  <a:srgbClr val="000000">
                    <a:lumMod val="75000"/>
                    <a:lumOff val="25000"/>
                  </a:srgbClr>
                </a:solidFill>
                <a:latin typeface="Arial" charset="0"/>
              </a:rPr>
              <a:t>Preference Information</a:t>
            </a:r>
          </a:p>
        </p:txBody>
      </p:sp>
      <p:sp>
        <p:nvSpPr>
          <p:cNvPr id="243" name="Rectangle 18"/>
          <p:cNvSpPr>
            <a:spLocks noChangeArrowheads="1"/>
          </p:cNvSpPr>
          <p:nvPr/>
        </p:nvSpPr>
        <p:spPr bwMode="auto">
          <a:xfrm>
            <a:off x="7315200" y="2438400"/>
            <a:ext cx="1371600" cy="4349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lIns="91416" tIns="45708" rIns="91416" bIns="45708" anchor="ctr">
            <a:spAutoFit/>
          </a:bodyPr>
          <a:lstStyle/>
          <a:p>
            <a:pPr algn="ctr" defTabSz="731838" fontAlgn="auto" hangingPunct="0">
              <a:lnSpc>
                <a:spcPct val="93000"/>
              </a:lnSpc>
              <a:spcAft>
                <a:spcPts val="0"/>
              </a:spcAft>
              <a:buClr>
                <a:srgbClr val="000000"/>
              </a:buClr>
              <a:buSzPct val="100000"/>
              <a:buFont typeface="Times New Roman" pitchFamily="18" charset="0"/>
              <a:buNone/>
              <a:defRPr/>
            </a:pPr>
            <a:r>
              <a:rPr lang="en-US" altLang="zh-CN" sz="1200" b="1" kern="0" dirty="0">
                <a:solidFill>
                  <a:srgbClr val="000000">
                    <a:lumMod val="75000"/>
                    <a:lumOff val="25000"/>
                  </a:srgbClr>
                </a:solidFill>
                <a:latin typeface="Arial" charset="0"/>
              </a:rPr>
              <a:t>Consume Information</a:t>
            </a:r>
          </a:p>
        </p:txBody>
      </p:sp>
      <p:sp>
        <p:nvSpPr>
          <p:cNvPr id="244" name="Rectangle 18"/>
          <p:cNvSpPr>
            <a:spLocks noChangeArrowheads="1"/>
          </p:cNvSpPr>
          <p:nvPr/>
        </p:nvSpPr>
        <p:spPr bwMode="auto">
          <a:xfrm>
            <a:off x="1981200" y="5257800"/>
            <a:ext cx="1371600" cy="4349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lIns="91416" tIns="45708" rIns="91416" bIns="45708" anchor="ctr">
            <a:spAutoFit/>
          </a:bodyPr>
          <a:lstStyle/>
          <a:p>
            <a:pPr algn="ctr" defTabSz="731838" fontAlgn="auto" hangingPunct="0">
              <a:lnSpc>
                <a:spcPct val="93000"/>
              </a:lnSpc>
              <a:spcAft>
                <a:spcPts val="0"/>
              </a:spcAft>
              <a:buClr>
                <a:srgbClr val="000000"/>
              </a:buClr>
              <a:buSzPct val="100000"/>
              <a:buFont typeface="Times New Roman" pitchFamily="18" charset="0"/>
              <a:buNone/>
              <a:defRPr/>
            </a:pPr>
            <a:r>
              <a:rPr lang="en-US" altLang="zh-CN" sz="1200" b="1" kern="0" dirty="0">
                <a:solidFill>
                  <a:srgbClr val="000000">
                    <a:lumMod val="75000"/>
                    <a:lumOff val="25000"/>
                  </a:srgbClr>
                </a:solidFill>
                <a:latin typeface="Arial" charset="0"/>
              </a:rPr>
              <a:t>Preference Information</a:t>
            </a:r>
          </a:p>
        </p:txBody>
      </p:sp>
      <p:sp>
        <p:nvSpPr>
          <p:cNvPr id="248" name="Rectangle 18"/>
          <p:cNvSpPr>
            <a:spLocks noChangeArrowheads="1"/>
          </p:cNvSpPr>
          <p:nvPr/>
        </p:nvSpPr>
        <p:spPr bwMode="auto">
          <a:xfrm>
            <a:off x="457200" y="3733800"/>
            <a:ext cx="1371600" cy="4349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lIns="91416" tIns="45708" rIns="91416" bIns="45708" anchor="ctr">
            <a:spAutoFit/>
          </a:bodyPr>
          <a:lstStyle/>
          <a:p>
            <a:pPr algn="ctr" defTabSz="731838" fontAlgn="auto" hangingPunct="0">
              <a:lnSpc>
                <a:spcPct val="93000"/>
              </a:lnSpc>
              <a:spcAft>
                <a:spcPts val="0"/>
              </a:spcAft>
              <a:buClr>
                <a:srgbClr val="000000"/>
              </a:buClr>
              <a:buSzPct val="100000"/>
              <a:buFont typeface="Times New Roman" pitchFamily="18" charset="0"/>
              <a:buNone/>
              <a:defRPr/>
            </a:pPr>
            <a:r>
              <a:rPr lang="en-US" altLang="zh-CN" sz="1200" b="1" kern="0" dirty="0">
                <a:solidFill>
                  <a:srgbClr val="000000">
                    <a:lumMod val="75000"/>
                    <a:lumOff val="25000"/>
                  </a:srgbClr>
                </a:solidFill>
                <a:latin typeface="Arial" charset="0"/>
              </a:rPr>
              <a:t>Traffic Information</a:t>
            </a:r>
          </a:p>
        </p:txBody>
      </p:sp>
      <p:grpSp>
        <p:nvGrpSpPr>
          <p:cNvPr id="34848" name="组合 255"/>
          <p:cNvGrpSpPr>
            <a:grpSpLocks/>
          </p:cNvGrpSpPr>
          <p:nvPr/>
        </p:nvGrpSpPr>
        <p:grpSpPr bwMode="auto">
          <a:xfrm>
            <a:off x="5105400" y="2971800"/>
            <a:ext cx="1885950" cy="1417638"/>
            <a:chOff x="5105400" y="2971800"/>
            <a:chExt cx="1885950" cy="1417637"/>
          </a:xfrm>
        </p:grpSpPr>
        <p:sp>
          <p:nvSpPr>
            <p:cNvPr id="34879" name="Rectangle 43"/>
            <p:cNvSpPr>
              <a:spLocks noChangeArrowheads="1"/>
            </p:cNvSpPr>
            <p:nvPr/>
          </p:nvSpPr>
          <p:spPr bwMode="auto">
            <a:xfrm>
              <a:off x="5262563" y="2971800"/>
              <a:ext cx="14382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hangingPunct="0">
                <a:lnSpc>
                  <a:spcPct val="93000"/>
                </a:lnSpc>
                <a:buClr>
                  <a:srgbClr val="000000"/>
                </a:buClr>
                <a:buSzPct val="100000"/>
                <a:buFont typeface="Times New Roman" pitchFamily="18" charset="0"/>
                <a:buNone/>
              </a:pPr>
              <a:r>
                <a:rPr lang="en-US" altLang="zh-CN" sz="1200" b="1">
                  <a:solidFill>
                    <a:srgbClr val="000000"/>
                  </a:solidFill>
                  <a:latin typeface="FrutigerNext LT Regular" pitchFamily="34" charset="0"/>
                </a:rPr>
                <a:t>Massive Subscriber Data</a:t>
              </a:r>
              <a:endParaRPr lang="zh-CN" altLang="en-US" sz="1200" b="1">
                <a:solidFill>
                  <a:srgbClr val="000000"/>
                </a:solidFill>
                <a:latin typeface="FrutigerNext LT Regular" pitchFamily="34" charset="0"/>
              </a:endParaRPr>
            </a:p>
          </p:txBody>
        </p:sp>
        <p:sp>
          <p:nvSpPr>
            <p:cNvPr id="34880" name="Oval 120"/>
            <p:cNvSpPr>
              <a:spLocks noChangeArrowheads="1"/>
            </p:cNvSpPr>
            <p:nvPr/>
          </p:nvSpPr>
          <p:spPr bwMode="auto">
            <a:xfrm>
              <a:off x="5105400" y="4011612"/>
              <a:ext cx="1822450" cy="377825"/>
            </a:xfrm>
            <a:prstGeom prst="ellipse">
              <a:avLst/>
            </a:prstGeom>
            <a:gradFill rotWithShape="1">
              <a:gsLst>
                <a:gs pos="0">
                  <a:srgbClr val="FFFFFF"/>
                </a:gs>
                <a:gs pos="100000">
                  <a:srgbClr val="BFBFBF"/>
                </a:gs>
              </a:gsLst>
              <a:lin ang="2700000" scaled="1"/>
            </a:gradFill>
            <a:ln w="9525">
              <a:solidFill>
                <a:srgbClr val="DDDDDD"/>
              </a:solidFill>
              <a:round/>
              <a:headEnd/>
              <a:tailEnd/>
            </a:ln>
          </p:spPr>
          <p:txBody>
            <a:bodyPr wrap="none" anchor="ctr"/>
            <a:lstStyle/>
            <a:p>
              <a:pPr defTabSz="914400"/>
              <a:endParaRPr lang="zh-CN" altLang="zh-CN" sz="1400">
                <a:solidFill>
                  <a:srgbClr val="000000"/>
                </a:solidFill>
              </a:endParaRPr>
            </a:p>
          </p:txBody>
        </p:sp>
        <p:sp>
          <p:nvSpPr>
            <p:cNvPr id="128" name="Freeform 122"/>
            <p:cNvSpPr>
              <a:spLocks noEditPoints="1"/>
            </p:cNvSpPr>
            <p:nvPr/>
          </p:nvSpPr>
          <p:spPr bwMode="auto">
            <a:xfrm>
              <a:off x="5203825" y="3463925"/>
              <a:ext cx="1581150" cy="825499"/>
            </a:xfrm>
            <a:custGeom>
              <a:avLst/>
              <a:gdLst>
                <a:gd name="T0" fmla="*/ 0 w 907"/>
                <a:gd name="T1" fmla="*/ 47668 h 604"/>
                <a:gd name="T2" fmla="*/ 250617 w 907"/>
                <a:gd name="T3" fmla="*/ 0 h 604"/>
                <a:gd name="T4" fmla="*/ 501314 w 907"/>
                <a:gd name="T5" fmla="*/ 47668 h 604"/>
                <a:gd name="T6" fmla="*/ 501314 w 907"/>
                <a:gd name="T7" fmla="*/ 47668 h 604"/>
                <a:gd name="T8" fmla="*/ 250617 w 907"/>
                <a:gd name="T9" fmla="*/ 95673 h 604"/>
                <a:gd name="T10" fmla="*/ 0 w 907"/>
                <a:gd name="T11" fmla="*/ 47668 h 604"/>
                <a:gd name="T12" fmla="*/ 0 w 907"/>
                <a:gd name="T13" fmla="*/ 207524 h 604"/>
                <a:gd name="T14" fmla="*/ 250617 w 907"/>
                <a:gd name="T15" fmla="*/ 255223 h 604"/>
                <a:gd name="T16" fmla="*/ 501314 w 907"/>
                <a:gd name="T17" fmla="*/ 207524 h 604"/>
                <a:gd name="T18" fmla="*/ 501314 w 907"/>
                <a:gd name="T19" fmla="*/ 207524 h 604"/>
                <a:gd name="T20" fmla="*/ 501314 w 907"/>
                <a:gd name="T21" fmla="*/ 207524 h 604"/>
                <a:gd name="T22" fmla="*/ 501314 w 907"/>
                <a:gd name="T23" fmla="*/ 47668 h 604"/>
                <a:gd name="T24" fmla="*/ 250617 w 907"/>
                <a:gd name="T25" fmla="*/ 95673 h 604"/>
                <a:gd name="T26" fmla="*/ 0 w 907"/>
                <a:gd name="T27" fmla="*/ 47668 h 604"/>
                <a:gd name="T28" fmla="*/ 0 w 907"/>
                <a:gd name="T29" fmla="*/ 207524 h 6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7"/>
                <a:gd name="T46" fmla="*/ 0 h 604"/>
                <a:gd name="T47" fmla="*/ 907 w 907"/>
                <a:gd name="T48" fmla="*/ 604 h 6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7" h="604">
                  <a:moveTo>
                    <a:pt x="0" y="113"/>
                  </a:moveTo>
                  <a:cubicBezTo>
                    <a:pt x="0" y="50"/>
                    <a:pt x="203" y="0"/>
                    <a:pt x="453" y="0"/>
                  </a:cubicBezTo>
                  <a:cubicBezTo>
                    <a:pt x="704" y="0"/>
                    <a:pt x="907" y="50"/>
                    <a:pt x="907" y="113"/>
                  </a:cubicBezTo>
                  <a:cubicBezTo>
                    <a:pt x="907" y="113"/>
                    <a:pt x="907" y="113"/>
                    <a:pt x="907" y="113"/>
                  </a:cubicBezTo>
                  <a:cubicBezTo>
                    <a:pt x="907" y="176"/>
                    <a:pt x="704" y="226"/>
                    <a:pt x="453" y="226"/>
                  </a:cubicBezTo>
                  <a:cubicBezTo>
                    <a:pt x="203" y="226"/>
                    <a:pt x="0" y="176"/>
                    <a:pt x="0" y="113"/>
                  </a:cubicBezTo>
                  <a:close/>
                  <a:moveTo>
                    <a:pt x="0" y="491"/>
                  </a:moveTo>
                  <a:cubicBezTo>
                    <a:pt x="0" y="554"/>
                    <a:pt x="203" y="604"/>
                    <a:pt x="453" y="604"/>
                  </a:cubicBezTo>
                  <a:cubicBezTo>
                    <a:pt x="704" y="604"/>
                    <a:pt x="907" y="554"/>
                    <a:pt x="907" y="491"/>
                  </a:cubicBezTo>
                  <a:cubicBezTo>
                    <a:pt x="907" y="491"/>
                    <a:pt x="907" y="491"/>
                    <a:pt x="907" y="491"/>
                  </a:cubicBezTo>
                  <a:lnTo>
                    <a:pt x="907" y="113"/>
                  </a:lnTo>
                  <a:cubicBezTo>
                    <a:pt x="907" y="176"/>
                    <a:pt x="704" y="226"/>
                    <a:pt x="453" y="226"/>
                  </a:cubicBezTo>
                  <a:cubicBezTo>
                    <a:pt x="203" y="226"/>
                    <a:pt x="0" y="176"/>
                    <a:pt x="0" y="113"/>
                  </a:cubicBezTo>
                  <a:lnTo>
                    <a:pt x="0" y="491"/>
                  </a:lnTo>
                  <a:close/>
                </a:path>
              </a:pathLst>
            </a:custGeom>
            <a:gradFill rotWithShape="1">
              <a:gsLst>
                <a:gs pos="0">
                  <a:srgbClr val="FFF3E1"/>
                </a:gs>
                <a:gs pos="100000">
                  <a:srgbClr val="FFE2B7"/>
                </a:gs>
              </a:gsLst>
              <a:lin ang="5400000" scaled="1"/>
            </a:gradFill>
            <a:ln w="9525" cap="rnd">
              <a:solidFill>
                <a:srgbClr val="808080"/>
              </a:solidFill>
              <a:prstDash val="solid"/>
              <a:round/>
              <a:headEnd/>
              <a:tailEnd/>
            </a:ln>
          </p:spPr>
          <p:txBody>
            <a:bodyPr/>
            <a:lstStyle/>
            <a:p>
              <a:pPr defTabSz="914400" fontAlgn="auto">
                <a:spcBef>
                  <a:spcPts val="0"/>
                </a:spcBef>
                <a:spcAft>
                  <a:spcPts val="0"/>
                </a:spcAft>
                <a:defRPr/>
              </a:pPr>
              <a:endParaRPr lang="zh-CN" altLang="en-US" sz="1400" kern="0">
                <a:solidFill>
                  <a:sysClr val="windowText" lastClr="000000"/>
                </a:solidFill>
                <a:ea typeface="Arial Unicode MS" pitchFamily="34" charset="-122"/>
                <a:cs typeface="Arial Unicode MS" pitchFamily="34" charset="-122"/>
              </a:endParaRPr>
            </a:p>
          </p:txBody>
        </p:sp>
        <p:grpSp>
          <p:nvGrpSpPr>
            <p:cNvPr id="8" name="Group 123"/>
            <p:cNvGrpSpPr>
              <a:grpSpLocks/>
            </p:cNvGrpSpPr>
            <p:nvPr/>
          </p:nvGrpSpPr>
          <p:grpSpPr bwMode="auto">
            <a:xfrm>
              <a:off x="5379135" y="3713485"/>
              <a:ext cx="300761" cy="374037"/>
              <a:chOff x="4631" y="418"/>
              <a:chExt cx="378" cy="617"/>
            </a:xfrm>
            <a:solidFill>
              <a:srgbClr val="FF9900"/>
            </a:solidFill>
          </p:grpSpPr>
          <p:grpSp>
            <p:nvGrpSpPr>
              <p:cNvPr id="9" name="Group 124"/>
              <p:cNvGrpSpPr>
                <a:grpSpLocks/>
              </p:cNvGrpSpPr>
              <p:nvPr/>
            </p:nvGrpSpPr>
            <p:grpSpPr bwMode="auto">
              <a:xfrm>
                <a:off x="4723" y="418"/>
                <a:ext cx="286" cy="532"/>
                <a:chOff x="2801" y="544"/>
                <a:chExt cx="286" cy="532"/>
              </a:xfrm>
              <a:grpFill/>
            </p:grpSpPr>
            <p:sp>
              <p:nvSpPr>
                <p:cNvPr id="137" name="Rectangle 125"/>
                <p:cNvSpPr>
                  <a:spLocks noChangeArrowheads="1"/>
                </p:cNvSpPr>
                <p:nvPr/>
              </p:nvSpPr>
              <p:spPr bwMode="auto">
                <a:xfrm>
                  <a:off x="2801" y="577"/>
                  <a:ext cx="209" cy="499"/>
                </a:xfrm>
                <a:prstGeom prst="rect">
                  <a:avLst/>
                </a:prstGeom>
                <a:grpFill/>
                <a:ln w="9525" algn="ctr">
                  <a:solidFill>
                    <a:srgbClr val="FFCC66"/>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138" name="Rectangle 126"/>
                <p:cNvSpPr>
                  <a:spLocks noChangeArrowheads="1"/>
                </p:cNvSpPr>
                <p:nvPr/>
              </p:nvSpPr>
              <p:spPr bwMode="auto">
                <a:xfrm>
                  <a:off x="2801" y="544"/>
                  <a:ext cx="286" cy="499"/>
                </a:xfrm>
                <a:prstGeom prst="rect">
                  <a:avLst/>
                </a:prstGeom>
                <a:grpFill/>
                <a:ln w="9525" algn="ctr">
                  <a:solidFill>
                    <a:srgbClr val="FFCC66"/>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nvGrpSpPr>
              <p:cNvPr id="10" name="Group 127"/>
              <p:cNvGrpSpPr>
                <a:grpSpLocks/>
              </p:cNvGrpSpPr>
              <p:nvPr/>
            </p:nvGrpSpPr>
            <p:grpSpPr bwMode="auto">
              <a:xfrm>
                <a:off x="4676" y="453"/>
                <a:ext cx="286" cy="543"/>
                <a:chOff x="2800" y="534"/>
                <a:chExt cx="286" cy="543"/>
              </a:xfrm>
              <a:grpFill/>
            </p:grpSpPr>
            <p:sp>
              <p:nvSpPr>
                <p:cNvPr id="135" name="Rectangle 128"/>
                <p:cNvSpPr>
                  <a:spLocks noChangeArrowheads="1"/>
                </p:cNvSpPr>
                <p:nvPr/>
              </p:nvSpPr>
              <p:spPr bwMode="auto">
                <a:xfrm>
                  <a:off x="2800" y="578"/>
                  <a:ext cx="212" cy="499"/>
                </a:xfrm>
                <a:prstGeom prst="rect">
                  <a:avLst/>
                </a:prstGeom>
                <a:grpFill/>
                <a:ln w="9525" algn="ctr">
                  <a:solidFill>
                    <a:srgbClr val="FFCC66"/>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136" name="Rectangle 129"/>
                <p:cNvSpPr>
                  <a:spLocks noChangeArrowheads="1"/>
                </p:cNvSpPr>
                <p:nvPr/>
              </p:nvSpPr>
              <p:spPr bwMode="auto">
                <a:xfrm>
                  <a:off x="2800" y="534"/>
                  <a:ext cx="286" cy="499"/>
                </a:xfrm>
                <a:prstGeom prst="rect">
                  <a:avLst/>
                </a:prstGeom>
                <a:grpFill/>
                <a:ln w="9525" algn="ctr">
                  <a:solidFill>
                    <a:srgbClr val="FFCC66"/>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nvGrpSpPr>
              <p:cNvPr id="11" name="Group 130"/>
              <p:cNvGrpSpPr>
                <a:grpSpLocks/>
              </p:cNvGrpSpPr>
              <p:nvPr/>
            </p:nvGrpSpPr>
            <p:grpSpPr bwMode="auto">
              <a:xfrm>
                <a:off x="4631" y="493"/>
                <a:ext cx="286" cy="542"/>
                <a:chOff x="2801" y="544"/>
                <a:chExt cx="286" cy="542"/>
              </a:xfrm>
              <a:grpFill/>
            </p:grpSpPr>
            <p:sp>
              <p:nvSpPr>
                <p:cNvPr id="133" name="Rectangle 131"/>
                <p:cNvSpPr>
                  <a:spLocks noChangeArrowheads="1"/>
                </p:cNvSpPr>
                <p:nvPr/>
              </p:nvSpPr>
              <p:spPr bwMode="auto">
                <a:xfrm>
                  <a:off x="2801" y="587"/>
                  <a:ext cx="209" cy="499"/>
                </a:xfrm>
                <a:prstGeom prst="rect">
                  <a:avLst/>
                </a:prstGeom>
                <a:grpFill/>
                <a:ln w="9525" algn="ctr">
                  <a:solidFill>
                    <a:srgbClr val="FFCC66"/>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134" name="Rectangle 132"/>
                <p:cNvSpPr>
                  <a:spLocks noChangeArrowheads="1"/>
                </p:cNvSpPr>
                <p:nvPr/>
              </p:nvSpPr>
              <p:spPr bwMode="auto">
                <a:xfrm>
                  <a:off x="2801" y="544"/>
                  <a:ext cx="286" cy="498"/>
                </a:xfrm>
                <a:prstGeom prst="rect">
                  <a:avLst/>
                </a:prstGeom>
                <a:grpFill/>
                <a:ln w="9525" algn="ctr">
                  <a:solidFill>
                    <a:srgbClr val="FFCC66"/>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grpSp>
          <p:nvGrpSpPr>
            <p:cNvPr id="12" name="Group 133"/>
            <p:cNvGrpSpPr>
              <a:grpSpLocks/>
            </p:cNvGrpSpPr>
            <p:nvPr/>
          </p:nvGrpSpPr>
          <p:grpSpPr bwMode="auto">
            <a:xfrm>
              <a:off x="6264564" y="3723010"/>
              <a:ext cx="300761" cy="374037"/>
              <a:chOff x="4631" y="418"/>
              <a:chExt cx="378" cy="617"/>
            </a:xfrm>
            <a:solidFill>
              <a:srgbClr val="990000">
                <a:lumMod val="60000"/>
                <a:lumOff val="40000"/>
              </a:srgbClr>
            </a:solidFill>
          </p:grpSpPr>
          <p:grpSp>
            <p:nvGrpSpPr>
              <p:cNvPr id="13" name="Group 134"/>
              <p:cNvGrpSpPr>
                <a:grpSpLocks/>
              </p:cNvGrpSpPr>
              <p:nvPr/>
            </p:nvGrpSpPr>
            <p:grpSpPr bwMode="auto">
              <a:xfrm>
                <a:off x="4723" y="418"/>
                <a:ext cx="286" cy="532"/>
                <a:chOff x="2801" y="544"/>
                <a:chExt cx="286" cy="532"/>
              </a:xfrm>
              <a:grpFill/>
            </p:grpSpPr>
            <p:sp>
              <p:nvSpPr>
                <p:cNvPr id="147" name="Rectangle 135"/>
                <p:cNvSpPr>
                  <a:spLocks noChangeArrowheads="1"/>
                </p:cNvSpPr>
                <p:nvPr/>
              </p:nvSpPr>
              <p:spPr bwMode="auto">
                <a:xfrm>
                  <a:off x="2801" y="577"/>
                  <a:ext cx="209" cy="499"/>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148" name="Rectangle 136"/>
                <p:cNvSpPr>
                  <a:spLocks noChangeArrowheads="1"/>
                </p:cNvSpPr>
                <p:nvPr/>
              </p:nvSpPr>
              <p:spPr bwMode="auto">
                <a:xfrm>
                  <a:off x="2801" y="544"/>
                  <a:ext cx="286" cy="499"/>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nvGrpSpPr>
              <p:cNvPr id="14" name="Group 137"/>
              <p:cNvGrpSpPr>
                <a:grpSpLocks/>
              </p:cNvGrpSpPr>
              <p:nvPr/>
            </p:nvGrpSpPr>
            <p:grpSpPr bwMode="auto">
              <a:xfrm>
                <a:off x="4676" y="453"/>
                <a:ext cx="286" cy="543"/>
                <a:chOff x="2800" y="534"/>
                <a:chExt cx="286" cy="543"/>
              </a:xfrm>
              <a:grpFill/>
            </p:grpSpPr>
            <p:sp>
              <p:nvSpPr>
                <p:cNvPr id="145" name="Rectangle 138"/>
                <p:cNvSpPr>
                  <a:spLocks noChangeArrowheads="1"/>
                </p:cNvSpPr>
                <p:nvPr/>
              </p:nvSpPr>
              <p:spPr bwMode="auto">
                <a:xfrm>
                  <a:off x="2800" y="578"/>
                  <a:ext cx="212" cy="499"/>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146" name="Rectangle 139"/>
                <p:cNvSpPr>
                  <a:spLocks noChangeArrowheads="1"/>
                </p:cNvSpPr>
                <p:nvPr/>
              </p:nvSpPr>
              <p:spPr bwMode="auto">
                <a:xfrm>
                  <a:off x="2800" y="534"/>
                  <a:ext cx="286" cy="499"/>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nvGrpSpPr>
              <p:cNvPr id="15" name="Group 140"/>
              <p:cNvGrpSpPr>
                <a:grpSpLocks/>
              </p:cNvGrpSpPr>
              <p:nvPr/>
            </p:nvGrpSpPr>
            <p:grpSpPr bwMode="auto">
              <a:xfrm>
                <a:off x="4631" y="493"/>
                <a:ext cx="286" cy="542"/>
                <a:chOff x="2801" y="544"/>
                <a:chExt cx="286" cy="542"/>
              </a:xfrm>
              <a:grpFill/>
            </p:grpSpPr>
            <p:sp>
              <p:nvSpPr>
                <p:cNvPr id="143" name="Rectangle 141"/>
                <p:cNvSpPr>
                  <a:spLocks noChangeArrowheads="1"/>
                </p:cNvSpPr>
                <p:nvPr/>
              </p:nvSpPr>
              <p:spPr bwMode="auto">
                <a:xfrm>
                  <a:off x="2801" y="587"/>
                  <a:ext cx="209" cy="499"/>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144" name="Rectangle 142"/>
                <p:cNvSpPr>
                  <a:spLocks noChangeArrowheads="1"/>
                </p:cNvSpPr>
                <p:nvPr/>
              </p:nvSpPr>
              <p:spPr bwMode="auto">
                <a:xfrm>
                  <a:off x="2801" y="544"/>
                  <a:ext cx="286" cy="498"/>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grpSp>
          <p:nvGrpSpPr>
            <p:cNvPr id="16" name="Group 143"/>
            <p:cNvGrpSpPr>
              <a:grpSpLocks/>
            </p:cNvGrpSpPr>
            <p:nvPr/>
          </p:nvGrpSpPr>
          <p:grpSpPr bwMode="auto">
            <a:xfrm>
              <a:off x="5842053" y="3503570"/>
              <a:ext cx="302162" cy="374994"/>
              <a:chOff x="4631" y="415"/>
              <a:chExt cx="379" cy="622"/>
            </a:xfrm>
            <a:solidFill>
              <a:srgbClr val="0099CC"/>
            </a:solidFill>
          </p:grpSpPr>
          <p:grpSp>
            <p:nvGrpSpPr>
              <p:cNvPr id="17" name="Group 144"/>
              <p:cNvGrpSpPr>
                <a:grpSpLocks/>
              </p:cNvGrpSpPr>
              <p:nvPr/>
            </p:nvGrpSpPr>
            <p:grpSpPr bwMode="auto">
              <a:xfrm>
                <a:off x="4724" y="415"/>
                <a:ext cx="286" cy="545"/>
                <a:chOff x="2802" y="541"/>
                <a:chExt cx="286" cy="545"/>
              </a:xfrm>
              <a:grpFill/>
            </p:grpSpPr>
            <p:sp>
              <p:nvSpPr>
                <p:cNvPr id="157" name="Rectangle 145"/>
                <p:cNvSpPr>
                  <a:spLocks noChangeArrowheads="1"/>
                </p:cNvSpPr>
                <p:nvPr/>
              </p:nvSpPr>
              <p:spPr bwMode="auto">
                <a:xfrm>
                  <a:off x="2802" y="586"/>
                  <a:ext cx="209" cy="500"/>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158" name="Rectangle 146"/>
                <p:cNvSpPr>
                  <a:spLocks noChangeArrowheads="1"/>
                </p:cNvSpPr>
                <p:nvPr/>
              </p:nvSpPr>
              <p:spPr bwMode="auto">
                <a:xfrm>
                  <a:off x="2802" y="541"/>
                  <a:ext cx="286" cy="500"/>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nvGrpSpPr>
              <p:cNvPr id="18" name="Group 147"/>
              <p:cNvGrpSpPr>
                <a:grpSpLocks/>
              </p:cNvGrpSpPr>
              <p:nvPr/>
            </p:nvGrpSpPr>
            <p:grpSpPr bwMode="auto">
              <a:xfrm>
                <a:off x="4676" y="461"/>
                <a:ext cx="285" cy="545"/>
                <a:chOff x="2800" y="542"/>
                <a:chExt cx="285" cy="545"/>
              </a:xfrm>
              <a:grpFill/>
            </p:grpSpPr>
            <p:sp>
              <p:nvSpPr>
                <p:cNvPr id="155" name="Rectangle 148"/>
                <p:cNvSpPr>
                  <a:spLocks noChangeArrowheads="1"/>
                </p:cNvSpPr>
                <p:nvPr/>
              </p:nvSpPr>
              <p:spPr bwMode="auto">
                <a:xfrm>
                  <a:off x="2800" y="586"/>
                  <a:ext cx="212" cy="501"/>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156" name="Rectangle 149"/>
                <p:cNvSpPr>
                  <a:spLocks noChangeArrowheads="1"/>
                </p:cNvSpPr>
                <p:nvPr/>
              </p:nvSpPr>
              <p:spPr bwMode="auto">
                <a:xfrm>
                  <a:off x="2800" y="542"/>
                  <a:ext cx="285" cy="501"/>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nvGrpSpPr>
              <p:cNvPr id="19" name="Group 150"/>
              <p:cNvGrpSpPr>
                <a:grpSpLocks/>
              </p:cNvGrpSpPr>
              <p:nvPr/>
            </p:nvGrpSpPr>
            <p:grpSpPr bwMode="auto">
              <a:xfrm>
                <a:off x="4631" y="492"/>
                <a:ext cx="285" cy="545"/>
                <a:chOff x="2801" y="543"/>
                <a:chExt cx="285" cy="545"/>
              </a:xfrm>
              <a:grpFill/>
            </p:grpSpPr>
            <p:sp>
              <p:nvSpPr>
                <p:cNvPr id="153" name="Rectangle 151"/>
                <p:cNvSpPr>
                  <a:spLocks noChangeArrowheads="1"/>
                </p:cNvSpPr>
                <p:nvPr/>
              </p:nvSpPr>
              <p:spPr bwMode="auto">
                <a:xfrm>
                  <a:off x="2801" y="587"/>
                  <a:ext cx="209" cy="501"/>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sp>
              <p:nvSpPr>
                <p:cNvPr id="154" name="Rectangle 152"/>
                <p:cNvSpPr>
                  <a:spLocks noChangeArrowheads="1"/>
                </p:cNvSpPr>
                <p:nvPr/>
              </p:nvSpPr>
              <p:spPr bwMode="auto">
                <a:xfrm>
                  <a:off x="2801" y="543"/>
                  <a:ext cx="285" cy="501"/>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ea typeface="Arial Unicode MS" pitchFamily="34" charset="-122"/>
                    <a:cs typeface="Arial Unicode MS" pitchFamily="34" charset="-122"/>
                  </a:endParaRPr>
                </a:p>
              </p:txBody>
            </p:sp>
          </p:grpSp>
        </p:grpSp>
        <p:sp>
          <p:nvSpPr>
            <p:cNvPr id="159" name="Text Box 153"/>
            <p:cNvSpPr txBox="1">
              <a:spLocks noChangeArrowheads="1"/>
            </p:cNvSpPr>
            <p:nvPr/>
          </p:nvSpPr>
          <p:spPr bwMode="auto">
            <a:xfrm>
              <a:off x="5232400" y="4035424"/>
              <a:ext cx="730250" cy="201613"/>
            </a:xfrm>
            <a:prstGeom prst="rect">
              <a:avLst/>
            </a:prstGeom>
            <a:noFill/>
            <a:ln w="9525" algn="ctr">
              <a:noFill/>
              <a:miter lim="800000"/>
              <a:headEnd/>
              <a:tailEnd/>
            </a:ln>
          </p:spPr>
          <p:txBody>
            <a:bodyPr wrap="none" lIns="78490" tIns="39250" rIns="78490" bIns="39250">
              <a:spAutoFit/>
            </a:bodyPr>
            <a:lstStyle/>
            <a:p>
              <a:pPr defTabSz="801688" fontAlgn="auto">
                <a:spcBef>
                  <a:spcPts val="0"/>
                </a:spcBef>
                <a:spcAft>
                  <a:spcPts val="0"/>
                </a:spcAft>
                <a:defRPr/>
              </a:pPr>
              <a:r>
                <a:rPr lang="en-US" altLang="zh-CN" sz="800" kern="0" dirty="0">
                  <a:solidFill>
                    <a:sysClr val="windowText" lastClr="000000"/>
                  </a:solidFill>
                  <a:ea typeface="Arial Unicode MS" pitchFamily="34" charset="-122"/>
                  <a:cs typeface="Arial Unicode MS" pitchFamily="34" charset="-122"/>
                </a:rPr>
                <a:t>Raw Data</a:t>
              </a:r>
            </a:p>
          </p:txBody>
        </p:sp>
        <p:sp>
          <p:nvSpPr>
            <p:cNvPr id="160" name="Text Box 154"/>
            <p:cNvSpPr txBox="1">
              <a:spLocks noChangeArrowheads="1"/>
            </p:cNvSpPr>
            <p:nvPr/>
          </p:nvSpPr>
          <p:spPr bwMode="auto">
            <a:xfrm>
              <a:off x="5978525" y="4063999"/>
              <a:ext cx="1012825" cy="203200"/>
            </a:xfrm>
            <a:prstGeom prst="rect">
              <a:avLst/>
            </a:prstGeom>
            <a:noFill/>
            <a:ln w="9525" algn="ctr">
              <a:noFill/>
              <a:miter lim="800000"/>
              <a:headEnd/>
              <a:tailEnd/>
            </a:ln>
          </p:spPr>
          <p:txBody>
            <a:bodyPr wrap="none" lIns="78490" tIns="39250" rIns="78490" bIns="39250">
              <a:spAutoFit/>
            </a:bodyPr>
            <a:lstStyle/>
            <a:p>
              <a:pPr defTabSz="801688" fontAlgn="auto">
                <a:spcBef>
                  <a:spcPts val="0"/>
                </a:spcBef>
                <a:spcAft>
                  <a:spcPts val="0"/>
                </a:spcAft>
                <a:defRPr/>
              </a:pPr>
              <a:r>
                <a:rPr lang="en-US" altLang="zh-CN" sz="800" kern="0" dirty="0">
                  <a:solidFill>
                    <a:sysClr val="windowText" lastClr="000000"/>
                  </a:solidFill>
                  <a:ea typeface="Arial Unicode MS" pitchFamily="34" charset="-122"/>
                  <a:cs typeface="Arial Unicode MS" pitchFamily="34" charset="-122"/>
                </a:rPr>
                <a:t>Summary Data</a:t>
              </a:r>
            </a:p>
          </p:txBody>
        </p:sp>
        <p:sp>
          <p:nvSpPr>
            <p:cNvPr id="161" name="Text Box 155"/>
            <p:cNvSpPr txBox="1">
              <a:spLocks noChangeArrowheads="1"/>
            </p:cNvSpPr>
            <p:nvPr/>
          </p:nvSpPr>
          <p:spPr bwMode="auto">
            <a:xfrm>
              <a:off x="5673725" y="3835399"/>
              <a:ext cx="787400" cy="203200"/>
            </a:xfrm>
            <a:prstGeom prst="rect">
              <a:avLst/>
            </a:prstGeom>
            <a:noFill/>
            <a:ln w="9525" algn="ctr">
              <a:noFill/>
              <a:miter lim="800000"/>
              <a:headEnd/>
              <a:tailEnd/>
            </a:ln>
          </p:spPr>
          <p:txBody>
            <a:bodyPr wrap="none" lIns="78490" tIns="39250" rIns="78490" bIns="39250">
              <a:spAutoFit/>
            </a:bodyPr>
            <a:lstStyle/>
            <a:p>
              <a:pPr defTabSz="801688" fontAlgn="auto">
                <a:spcBef>
                  <a:spcPts val="0"/>
                </a:spcBef>
                <a:spcAft>
                  <a:spcPts val="0"/>
                </a:spcAft>
                <a:defRPr/>
              </a:pPr>
              <a:r>
                <a:rPr lang="en-US" altLang="zh-CN" sz="800" kern="0" dirty="0">
                  <a:solidFill>
                    <a:sysClr val="windowText" lastClr="000000"/>
                  </a:solidFill>
                  <a:ea typeface="Arial Unicode MS" pitchFamily="34" charset="-122"/>
                  <a:cs typeface="Arial Unicode MS" pitchFamily="34" charset="-122"/>
                </a:rPr>
                <a:t>Meta Data</a:t>
              </a:r>
            </a:p>
          </p:txBody>
        </p:sp>
      </p:grpSp>
      <p:sp>
        <p:nvSpPr>
          <p:cNvPr id="257" name="Rectangle 18"/>
          <p:cNvSpPr>
            <a:spLocks noChangeArrowheads="1"/>
          </p:cNvSpPr>
          <p:nvPr/>
        </p:nvSpPr>
        <p:spPr bwMode="auto">
          <a:xfrm>
            <a:off x="2895600" y="3733800"/>
            <a:ext cx="1371600" cy="4349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lIns="91416" tIns="45708" rIns="91416" bIns="45708" anchor="ctr">
            <a:spAutoFit/>
          </a:bodyPr>
          <a:lstStyle/>
          <a:p>
            <a:pPr algn="ctr" defTabSz="731838" fontAlgn="auto" hangingPunct="0">
              <a:lnSpc>
                <a:spcPct val="93000"/>
              </a:lnSpc>
              <a:spcAft>
                <a:spcPts val="0"/>
              </a:spcAft>
              <a:buClr>
                <a:srgbClr val="000000"/>
              </a:buClr>
              <a:buSzPct val="100000"/>
              <a:buFont typeface="Times New Roman" pitchFamily="18" charset="0"/>
              <a:buNone/>
              <a:defRPr/>
            </a:pPr>
            <a:r>
              <a:rPr lang="en-US" altLang="zh-CN" sz="1200" b="1" kern="0" dirty="0">
                <a:solidFill>
                  <a:srgbClr val="000000">
                    <a:lumMod val="75000"/>
                    <a:lumOff val="25000"/>
                  </a:srgbClr>
                </a:solidFill>
                <a:latin typeface="Arial" charset="0"/>
              </a:rPr>
              <a:t>Subscriber preference</a:t>
            </a:r>
          </a:p>
        </p:txBody>
      </p:sp>
      <p:grpSp>
        <p:nvGrpSpPr>
          <p:cNvPr id="34850" name="组合 252"/>
          <p:cNvGrpSpPr>
            <a:grpSpLocks/>
          </p:cNvGrpSpPr>
          <p:nvPr/>
        </p:nvGrpSpPr>
        <p:grpSpPr bwMode="auto">
          <a:xfrm>
            <a:off x="2673350" y="3030538"/>
            <a:ext cx="1822450" cy="1393825"/>
            <a:chOff x="2673711" y="3030537"/>
            <a:chExt cx="1822089" cy="1393851"/>
          </a:xfrm>
        </p:grpSpPr>
        <p:sp>
          <p:nvSpPr>
            <p:cNvPr id="34852" name="Rectangle 43"/>
            <p:cNvSpPr>
              <a:spLocks noChangeArrowheads="1"/>
            </p:cNvSpPr>
            <p:nvPr/>
          </p:nvSpPr>
          <p:spPr bwMode="auto">
            <a:xfrm>
              <a:off x="2819400" y="3030537"/>
              <a:ext cx="14398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hangingPunct="0">
                <a:lnSpc>
                  <a:spcPct val="93000"/>
                </a:lnSpc>
                <a:buClr>
                  <a:srgbClr val="000000"/>
                </a:buClr>
                <a:buSzPct val="100000"/>
                <a:buFont typeface="Times New Roman" pitchFamily="18" charset="0"/>
                <a:buNone/>
              </a:pPr>
              <a:r>
                <a:rPr lang="en-US" altLang="zh-CN" sz="1200" b="1">
                  <a:solidFill>
                    <a:srgbClr val="000000"/>
                  </a:solidFill>
                  <a:latin typeface="FrutigerNext LT Regular" pitchFamily="34" charset="0"/>
                </a:rPr>
                <a:t>Real-time subscriber Profile</a:t>
              </a:r>
              <a:endParaRPr lang="zh-CN" altLang="en-US" sz="1200" b="1">
                <a:solidFill>
                  <a:srgbClr val="000000"/>
                </a:solidFill>
                <a:latin typeface="FrutigerNext LT Regular" pitchFamily="34" charset="0"/>
              </a:endParaRPr>
            </a:p>
          </p:txBody>
        </p:sp>
        <p:sp>
          <p:nvSpPr>
            <p:cNvPr id="34853" name="Oval 120"/>
            <p:cNvSpPr>
              <a:spLocks noChangeArrowheads="1"/>
            </p:cNvSpPr>
            <p:nvPr/>
          </p:nvSpPr>
          <p:spPr bwMode="auto">
            <a:xfrm>
              <a:off x="2673711" y="4046556"/>
              <a:ext cx="1822089" cy="377832"/>
            </a:xfrm>
            <a:prstGeom prst="ellipse">
              <a:avLst/>
            </a:prstGeom>
            <a:gradFill rotWithShape="1">
              <a:gsLst>
                <a:gs pos="0">
                  <a:srgbClr val="FFFFFF"/>
                </a:gs>
                <a:gs pos="100000">
                  <a:srgbClr val="BFBFBF"/>
                </a:gs>
              </a:gsLst>
              <a:lin ang="2700000" scaled="1"/>
            </a:gradFill>
            <a:ln w="9525">
              <a:solidFill>
                <a:srgbClr val="DDDDDD"/>
              </a:solidFill>
              <a:round/>
              <a:headEnd/>
              <a:tailEnd/>
            </a:ln>
          </p:spPr>
          <p:txBody>
            <a:bodyPr wrap="none" anchor="ctr"/>
            <a:lstStyle/>
            <a:p>
              <a:pPr defTabSz="914400"/>
              <a:endParaRPr lang="zh-CN" altLang="zh-CN" sz="1400">
                <a:solidFill>
                  <a:srgbClr val="000000"/>
                </a:solidFill>
              </a:endParaRPr>
            </a:p>
          </p:txBody>
        </p:sp>
        <p:grpSp>
          <p:nvGrpSpPr>
            <p:cNvPr id="34854" name="组合 250"/>
            <p:cNvGrpSpPr>
              <a:grpSpLocks/>
            </p:cNvGrpSpPr>
            <p:nvPr/>
          </p:nvGrpSpPr>
          <p:grpSpPr bwMode="auto">
            <a:xfrm>
              <a:off x="2775312" y="3476625"/>
              <a:ext cx="1600200" cy="857250"/>
              <a:chOff x="2775312" y="3476625"/>
              <a:chExt cx="1600200" cy="857250"/>
            </a:xfrm>
          </p:grpSpPr>
          <p:sp>
            <p:nvSpPr>
              <p:cNvPr id="34855" name="AutoShape 36"/>
              <p:cNvSpPr>
                <a:spLocks noChangeArrowheads="1"/>
              </p:cNvSpPr>
              <p:nvPr/>
            </p:nvSpPr>
            <p:spPr bwMode="auto">
              <a:xfrm>
                <a:off x="2775291" y="3476632"/>
                <a:ext cx="1599883" cy="857266"/>
              </a:xfrm>
              <a:prstGeom prst="can">
                <a:avLst>
                  <a:gd name="adj" fmla="val 25000"/>
                </a:avLst>
              </a:prstGeom>
              <a:gradFill rotWithShape="1">
                <a:gsLst>
                  <a:gs pos="0">
                    <a:srgbClr val="FFF3E1"/>
                  </a:gs>
                  <a:gs pos="100000">
                    <a:srgbClr val="FFE2B7"/>
                  </a:gs>
                </a:gsLst>
                <a:lin ang="5400000" scaled="1"/>
              </a:gradFill>
              <a:ln w="9525" cap="rnd">
                <a:solidFill>
                  <a:srgbClr val="808080"/>
                </a:solidFill>
                <a:round/>
                <a:headEnd/>
                <a:tailEnd/>
              </a:ln>
            </p:spPr>
            <p:txBody>
              <a:bodyPr/>
              <a:lstStyle/>
              <a:p>
                <a:pPr defTabSz="914400">
                  <a:buFont typeface="Times New Roman" pitchFamily="18" charset="0"/>
                  <a:buNone/>
                </a:pPr>
                <a:endParaRPr lang="zh-CN" altLang="en-US" sz="1400">
                  <a:solidFill>
                    <a:srgbClr val="000000"/>
                  </a:solidFill>
                </a:endParaRPr>
              </a:p>
            </p:txBody>
          </p:sp>
          <p:grpSp>
            <p:nvGrpSpPr>
              <p:cNvPr id="34856" name="Group 201"/>
              <p:cNvGrpSpPr>
                <a:grpSpLocks/>
              </p:cNvGrpSpPr>
              <p:nvPr/>
            </p:nvGrpSpPr>
            <p:grpSpPr bwMode="auto">
              <a:xfrm>
                <a:off x="3258554" y="3687496"/>
                <a:ext cx="683053" cy="410891"/>
                <a:chOff x="5113" y="862"/>
                <a:chExt cx="546" cy="501"/>
              </a:xfrm>
            </p:grpSpPr>
            <p:grpSp>
              <p:nvGrpSpPr>
                <p:cNvPr id="34857" name="Group 202"/>
                <p:cNvGrpSpPr>
                  <a:grpSpLocks/>
                </p:cNvGrpSpPr>
                <p:nvPr/>
              </p:nvGrpSpPr>
              <p:grpSpPr bwMode="auto">
                <a:xfrm>
                  <a:off x="5199" y="862"/>
                  <a:ext cx="274" cy="211"/>
                  <a:chOff x="981" y="1633"/>
                  <a:chExt cx="274" cy="211"/>
                </a:xfrm>
              </p:grpSpPr>
              <p:sp>
                <p:nvSpPr>
                  <p:cNvPr id="34874" name="Oval 203"/>
                  <p:cNvSpPr>
                    <a:spLocks noChangeArrowheads="1"/>
                  </p:cNvSpPr>
                  <p:nvPr/>
                </p:nvSpPr>
                <p:spPr bwMode="auto">
                  <a:xfrm>
                    <a:off x="1073" y="1633"/>
                    <a:ext cx="94" cy="89"/>
                  </a:xfrm>
                  <a:prstGeom prst="ellipse">
                    <a:avLst/>
                  </a:prstGeom>
                  <a:solidFill>
                    <a:srgbClr val="0033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defTabSz="914400"/>
                    <a:endParaRPr lang="zh-CN" altLang="en-US">
                      <a:solidFill>
                        <a:srgbClr val="000000"/>
                      </a:solidFill>
                      <a:cs typeface="Arial" pitchFamily="34" charset="0"/>
                    </a:endParaRPr>
                  </a:p>
                </p:txBody>
              </p:sp>
              <p:sp>
                <p:nvSpPr>
                  <p:cNvPr id="34875" name="Oval 204"/>
                  <p:cNvSpPr>
                    <a:spLocks noChangeArrowheads="1"/>
                  </p:cNvSpPr>
                  <p:nvPr/>
                </p:nvSpPr>
                <p:spPr bwMode="auto">
                  <a:xfrm>
                    <a:off x="982" y="1771"/>
                    <a:ext cx="89" cy="75"/>
                  </a:xfrm>
                  <a:prstGeom prst="ellipse">
                    <a:avLst/>
                  </a:prstGeom>
                  <a:solidFill>
                    <a:srgbClr val="0033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defTabSz="914400"/>
                    <a:endParaRPr lang="zh-CN" altLang="en-US">
                      <a:solidFill>
                        <a:srgbClr val="000000"/>
                      </a:solidFill>
                      <a:cs typeface="Arial" pitchFamily="34" charset="0"/>
                    </a:endParaRPr>
                  </a:p>
                </p:txBody>
              </p:sp>
              <p:sp>
                <p:nvSpPr>
                  <p:cNvPr id="34876" name="Oval 205"/>
                  <p:cNvSpPr>
                    <a:spLocks noChangeArrowheads="1"/>
                  </p:cNvSpPr>
                  <p:nvPr/>
                </p:nvSpPr>
                <p:spPr bwMode="auto">
                  <a:xfrm>
                    <a:off x="1167" y="1771"/>
                    <a:ext cx="88" cy="75"/>
                  </a:xfrm>
                  <a:prstGeom prst="ellipse">
                    <a:avLst/>
                  </a:prstGeom>
                  <a:solidFill>
                    <a:srgbClr val="0033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defTabSz="914400"/>
                    <a:endParaRPr lang="zh-CN" altLang="en-US">
                      <a:solidFill>
                        <a:srgbClr val="000000"/>
                      </a:solidFill>
                      <a:cs typeface="Arial" pitchFamily="34" charset="0"/>
                    </a:endParaRPr>
                  </a:p>
                </p:txBody>
              </p:sp>
              <p:sp>
                <p:nvSpPr>
                  <p:cNvPr id="187" name="Line 206"/>
                  <p:cNvSpPr>
                    <a:spLocks noChangeShapeType="1"/>
                  </p:cNvSpPr>
                  <p:nvPr/>
                </p:nvSpPr>
                <p:spPr bwMode="auto">
                  <a:xfrm flipH="1">
                    <a:off x="1030" y="1678"/>
                    <a:ext cx="89" cy="128"/>
                  </a:xfrm>
                  <a:prstGeom prst="line">
                    <a:avLst/>
                  </a:prstGeom>
                  <a:noFill/>
                  <a:ln w="9525">
                    <a:solidFill>
                      <a:srgbClr val="003399"/>
                    </a:solidFill>
                    <a:round/>
                    <a:headEnd/>
                    <a:tailEnd/>
                  </a:ln>
                  <a:effectLst/>
                </p:spPr>
                <p:txBody>
                  <a:bodyPr lIns="0" tIns="0" rIns="0" bIns="0"/>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pitchFamily="34" charset="0"/>
                    </a:endParaRPr>
                  </a:p>
                </p:txBody>
              </p:sp>
              <p:sp>
                <p:nvSpPr>
                  <p:cNvPr id="188" name="Line 207"/>
                  <p:cNvSpPr>
                    <a:spLocks noChangeShapeType="1"/>
                  </p:cNvSpPr>
                  <p:nvPr/>
                </p:nvSpPr>
                <p:spPr bwMode="auto">
                  <a:xfrm>
                    <a:off x="1120" y="1678"/>
                    <a:ext cx="90" cy="128"/>
                  </a:xfrm>
                  <a:prstGeom prst="line">
                    <a:avLst/>
                  </a:prstGeom>
                  <a:noFill/>
                  <a:ln w="9525">
                    <a:solidFill>
                      <a:srgbClr val="003399"/>
                    </a:solidFill>
                    <a:round/>
                    <a:headEnd/>
                    <a:tailEnd/>
                  </a:ln>
                  <a:effectLst/>
                </p:spPr>
                <p:txBody>
                  <a:bodyPr lIns="0" tIns="0" rIns="0" bIns="0"/>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pitchFamily="34" charset="0"/>
                    </a:endParaRPr>
                  </a:p>
                </p:txBody>
              </p:sp>
            </p:grpSp>
            <p:grpSp>
              <p:nvGrpSpPr>
                <p:cNvPr id="34858" name="Group 208"/>
                <p:cNvGrpSpPr>
                  <a:grpSpLocks/>
                </p:cNvGrpSpPr>
                <p:nvPr/>
              </p:nvGrpSpPr>
              <p:grpSpPr bwMode="auto">
                <a:xfrm>
                  <a:off x="5113" y="1024"/>
                  <a:ext cx="272" cy="215"/>
                  <a:chOff x="985" y="1659"/>
                  <a:chExt cx="272" cy="215"/>
                </a:xfrm>
              </p:grpSpPr>
              <p:sp>
                <p:nvSpPr>
                  <p:cNvPr id="34869" name="Oval 209"/>
                  <p:cNvSpPr>
                    <a:spLocks noChangeArrowheads="1"/>
                  </p:cNvSpPr>
                  <p:nvPr/>
                </p:nvSpPr>
                <p:spPr bwMode="auto">
                  <a:xfrm>
                    <a:off x="1076" y="1670"/>
                    <a:ext cx="90" cy="74"/>
                  </a:xfrm>
                  <a:prstGeom prst="ellipse">
                    <a:avLst/>
                  </a:prstGeom>
                  <a:solidFill>
                    <a:srgbClr val="0033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defTabSz="914400"/>
                    <a:endParaRPr lang="zh-CN" altLang="en-US">
                      <a:solidFill>
                        <a:srgbClr val="000000"/>
                      </a:solidFill>
                      <a:cs typeface="Arial" pitchFamily="34" charset="0"/>
                    </a:endParaRPr>
                  </a:p>
                </p:txBody>
              </p:sp>
              <p:sp>
                <p:nvSpPr>
                  <p:cNvPr id="34870" name="Oval 210"/>
                  <p:cNvSpPr>
                    <a:spLocks noChangeArrowheads="1"/>
                  </p:cNvSpPr>
                  <p:nvPr/>
                </p:nvSpPr>
                <p:spPr bwMode="auto">
                  <a:xfrm>
                    <a:off x="982" y="1770"/>
                    <a:ext cx="91" cy="106"/>
                  </a:xfrm>
                  <a:prstGeom prst="ellipse">
                    <a:avLst/>
                  </a:prstGeom>
                  <a:solidFill>
                    <a:srgbClr val="0033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defTabSz="914400"/>
                    <a:endParaRPr lang="zh-CN" altLang="en-US">
                      <a:solidFill>
                        <a:srgbClr val="000000"/>
                      </a:solidFill>
                      <a:cs typeface="Arial" pitchFamily="34" charset="0"/>
                    </a:endParaRPr>
                  </a:p>
                </p:txBody>
              </p:sp>
              <p:sp>
                <p:nvSpPr>
                  <p:cNvPr id="34871" name="Oval 211"/>
                  <p:cNvSpPr>
                    <a:spLocks noChangeArrowheads="1"/>
                  </p:cNvSpPr>
                  <p:nvPr/>
                </p:nvSpPr>
                <p:spPr bwMode="auto">
                  <a:xfrm>
                    <a:off x="1166" y="1770"/>
                    <a:ext cx="90" cy="106"/>
                  </a:xfrm>
                  <a:prstGeom prst="ellipse">
                    <a:avLst/>
                  </a:prstGeom>
                  <a:solidFill>
                    <a:srgbClr val="0033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defTabSz="914400"/>
                    <a:endParaRPr lang="zh-CN" altLang="en-US">
                      <a:solidFill>
                        <a:srgbClr val="000000"/>
                      </a:solidFill>
                      <a:cs typeface="Arial" pitchFamily="34" charset="0"/>
                    </a:endParaRPr>
                  </a:p>
                </p:txBody>
              </p:sp>
              <p:sp>
                <p:nvSpPr>
                  <p:cNvPr id="182" name="Line 212"/>
                  <p:cNvSpPr>
                    <a:spLocks noChangeShapeType="1"/>
                  </p:cNvSpPr>
                  <p:nvPr/>
                </p:nvSpPr>
                <p:spPr bwMode="auto">
                  <a:xfrm flipH="1">
                    <a:off x="1028" y="1703"/>
                    <a:ext cx="94" cy="132"/>
                  </a:xfrm>
                  <a:prstGeom prst="line">
                    <a:avLst/>
                  </a:prstGeom>
                  <a:noFill/>
                  <a:ln w="9525">
                    <a:solidFill>
                      <a:srgbClr val="003399"/>
                    </a:solidFill>
                    <a:round/>
                    <a:headEnd/>
                    <a:tailEnd/>
                  </a:ln>
                  <a:effectLst/>
                </p:spPr>
                <p:txBody>
                  <a:bodyPr lIns="0" tIns="0" rIns="0" bIns="0"/>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pitchFamily="34" charset="0"/>
                    </a:endParaRPr>
                  </a:p>
                </p:txBody>
              </p:sp>
              <p:sp>
                <p:nvSpPr>
                  <p:cNvPr id="183" name="Line 213"/>
                  <p:cNvSpPr>
                    <a:spLocks noChangeShapeType="1"/>
                  </p:cNvSpPr>
                  <p:nvPr/>
                </p:nvSpPr>
                <p:spPr bwMode="auto">
                  <a:xfrm>
                    <a:off x="1121" y="1703"/>
                    <a:ext cx="93" cy="132"/>
                  </a:xfrm>
                  <a:prstGeom prst="line">
                    <a:avLst/>
                  </a:prstGeom>
                  <a:noFill/>
                  <a:ln w="9525">
                    <a:solidFill>
                      <a:srgbClr val="003399"/>
                    </a:solidFill>
                    <a:round/>
                    <a:headEnd/>
                    <a:tailEnd/>
                  </a:ln>
                  <a:effectLst/>
                </p:spPr>
                <p:txBody>
                  <a:bodyPr lIns="0" tIns="0" rIns="0" bIns="0"/>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pitchFamily="34" charset="0"/>
                    </a:endParaRPr>
                  </a:p>
                </p:txBody>
              </p:sp>
            </p:grpSp>
            <p:sp>
              <p:nvSpPr>
                <p:cNvPr id="34859" name="Oval 214"/>
                <p:cNvSpPr>
                  <a:spLocks noChangeArrowheads="1"/>
                </p:cNvSpPr>
                <p:nvPr/>
              </p:nvSpPr>
              <p:spPr bwMode="auto">
                <a:xfrm>
                  <a:off x="5300" y="1135"/>
                  <a:ext cx="88" cy="91"/>
                </a:xfrm>
                <a:prstGeom prst="ellipse">
                  <a:avLst/>
                </a:prstGeom>
                <a:solidFill>
                  <a:srgbClr val="0033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defTabSz="914400"/>
                  <a:endParaRPr lang="zh-CN" altLang="en-US">
                    <a:solidFill>
                      <a:srgbClr val="000000"/>
                    </a:solidFill>
                    <a:cs typeface="Arial" pitchFamily="34" charset="0"/>
                  </a:endParaRPr>
                </a:p>
              </p:txBody>
            </p:sp>
            <p:sp>
              <p:nvSpPr>
                <p:cNvPr id="34860" name="Oval 215"/>
                <p:cNvSpPr>
                  <a:spLocks noChangeArrowheads="1"/>
                </p:cNvSpPr>
                <p:nvPr/>
              </p:nvSpPr>
              <p:spPr bwMode="auto">
                <a:xfrm>
                  <a:off x="5204" y="1269"/>
                  <a:ext cx="89" cy="105"/>
                </a:xfrm>
                <a:prstGeom prst="ellipse">
                  <a:avLst/>
                </a:prstGeom>
                <a:solidFill>
                  <a:srgbClr val="0033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defTabSz="914400"/>
                  <a:endParaRPr lang="zh-CN" altLang="en-US">
                    <a:solidFill>
                      <a:srgbClr val="000000"/>
                    </a:solidFill>
                    <a:cs typeface="Arial" pitchFamily="34" charset="0"/>
                  </a:endParaRPr>
                </a:p>
              </p:txBody>
            </p:sp>
            <p:sp>
              <p:nvSpPr>
                <p:cNvPr id="34861" name="Oval 216"/>
                <p:cNvSpPr>
                  <a:spLocks noChangeArrowheads="1"/>
                </p:cNvSpPr>
                <p:nvPr/>
              </p:nvSpPr>
              <p:spPr bwMode="auto">
                <a:xfrm>
                  <a:off x="5388" y="1269"/>
                  <a:ext cx="93" cy="105"/>
                </a:xfrm>
                <a:prstGeom prst="ellipse">
                  <a:avLst/>
                </a:prstGeom>
                <a:solidFill>
                  <a:srgbClr val="0033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defTabSz="914400"/>
                  <a:endParaRPr lang="zh-CN" altLang="en-US">
                    <a:solidFill>
                      <a:srgbClr val="000000"/>
                    </a:solidFill>
                    <a:cs typeface="Arial" pitchFamily="34" charset="0"/>
                  </a:endParaRPr>
                </a:p>
              </p:txBody>
            </p:sp>
            <p:sp>
              <p:nvSpPr>
                <p:cNvPr id="172" name="Line 217"/>
                <p:cNvSpPr>
                  <a:spLocks noChangeShapeType="1"/>
                </p:cNvSpPr>
                <p:nvPr/>
              </p:nvSpPr>
              <p:spPr bwMode="auto">
                <a:xfrm flipH="1">
                  <a:off x="5248" y="1178"/>
                  <a:ext cx="90" cy="139"/>
                </a:xfrm>
                <a:prstGeom prst="line">
                  <a:avLst/>
                </a:prstGeom>
                <a:noFill/>
                <a:ln w="9525">
                  <a:solidFill>
                    <a:srgbClr val="003399"/>
                  </a:solidFill>
                  <a:round/>
                  <a:headEnd/>
                  <a:tailEnd/>
                </a:ln>
                <a:effectLst/>
              </p:spPr>
              <p:txBody>
                <a:bodyPr lIns="0" tIns="0" rIns="0" bIns="0"/>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pitchFamily="34" charset="0"/>
                  </a:endParaRPr>
                </a:p>
              </p:txBody>
            </p:sp>
            <p:sp>
              <p:nvSpPr>
                <p:cNvPr id="173" name="Line 218"/>
                <p:cNvSpPr>
                  <a:spLocks noChangeShapeType="1"/>
                </p:cNvSpPr>
                <p:nvPr/>
              </p:nvSpPr>
              <p:spPr bwMode="auto">
                <a:xfrm flipH="1">
                  <a:off x="5433" y="1178"/>
                  <a:ext cx="89" cy="139"/>
                </a:xfrm>
                <a:prstGeom prst="line">
                  <a:avLst/>
                </a:prstGeom>
                <a:noFill/>
                <a:ln w="9525">
                  <a:solidFill>
                    <a:srgbClr val="003399"/>
                  </a:solidFill>
                  <a:round/>
                  <a:headEnd/>
                  <a:tailEnd/>
                </a:ln>
                <a:effectLst/>
              </p:spPr>
              <p:txBody>
                <a:bodyPr lIns="0" tIns="0" rIns="0" bIns="0"/>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pitchFamily="34" charset="0"/>
                  </a:endParaRPr>
                </a:p>
              </p:txBody>
            </p:sp>
            <p:sp>
              <p:nvSpPr>
                <p:cNvPr id="34864" name="Oval 219"/>
                <p:cNvSpPr>
                  <a:spLocks noChangeArrowheads="1"/>
                </p:cNvSpPr>
                <p:nvPr/>
              </p:nvSpPr>
              <p:spPr bwMode="auto">
                <a:xfrm>
                  <a:off x="5474" y="1135"/>
                  <a:ext cx="93" cy="91"/>
                </a:xfrm>
                <a:prstGeom prst="ellipse">
                  <a:avLst/>
                </a:prstGeom>
                <a:solidFill>
                  <a:srgbClr val="0033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defTabSz="914400"/>
                  <a:endParaRPr lang="zh-CN" altLang="en-US">
                    <a:solidFill>
                      <a:srgbClr val="000000"/>
                    </a:solidFill>
                    <a:cs typeface="Arial" pitchFamily="34" charset="0"/>
                  </a:endParaRPr>
                </a:p>
              </p:txBody>
            </p:sp>
            <p:sp>
              <p:nvSpPr>
                <p:cNvPr id="175" name="Line 220"/>
                <p:cNvSpPr>
                  <a:spLocks noChangeShapeType="1"/>
                </p:cNvSpPr>
                <p:nvPr/>
              </p:nvSpPr>
              <p:spPr bwMode="auto">
                <a:xfrm>
                  <a:off x="5433" y="1042"/>
                  <a:ext cx="89" cy="135"/>
                </a:xfrm>
                <a:prstGeom prst="line">
                  <a:avLst/>
                </a:prstGeom>
                <a:noFill/>
                <a:ln w="9525">
                  <a:solidFill>
                    <a:srgbClr val="003399"/>
                  </a:solidFill>
                  <a:round/>
                  <a:headEnd/>
                  <a:tailEnd/>
                </a:ln>
                <a:effectLst/>
              </p:spPr>
              <p:txBody>
                <a:bodyPr lIns="0" tIns="0" rIns="0" bIns="0"/>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pitchFamily="34" charset="0"/>
                  </a:endParaRPr>
                </a:p>
              </p:txBody>
            </p:sp>
            <p:sp>
              <p:nvSpPr>
                <p:cNvPr id="34866" name="Oval 221"/>
                <p:cNvSpPr>
                  <a:spLocks noChangeArrowheads="1"/>
                </p:cNvSpPr>
                <p:nvPr/>
              </p:nvSpPr>
              <p:spPr bwMode="auto">
                <a:xfrm>
                  <a:off x="5474" y="1135"/>
                  <a:ext cx="93" cy="91"/>
                </a:xfrm>
                <a:prstGeom prst="ellipse">
                  <a:avLst/>
                </a:prstGeom>
                <a:solidFill>
                  <a:srgbClr val="0033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defTabSz="914400"/>
                  <a:endParaRPr lang="zh-CN" altLang="en-US">
                    <a:solidFill>
                      <a:srgbClr val="000000"/>
                    </a:solidFill>
                    <a:cs typeface="Arial" pitchFamily="34" charset="0"/>
                  </a:endParaRPr>
                </a:p>
              </p:txBody>
            </p:sp>
            <p:sp>
              <p:nvSpPr>
                <p:cNvPr id="34867" name="Oval 222"/>
                <p:cNvSpPr>
                  <a:spLocks noChangeArrowheads="1"/>
                </p:cNvSpPr>
                <p:nvPr/>
              </p:nvSpPr>
              <p:spPr bwMode="auto">
                <a:xfrm>
                  <a:off x="5570" y="1269"/>
                  <a:ext cx="89" cy="105"/>
                </a:xfrm>
                <a:prstGeom prst="ellipse">
                  <a:avLst/>
                </a:prstGeom>
                <a:solidFill>
                  <a:srgbClr val="0033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defTabSz="914400"/>
                  <a:endParaRPr lang="zh-CN" altLang="en-US">
                    <a:solidFill>
                      <a:srgbClr val="000000"/>
                    </a:solidFill>
                    <a:cs typeface="Arial" pitchFamily="34" charset="0"/>
                  </a:endParaRPr>
                </a:p>
              </p:txBody>
            </p:sp>
            <p:sp>
              <p:nvSpPr>
                <p:cNvPr id="178" name="Line 223"/>
                <p:cNvSpPr>
                  <a:spLocks noChangeShapeType="1"/>
                </p:cNvSpPr>
                <p:nvPr/>
              </p:nvSpPr>
              <p:spPr bwMode="auto">
                <a:xfrm>
                  <a:off x="5522" y="1178"/>
                  <a:ext cx="91" cy="139"/>
                </a:xfrm>
                <a:prstGeom prst="line">
                  <a:avLst/>
                </a:prstGeom>
                <a:noFill/>
                <a:ln w="9525">
                  <a:solidFill>
                    <a:srgbClr val="003399"/>
                  </a:solidFill>
                  <a:round/>
                  <a:headEnd/>
                  <a:tailEnd/>
                </a:ln>
                <a:effectLst/>
              </p:spPr>
              <p:txBody>
                <a:bodyPr lIns="0" tIns="0" rIns="0" bIns="0"/>
                <a:lstStyle/>
                <a:p>
                  <a:pPr defTabSz="914400" fontAlgn="auto">
                    <a:spcBef>
                      <a:spcPts val="0"/>
                    </a:spcBef>
                    <a:spcAft>
                      <a:spcPts val="0"/>
                    </a:spcAft>
                    <a:defRPr/>
                  </a:pPr>
                  <a:endParaRPr lang="zh-CN" altLang="en-US" kern="0">
                    <a:solidFill>
                      <a:sysClr val="windowText" lastClr="000000"/>
                    </a:solidFill>
                    <a:ea typeface="Arial Unicode MS" pitchFamily="34" charset="-122"/>
                    <a:cs typeface="Arial" pitchFamily="34" charset="0"/>
                  </a:endParaRPr>
                </a:p>
              </p:txBody>
            </p:sp>
          </p:grpSp>
        </p:grpSp>
      </p:grpSp>
      <p:sp>
        <p:nvSpPr>
          <p:cNvPr id="3485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72B2646-BEDC-49AA-916B-E0A4BECD05C4}" type="slidenum">
              <a:rPr lang="en-US" altLang="zh-CN"/>
              <a:pPr/>
              <a:t>22</a:t>
            </a:fld>
            <a:endParaRPr lang="en-US" altLang="zh-CN"/>
          </a:p>
        </p:txBody>
      </p:sp>
    </p:spTree>
    <p:extLst>
      <p:ext uri="{BB962C8B-B14F-4D97-AF65-F5344CB8AC3E}">
        <p14:creationId xmlns:p14="http://schemas.microsoft.com/office/powerpoint/2010/main" val="74528395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6.66667E-6 -8.14815E-6 L 0.16666 0.2111 " pathEditMode="relative" ptsTypes="AA">
                                      <p:cBhvr>
                                        <p:cTn id="6" dur="2000" fill="hold"/>
                                        <p:tgtEl>
                                          <p:spTgt spid="209"/>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33333E-6 1.85185E-6 L 0.03334 0.34445 " pathEditMode="relative" ptsTypes="AA">
                                      <p:cBhvr>
                                        <p:cTn id="8" dur="2000" fill="hold"/>
                                        <p:tgtEl>
                                          <p:spTgt spid="21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33333E-6 7.40741E-7 L -0.33334 0.31111 " pathEditMode="relative" ptsTypes="AA">
                                      <p:cBhvr>
                                        <p:cTn id="10" dur="2000" fill="hold"/>
                                        <p:tgtEl>
                                          <p:spTgt spid="23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3.33333E-6 -2.96296E-6 L 0.125 0.33496 " pathEditMode="relative" rAng="0" ptsTypes="AA">
                                      <p:cBhvr>
                                        <p:cTn id="12" dur="2000" fill="hold"/>
                                        <p:tgtEl>
                                          <p:spTgt spid="212"/>
                                        </p:tgtEl>
                                        <p:attrNameLst>
                                          <p:attrName>ppt_x</p:attrName>
                                          <p:attrName>ppt_y</p:attrName>
                                        </p:attrNameLst>
                                      </p:cBhvr>
                                      <p:rCtr x="625000" y="1673600"/>
                                    </p:animMotion>
                                  </p:childTnLst>
                                </p:cTn>
                              </p:par>
                              <p:par>
                                <p:cTn id="13" presetID="0" presetClass="path" presetSubtype="0" accel="50000" decel="50000" fill="hold" grpId="0" nodeType="withEffect">
                                  <p:stCondLst>
                                    <p:cond delay="0"/>
                                  </p:stCondLst>
                                  <p:childTnLst>
                                    <p:animMotion origin="layout" path="M 1.11022E-16 -0.00949 L -0.48333 0.1794 " pathEditMode="relative" rAng="0" ptsTypes="AA">
                                      <p:cBhvr>
                                        <p:cTn id="14" dur="2000" fill="hold"/>
                                        <p:tgtEl>
                                          <p:spTgt spid="240"/>
                                        </p:tgtEl>
                                        <p:attrNameLst>
                                          <p:attrName>ppt_x</p:attrName>
                                          <p:attrName>ppt_y</p:attrName>
                                        </p:attrNameLst>
                                      </p:cBhvr>
                                      <p:rCtr x="-2416700" y="944400"/>
                                    </p:animMotion>
                                  </p:childTnLst>
                                </p:cTn>
                              </p:par>
                              <p:par>
                                <p:cTn id="15" presetID="0" presetClass="path" presetSubtype="0" accel="50000" decel="50000" fill="hold" grpId="0" nodeType="withEffect">
                                  <p:stCondLst>
                                    <p:cond delay="0"/>
                                  </p:stCondLst>
                                  <p:childTnLst>
                                    <p:animMotion origin="layout" path="M 0 -1.48148E-6 L -0.54167 -0.02222 " pathEditMode="relative" ptsTypes="AA">
                                      <p:cBhvr>
                                        <p:cTn id="16" dur="2000" fill="hold"/>
                                        <p:tgtEl>
                                          <p:spTgt spid="241"/>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3.33333E-6 -2.96296E-6 L -0.21667 -0.16504 " pathEditMode="relative" rAng="0" ptsTypes="AA">
                                      <p:cBhvr>
                                        <p:cTn id="18" dur="2000" fill="hold"/>
                                        <p:tgtEl>
                                          <p:spTgt spid="242"/>
                                        </p:tgtEl>
                                        <p:attrNameLst>
                                          <p:attrName>ppt_x</p:attrName>
                                          <p:attrName>ppt_y</p:attrName>
                                        </p:attrNameLst>
                                      </p:cBhvr>
                                      <p:rCtr x="-1083300" y="-826400"/>
                                    </p:animMotion>
                                  </p:childTnLst>
                                </p:cTn>
                              </p:par>
                              <p:par>
                                <p:cTn id="19" presetID="0" presetClass="path" presetSubtype="0" accel="50000" decel="50000" fill="hold" grpId="0" nodeType="withEffect">
                                  <p:stCondLst>
                                    <p:cond delay="0"/>
                                  </p:stCondLst>
                                  <p:childTnLst>
                                    <p:animMotion origin="layout" path="M -3.33333E-6 7.40741E-7 L 0.26667 0.01111 " pathEditMode="relative" ptsTypes="AA">
                                      <p:cBhvr>
                                        <p:cTn id="20" dur="2000" fill="hold"/>
                                        <p:tgtEl>
                                          <p:spTgt spid="248"/>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1.11022E-16 1.11111E-6 L -0.21667 0.18727 " pathEditMode="relative" rAng="0" ptsTypes="AA">
                                      <p:cBhvr>
                                        <p:cTn id="22" dur="2000" fill="hold"/>
                                        <p:tgtEl>
                                          <p:spTgt spid="243"/>
                                        </p:tgtEl>
                                        <p:attrNameLst>
                                          <p:attrName>ppt_x</p:attrName>
                                          <p:attrName>ppt_y</p:attrName>
                                        </p:attrNameLst>
                                      </p:cBhvr>
                                      <p:rCtr x="-1083300" y="935200"/>
                                    </p:animMotion>
                                  </p:childTnLst>
                                </p:cTn>
                              </p:par>
                              <p:par>
                                <p:cTn id="23" presetID="0" presetClass="path" presetSubtype="0" accel="50000" decel="50000" fill="hold" grpId="0" nodeType="withEffect">
                                  <p:stCondLst>
                                    <p:cond delay="0"/>
                                  </p:stCondLst>
                                  <p:childTnLst>
                                    <p:animMotion origin="layout" path="M -3.33333E-6 -3.7037E-7 L 0.35833 -0.22222 " pathEditMode="relative" ptsTypes="AA">
                                      <p:cBhvr>
                                        <p:cTn id="24" dur="2000" fill="hold"/>
                                        <p:tgtEl>
                                          <p:spTgt spid="244"/>
                                        </p:tgtEl>
                                        <p:attrNameLst>
                                          <p:attrName>ppt_x</p:attrName>
                                          <p:attrName>ppt_y</p:attrName>
                                        </p:attrNameLst>
                                      </p:cBhvr>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0" presetClass="path" presetSubtype="0" accel="50000" decel="50000" fill="hold" grpId="0" nodeType="clickEffect">
                                  <p:stCondLst>
                                    <p:cond delay="0"/>
                                  </p:stCondLst>
                                  <p:childTnLst>
                                    <p:animMotion origin="layout" path="M -0.00833 -0.01111 L 0.23333 0.2794 " pathEditMode="relative" rAng="0" ptsTypes="AA">
                                      <p:cBhvr>
                                        <p:cTn id="28" dur="2000" fill="hold"/>
                                        <p:tgtEl>
                                          <p:spTgt spid="245"/>
                                        </p:tgtEl>
                                        <p:attrNameLst>
                                          <p:attrName>ppt_x</p:attrName>
                                          <p:attrName>ppt_y</p:attrName>
                                        </p:attrNameLst>
                                      </p:cBhvr>
                                      <p:rCtr x="1208300" y="1451400"/>
                                    </p:animMotion>
                                  </p:childTnLst>
                                </p:cTn>
                              </p:par>
                            </p:childTnLst>
                          </p:cTn>
                        </p:par>
                        <p:par>
                          <p:cTn id="29" fill="hold" nodeType="afterGroup">
                            <p:stCondLst>
                              <p:cond delay="2000"/>
                            </p:stCondLst>
                            <p:childTnLst>
                              <p:par>
                                <p:cTn id="30" presetID="3" presetClass="exit" presetSubtype="10" fill="hold" grpId="1" nodeType="afterEffect">
                                  <p:stCondLst>
                                    <p:cond delay="0"/>
                                  </p:stCondLst>
                                  <p:childTnLst>
                                    <p:animEffect transition="out" filter="blinds(horizontal)">
                                      <p:cBhvr>
                                        <p:cTn id="31" dur="500"/>
                                        <p:tgtEl>
                                          <p:spTgt spid="245"/>
                                        </p:tgtEl>
                                      </p:cBhvr>
                                    </p:animEffect>
                                    <p:set>
                                      <p:cBhvr>
                                        <p:cTn id="32" dur="1" fill="hold">
                                          <p:stCondLst>
                                            <p:cond delay="499"/>
                                          </p:stCondLst>
                                        </p:cTn>
                                        <p:tgtEl>
                                          <p:spTgt spid="245"/>
                                        </p:tgtEl>
                                        <p:attrNameLst>
                                          <p:attrName>style.visibility</p:attrName>
                                        </p:attrNameLst>
                                      </p:cBhvr>
                                      <p:to>
                                        <p:strVal val="hidden"/>
                                      </p:to>
                                    </p:set>
                                  </p:childTnLst>
                                </p:cTn>
                              </p:par>
                            </p:childTnLst>
                          </p:cTn>
                        </p:par>
                        <p:par>
                          <p:cTn id="33" fill="hold" nodeType="afterGroup">
                            <p:stCondLst>
                              <p:cond delay="2500"/>
                            </p:stCondLst>
                            <p:childTnLst>
                              <p:par>
                                <p:cTn id="34" presetID="0" presetClass="path" presetSubtype="0" accel="50000" decel="50000" fill="hold" grpId="0" nodeType="afterEffect">
                                  <p:stCondLst>
                                    <p:cond delay="0"/>
                                  </p:stCondLst>
                                  <p:childTnLst>
                                    <p:animMotion origin="layout" path="M -3.33333E-6 2.22222E-6 L -0.125 0.23333 " pathEditMode="relative" rAng="0" ptsTypes="AA">
                                      <p:cBhvr>
                                        <p:cTn id="35" dur="2000" fill="hold"/>
                                        <p:tgtEl>
                                          <p:spTgt spid="257"/>
                                        </p:tgtEl>
                                        <p:attrNameLst>
                                          <p:attrName>ppt_x</p:attrName>
                                          <p:attrName>ppt_y</p:attrName>
                                        </p:attrNameLst>
                                      </p:cBhvr>
                                      <p:rCtr x="-625000" y="1166700"/>
                                    </p:animMotion>
                                  </p:childTnLst>
                                </p:cTn>
                              </p:par>
                            </p:childTnLst>
                          </p:cTn>
                        </p:par>
                        <p:par>
                          <p:cTn id="36" fill="hold" nodeType="afterGroup">
                            <p:stCondLst>
                              <p:cond delay="4500"/>
                            </p:stCondLst>
                            <p:childTnLst>
                              <p:par>
                                <p:cTn id="37" presetID="3" presetClass="exit" presetSubtype="10" fill="hold" grpId="1" nodeType="afterEffect">
                                  <p:stCondLst>
                                    <p:cond delay="0"/>
                                  </p:stCondLst>
                                  <p:childTnLst>
                                    <p:animEffect transition="out" filter="blinds(horizontal)">
                                      <p:cBhvr>
                                        <p:cTn id="38" dur="500"/>
                                        <p:tgtEl>
                                          <p:spTgt spid="257"/>
                                        </p:tgtEl>
                                      </p:cBhvr>
                                    </p:animEffect>
                                    <p:set>
                                      <p:cBhvr>
                                        <p:cTn id="39" dur="1" fill="hold">
                                          <p:stCondLst>
                                            <p:cond delay="499"/>
                                          </p:stCondLst>
                                        </p:cTn>
                                        <p:tgtEl>
                                          <p:spTgt spid="2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animBg="1"/>
      <p:bldP spid="245" grpId="1" animBg="1"/>
      <p:bldP spid="209" grpId="0" animBg="1"/>
      <p:bldP spid="211" grpId="0" animBg="1"/>
      <p:bldP spid="212" grpId="0" animBg="1"/>
      <p:bldP spid="239" grpId="0" animBg="1"/>
      <p:bldP spid="240" grpId="0" animBg="1"/>
      <p:bldP spid="241" grpId="0" animBg="1"/>
      <p:bldP spid="242" grpId="0" animBg="1"/>
      <p:bldP spid="243" grpId="0" animBg="1"/>
      <p:bldP spid="244" grpId="0" animBg="1"/>
      <p:bldP spid="248" grpId="0" animBg="1"/>
      <p:bldP spid="257" grpId="0" animBg="1"/>
      <p:bldP spid="25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ChangeArrowheads="1"/>
          </p:cNvSpPr>
          <p:nvPr>
            <p:ph type="title" idx="4294967295"/>
          </p:nvPr>
        </p:nvSpPr>
        <p:spPr>
          <a:xfrm>
            <a:off x="457200" y="304800"/>
            <a:ext cx="8229600" cy="914400"/>
          </a:xfrm>
        </p:spPr>
        <p:txBody>
          <a:bodyPr/>
          <a:lstStyle/>
          <a:p>
            <a:pPr algn="ctr" eaLnBrk="1"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4000" b="1" kern="1200" dirty="0" smtClean="0">
                <a:solidFill>
                  <a:srgbClr val="C00000"/>
                </a:solidFill>
                <a:ea typeface="+mj-ea"/>
              </a:rPr>
              <a:t>Unified Subscriber Profile and Intelligence (Analytics)</a:t>
            </a:r>
          </a:p>
        </p:txBody>
      </p:sp>
      <p:pic>
        <p:nvPicPr>
          <p:cNvPr id="35843" name="Picture 18" descr="ch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6576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1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524000"/>
            <a:ext cx="4191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32" descr="CAKTQ3S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1600200"/>
            <a:ext cx="508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ounded Rectangle 72"/>
          <p:cNvSpPr>
            <a:spLocks noChangeArrowheads="1"/>
          </p:cNvSpPr>
          <p:nvPr/>
        </p:nvSpPr>
        <p:spPr bwMode="auto">
          <a:xfrm>
            <a:off x="2057400" y="1905000"/>
            <a:ext cx="792163" cy="295275"/>
          </a:xfrm>
          <a:prstGeom prst="roundRect">
            <a:avLst>
              <a:gd name="adj" fmla="val 16667"/>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lIns="73377" tIns="36688" rIns="73377" bIns="36688"/>
          <a:lstStyle/>
          <a:p>
            <a:pPr algn="ctr" defTabSz="1068388" eaLnBrk="0" hangingPunct="0">
              <a:lnSpc>
                <a:spcPct val="93000"/>
              </a:lnSpc>
              <a:buClr>
                <a:srgbClr val="000000"/>
              </a:buClr>
              <a:buSzPct val="100000"/>
              <a:buFont typeface="Times New Roman" pitchFamily="18" charset="0"/>
              <a:buNone/>
            </a:pPr>
            <a:r>
              <a:rPr lang="en-US" altLang="zh-CN" sz="1200">
                <a:solidFill>
                  <a:srgbClr val="F2F2F2"/>
                </a:solidFill>
              </a:rPr>
              <a:t>Game</a:t>
            </a:r>
          </a:p>
        </p:txBody>
      </p:sp>
      <p:pic>
        <p:nvPicPr>
          <p:cNvPr id="35847" name="Picture 4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3733800"/>
            <a:ext cx="12858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2667000"/>
            <a:ext cx="10302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400" y="1828800"/>
            <a:ext cx="11525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11"/>
          <p:cNvSpPr txBox="1">
            <a:spLocks noChangeArrowheads="1"/>
          </p:cNvSpPr>
          <p:nvPr/>
        </p:nvSpPr>
        <p:spPr bwMode="auto">
          <a:xfrm>
            <a:off x="6019800" y="3733800"/>
            <a:ext cx="1158875" cy="265113"/>
          </a:xfrm>
          <a:prstGeom prst="rect">
            <a:avLst/>
          </a:prstGeom>
          <a:noFill/>
          <a:ln w="9525" algn="ctr">
            <a:noFill/>
            <a:miter lim="800000"/>
            <a:headEnd/>
            <a:tailEnd/>
          </a:ln>
        </p:spPr>
        <p:txBody>
          <a:bodyPr lIns="79200" tIns="39600" rIns="79200" bIns="39600">
            <a:spAutoFit/>
          </a:bodyPr>
          <a:lstStyle/>
          <a:p>
            <a:pPr defTabSz="801688" fontAlgn="auto">
              <a:spcBef>
                <a:spcPts val="0"/>
              </a:spcBef>
              <a:spcAft>
                <a:spcPts val="0"/>
              </a:spcAft>
              <a:defRPr/>
            </a:pPr>
            <a:r>
              <a:rPr lang="en-US" altLang="zh-CN" sz="1200" kern="0" dirty="0">
                <a:solidFill>
                  <a:sysClr val="windowText" lastClr="000000"/>
                </a:solidFill>
                <a:latin typeface="Arial" charset="0"/>
                <a:ea typeface="ＭＳ Ｐゴシック" pitchFamily="34" charset="-128"/>
                <a:cs typeface="Arial Unicode MS" pitchFamily="34" charset="-122"/>
              </a:rPr>
              <a:t>TV information</a:t>
            </a:r>
          </a:p>
        </p:txBody>
      </p:sp>
      <p:sp>
        <p:nvSpPr>
          <p:cNvPr id="61" name="Text Box 11"/>
          <p:cNvSpPr txBox="1">
            <a:spLocks noChangeArrowheads="1"/>
          </p:cNvSpPr>
          <p:nvPr/>
        </p:nvSpPr>
        <p:spPr bwMode="auto">
          <a:xfrm>
            <a:off x="4573588" y="2286000"/>
            <a:ext cx="1522412" cy="265113"/>
          </a:xfrm>
          <a:prstGeom prst="rect">
            <a:avLst/>
          </a:prstGeom>
          <a:noFill/>
          <a:ln w="9525" algn="ctr">
            <a:noFill/>
            <a:miter lim="800000"/>
            <a:headEnd/>
            <a:tailEnd/>
          </a:ln>
        </p:spPr>
        <p:txBody>
          <a:bodyPr lIns="79200" tIns="39600" rIns="79200" bIns="39600">
            <a:spAutoFit/>
          </a:bodyPr>
          <a:lstStyle/>
          <a:p>
            <a:pPr defTabSz="801688" fontAlgn="auto">
              <a:spcBef>
                <a:spcPts val="0"/>
              </a:spcBef>
              <a:spcAft>
                <a:spcPts val="0"/>
              </a:spcAft>
              <a:defRPr/>
            </a:pPr>
            <a:r>
              <a:rPr lang="en-US" altLang="zh-CN" sz="1200" kern="0" dirty="0">
                <a:solidFill>
                  <a:sysClr val="windowText" lastClr="000000"/>
                </a:solidFill>
                <a:latin typeface="Arial" charset="0"/>
                <a:ea typeface="ＭＳ Ｐゴシック" pitchFamily="34" charset="-128"/>
                <a:cs typeface="Arial Unicode MS" pitchFamily="34" charset="-122"/>
              </a:rPr>
              <a:t>Relation information</a:t>
            </a:r>
          </a:p>
        </p:txBody>
      </p:sp>
      <p:sp>
        <p:nvSpPr>
          <p:cNvPr id="63" name="Text Box 11"/>
          <p:cNvSpPr txBox="1">
            <a:spLocks noChangeArrowheads="1"/>
          </p:cNvSpPr>
          <p:nvPr/>
        </p:nvSpPr>
        <p:spPr bwMode="auto">
          <a:xfrm>
            <a:off x="3429000" y="2057400"/>
            <a:ext cx="1370013" cy="265113"/>
          </a:xfrm>
          <a:prstGeom prst="rect">
            <a:avLst/>
          </a:prstGeom>
          <a:noFill/>
          <a:ln w="9525" algn="ctr">
            <a:noFill/>
            <a:miter lim="800000"/>
            <a:headEnd/>
            <a:tailEnd/>
          </a:ln>
        </p:spPr>
        <p:txBody>
          <a:bodyPr wrap="none" lIns="79200" tIns="39600" rIns="79200" bIns="39600">
            <a:spAutoFit/>
          </a:bodyPr>
          <a:lstStyle/>
          <a:p>
            <a:pPr defTabSz="801688" fontAlgn="auto">
              <a:spcBef>
                <a:spcPts val="0"/>
              </a:spcBef>
              <a:spcAft>
                <a:spcPts val="0"/>
              </a:spcAft>
              <a:defRPr/>
            </a:pPr>
            <a:r>
              <a:rPr lang="en-US" altLang="zh-CN" sz="1200" kern="0" dirty="0">
                <a:solidFill>
                  <a:sysClr val="windowText" lastClr="000000"/>
                </a:solidFill>
                <a:latin typeface="Arial" charset="0"/>
                <a:ea typeface="ＭＳ Ｐゴシック" pitchFamily="34" charset="-128"/>
                <a:cs typeface="Arial Unicode MS" pitchFamily="34" charset="-122"/>
              </a:rPr>
              <a:t>Movie information</a:t>
            </a:r>
          </a:p>
        </p:txBody>
      </p:sp>
      <p:sp>
        <p:nvSpPr>
          <p:cNvPr id="64" name="Text Box 11"/>
          <p:cNvSpPr txBox="1">
            <a:spLocks noChangeArrowheads="1"/>
          </p:cNvSpPr>
          <p:nvPr/>
        </p:nvSpPr>
        <p:spPr bwMode="auto">
          <a:xfrm>
            <a:off x="1981200" y="2133600"/>
            <a:ext cx="1379538" cy="265113"/>
          </a:xfrm>
          <a:prstGeom prst="rect">
            <a:avLst/>
          </a:prstGeom>
          <a:noFill/>
          <a:ln w="9525" algn="ctr">
            <a:noFill/>
            <a:miter lim="800000"/>
            <a:headEnd/>
            <a:tailEnd/>
          </a:ln>
        </p:spPr>
        <p:txBody>
          <a:bodyPr lIns="79200" tIns="39600" rIns="79200" bIns="39600">
            <a:spAutoFit/>
          </a:bodyPr>
          <a:lstStyle/>
          <a:p>
            <a:pPr defTabSz="801688" fontAlgn="auto">
              <a:spcBef>
                <a:spcPts val="0"/>
              </a:spcBef>
              <a:spcAft>
                <a:spcPts val="0"/>
              </a:spcAft>
              <a:defRPr/>
            </a:pPr>
            <a:r>
              <a:rPr lang="en-US" altLang="zh-CN" sz="1200" kern="0" dirty="0">
                <a:solidFill>
                  <a:sysClr val="windowText" lastClr="000000"/>
                </a:solidFill>
                <a:latin typeface="Arial" charset="0"/>
                <a:ea typeface="ＭＳ Ｐゴシック" pitchFamily="34" charset="-128"/>
                <a:cs typeface="Arial Unicode MS" pitchFamily="34" charset="-122"/>
              </a:rPr>
              <a:t>Game information</a:t>
            </a:r>
          </a:p>
        </p:txBody>
      </p:sp>
      <p:sp>
        <p:nvSpPr>
          <p:cNvPr id="65" name="Text Box 11"/>
          <p:cNvSpPr txBox="1">
            <a:spLocks noChangeArrowheads="1"/>
          </p:cNvSpPr>
          <p:nvPr/>
        </p:nvSpPr>
        <p:spPr bwMode="auto">
          <a:xfrm>
            <a:off x="1752600" y="3087688"/>
            <a:ext cx="1379538" cy="265112"/>
          </a:xfrm>
          <a:prstGeom prst="rect">
            <a:avLst/>
          </a:prstGeom>
          <a:noFill/>
          <a:ln w="9525" algn="ctr">
            <a:noFill/>
            <a:miter lim="800000"/>
            <a:headEnd/>
            <a:tailEnd/>
          </a:ln>
        </p:spPr>
        <p:txBody>
          <a:bodyPr lIns="79200" tIns="39600" rIns="79200" bIns="39600">
            <a:spAutoFit/>
          </a:bodyPr>
          <a:lstStyle/>
          <a:p>
            <a:pPr defTabSz="801688" fontAlgn="auto">
              <a:spcBef>
                <a:spcPts val="0"/>
              </a:spcBef>
              <a:spcAft>
                <a:spcPts val="0"/>
              </a:spcAft>
              <a:defRPr/>
            </a:pPr>
            <a:r>
              <a:rPr lang="en-US" altLang="zh-CN" sz="1200" kern="0" dirty="0">
                <a:solidFill>
                  <a:sysClr val="windowText" lastClr="000000"/>
                </a:solidFill>
                <a:latin typeface="Arial" charset="0"/>
                <a:ea typeface="ＭＳ Ｐゴシック" pitchFamily="34" charset="-128"/>
                <a:cs typeface="Arial Unicode MS" pitchFamily="34" charset="-122"/>
              </a:rPr>
              <a:t>Credit information</a:t>
            </a:r>
          </a:p>
        </p:txBody>
      </p:sp>
      <p:sp>
        <p:nvSpPr>
          <p:cNvPr id="66" name="Text Box 11"/>
          <p:cNvSpPr txBox="1">
            <a:spLocks noChangeArrowheads="1"/>
          </p:cNvSpPr>
          <p:nvPr/>
        </p:nvSpPr>
        <p:spPr bwMode="auto">
          <a:xfrm>
            <a:off x="1973263" y="3925888"/>
            <a:ext cx="1379537" cy="265112"/>
          </a:xfrm>
          <a:prstGeom prst="rect">
            <a:avLst/>
          </a:prstGeom>
          <a:noFill/>
          <a:ln w="9525" algn="ctr">
            <a:noFill/>
            <a:miter lim="800000"/>
            <a:headEnd/>
            <a:tailEnd/>
          </a:ln>
        </p:spPr>
        <p:txBody>
          <a:bodyPr wrap="none" lIns="79200" tIns="39600" rIns="79200" bIns="39600">
            <a:spAutoFit/>
          </a:bodyPr>
          <a:lstStyle/>
          <a:p>
            <a:pPr defTabSz="801688" fontAlgn="auto">
              <a:spcBef>
                <a:spcPts val="0"/>
              </a:spcBef>
              <a:spcAft>
                <a:spcPts val="0"/>
              </a:spcAft>
              <a:defRPr/>
            </a:pPr>
            <a:r>
              <a:rPr lang="en-US" altLang="zh-CN" sz="1200" kern="0" dirty="0">
                <a:solidFill>
                  <a:sysClr val="windowText" lastClr="000000"/>
                </a:solidFill>
                <a:latin typeface="Arial" charset="0"/>
                <a:ea typeface="ＭＳ Ｐゴシック" pitchFamily="34" charset="-128"/>
                <a:cs typeface="Arial Unicode MS" pitchFamily="34" charset="-122"/>
              </a:rPr>
              <a:t>Game information</a:t>
            </a:r>
          </a:p>
        </p:txBody>
      </p:sp>
      <p:grpSp>
        <p:nvGrpSpPr>
          <p:cNvPr id="35856" name="组合 111"/>
          <p:cNvGrpSpPr>
            <a:grpSpLocks/>
          </p:cNvGrpSpPr>
          <p:nvPr/>
        </p:nvGrpSpPr>
        <p:grpSpPr bwMode="auto">
          <a:xfrm>
            <a:off x="3657600" y="3048000"/>
            <a:ext cx="1828800" cy="1052513"/>
            <a:chOff x="3657600" y="3200400"/>
            <a:chExt cx="1828331" cy="1053156"/>
          </a:xfrm>
        </p:grpSpPr>
        <p:grpSp>
          <p:nvGrpSpPr>
            <p:cNvPr id="35915" name="Group 116"/>
            <p:cNvGrpSpPr>
              <a:grpSpLocks/>
            </p:cNvGrpSpPr>
            <p:nvPr/>
          </p:nvGrpSpPr>
          <p:grpSpPr bwMode="auto">
            <a:xfrm>
              <a:off x="3657600" y="3727628"/>
              <a:ext cx="1828331" cy="525928"/>
              <a:chOff x="1640" y="1029"/>
              <a:chExt cx="2203" cy="904"/>
            </a:xfrm>
          </p:grpSpPr>
          <p:sp>
            <p:nvSpPr>
              <p:cNvPr id="35924" name="Oval 117"/>
              <p:cNvSpPr>
                <a:spLocks noChangeArrowheads="1"/>
              </p:cNvSpPr>
              <p:nvPr/>
            </p:nvSpPr>
            <p:spPr bwMode="auto">
              <a:xfrm>
                <a:off x="1686" y="1403"/>
                <a:ext cx="2040" cy="530"/>
              </a:xfrm>
              <a:prstGeom prst="ellipse">
                <a:avLst/>
              </a:prstGeom>
              <a:gradFill rotWithShape="1">
                <a:gsLst>
                  <a:gs pos="0">
                    <a:srgbClr val="80808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a:endParaRPr lang="zh-CN" altLang="zh-CN" sz="1400">
                  <a:solidFill>
                    <a:srgbClr val="000000"/>
                  </a:solidFill>
                </a:endParaRPr>
              </a:p>
            </p:txBody>
          </p:sp>
          <p:grpSp>
            <p:nvGrpSpPr>
              <p:cNvPr id="35925" name="Group 118"/>
              <p:cNvGrpSpPr>
                <a:grpSpLocks/>
              </p:cNvGrpSpPr>
              <p:nvPr/>
            </p:nvGrpSpPr>
            <p:grpSpPr bwMode="auto">
              <a:xfrm>
                <a:off x="1640" y="1030"/>
                <a:ext cx="2203" cy="717"/>
                <a:chOff x="1740" y="1921"/>
                <a:chExt cx="1635" cy="737"/>
              </a:xfrm>
            </p:grpSpPr>
            <p:sp>
              <p:nvSpPr>
                <p:cNvPr id="8" name="Freeform 119"/>
                <p:cNvSpPr>
                  <a:spLocks/>
                </p:cNvSpPr>
                <p:nvPr/>
              </p:nvSpPr>
              <p:spPr bwMode="auto">
                <a:xfrm>
                  <a:off x="1751" y="2257"/>
                  <a:ext cx="1624" cy="401"/>
                </a:xfrm>
                <a:custGeom>
                  <a:avLst/>
                  <a:gdLst>
                    <a:gd name="T0" fmla="*/ 0 w 2180"/>
                    <a:gd name="T1" fmla="*/ 0 h 453"/>
                    <a:gd name="T2" fmla="*/ 1 w 2180"/>
                    <a:gd name="T3" fmla="*/ 11 h 453"/>
                    <a:gd name="T4" fmla="*/ 1 w 2180"/>
                    <a:gd name="T5" fmla="*/ 20 h 453"/>
                    <a:gd name="T6" fmla="*/ 1 w 2180"/>
                    <a:gd name="T7" fmla="*/ 33 h 453"/>
                    <a:gd name="T8" fmla="*/ 3 w 2180"/>
                    <a:gd name="T9" fmla="*/ 43 h 453"/>
                    <a:gd name="T10" fmla="*/ 5 w 2180"/>
                    <a:gd name="T11" fmla="*/ 50 h 453"/>
                    <a:gd name="T12" fmla="*/ 7 w 2180"/>
                    <a:gd name="T13" fmla="*/ 55 h 453"/>
                    <a:gd name="T14" fmla="*/ 9 w 2180"/>
                    <a:gd name="T15" fmla="*/ 53 h 453"/>
                    <a:gd name="T16" fmla="*/ 10 w 2180"/>
                    <a:gd name="T17" fmla="*/ 49 h 453"/>
                    <a:gd name="T18" fmla="*/ 12 w 2180"/>
                    <a:gd name="T19" fmla="*/ 42 h 453"/>
                    <a:gd name="T20" fmla="*/ 14 w 2180"/>
                    <a:gd name="T21" fmla="*/ 30 h 453"/>
                    <a:gd name="T22" fmla="*/ 14 w 2180"/>
                    <a:gd name="T23" fmla="*/ 18 h 453"/>
                    <a:gd name="T24" fmla="*/ 14 w 2180"/>
                    <a:gd name="T25" fmla="*/ 4 h 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80"/>
                    <a:gd name="T40" fmla="*/ 0 h 453"/>
                    <a:gd name="T41" fmla="*/ 2180 w 2180"/>
                    <a:gd name="T42" fmla="*/ 453 h 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80" h="453">
                      <a:moveTo>
                        <a:pt x="0" y="0"/>
                      </a:moveTo>
                      <a:cubicBezTo>
                        <a:pt x="2" y="16"/>
                        <a:pt x="3" y="62"/>
                        <a:pt x="15" y="91"/>
                      </a:cubicBezTo>
                      <a:cubicBezTo>
                        <a:pt x="27" y="120"/>
                        <a:pt x="40" y="146"/>
                        <a:pt x="72" y="176"/>
                      </a:cubicBezTo>
                      <a:cubicBezTo>
                        <a:pt x="104" y="206"/>
                        <a:pt x="152" y="239"/>
                        <a:pt x="210" y="268"/>
                      </a:cubicBezTo>
                      <a:cubicBezTo>
                        <a:pt x="268" y="298"/>
                        <a:pt x="341" y="332"/>
                        <a:pt x="420" y="357"/>
                      </a:cubicBezTo>
                      <a:cubicBezTo>
                        <a:pt x="499" y="382"/>
                        <a:pt x="591" y="404"/>
                        <a:pt x="687" y="419"/>
                      </a:cubicBezTo>
                      <a:cubicBezTo>
                        <a:pt x="783" y="434"/>
                        <a:pt x="897" y="446"/>
                        <a:pt x="996" y="450"/>
                      </a:cubicBezTo>
                      <a:cubicBezTo>
                        <a:pt x="1095" y="453"/>
                        <a:pt x="1187" y="451"/>
                        <a:pt x="1284" y="443"/>
                      </a:cubicBezTo>
                      <a:cubicBezTo>
                        <a:pt x="1381" y="435"/>
                        <a:pt x="1493" y="419"/>
                        <a:pt x="1581" y="402"/>
                      </a:cubicBezTo>
                      <a:cubicBezTo>
                        <a:pt x="1669" y="385"/>
                        <a:pt x="1740" y="365"/>
                        <a:pt x="1812" y="340"/>
                      </a:cubicBezTo>
                      <a:cubicBezTo>
                        <a:pt x="1884" y="315"/>
                        <a:pt x="1958" y="283"/>
                        <a:pt x="2013" y="251"/>
                      </a:cubicBezTo>
                      <a:cubicBezTo>
                        <a:pt x="2068" y="219"/>
                        <a:pt x="2114" y="188"/>
                        <a:pt x="2142" y="149"/>
                      </a:cubicBezTo>
                      <a:cubicBezTo>
                        <a:pt x="2170" y="110"/>
                        <a:pt x="2172" y="45"/>
                        <a:pt x="2180" y="18"/>
                      </a:cubicBezTo>
                    </a:path>
                  </a:pathLst>
                </a:custGeom>
                <a:gradFill rotWithShape="1">
                  <a:gsLst>
                    <a:gs pos="0">
                      <a:srgbClr val="FFFFFF">
                        <a:lumMod val="50000"/>
                      </a:srgbClr>
                    </a:gs>
                    <a:gs pos="50000">
                      <a:srgbClr val="FFFFFF"/>
                    </a:gs>
                    <a:gs pos="100000">
                      <a:srgbClr val="FFFFFF">
                        <a:lumMod val="50000"/>
                      </a:srgbClr>
                    </a:gs>
                  </a:gsLst>
                  <a:lin ang="0" scaled="1"/>
                </a:gradFill>
                <a:ln w="9525">
                  <a:solidFill>
                    <a:srgbClr val="808080"/>
                  </a:solidFill>
                  <a:round/>
                  <a:headEnd/>
                  <a:tailEnd/>
                </a:ln>
              </p:spPr>
              <p:txBody>
                <a:bodyPr/>
                <a:lstStyle/>
                <a:p>
                  <a:pPr defTabSz="914400" fontAlgn="auto">
                    <a:spcBef>
                      <a:spcPts val="0"/>
                    </a:spcBef>
                    <a:spcAft>
                      <a:spcPts val="0"/>
                    </a:spcAft>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35927" name="Oval 120"/>
                <p:cNvSpPr>
                  <a:spLocks noChangeArrowheads="1"/>
                </p:cNvSpPr>
                <p:nvPr/>
              </p:nvSpPr>
              <p:spPr bwMode="auto">
                <a:xfrm>
                  <a:off x="1740" y="1920"/>
                  <a:ext cx="1629" cy="668"/>
                </a:xfrm>
                <a:prstGeom prst="ellipse">
                  <a:avLst/>
                </a:prstGeom>
                <a:gradFill rotWithShape="1">
                  <a:gsLst>
                    <a:gs pos="0">
                      <a:srgbClr val="FFFFFF"/>
                    </a:gs>
                    <a:gs pos="100000">
                      <a:srgbClr val="BFBFBF"/>
                    </a:gs>
                  </a:gsLst>
                  <a:lin ang="2700000" scaled="1"/>
                </a:gradFill>
                <a:ln w="9525">
                  <a:solidFill>
                    <a:srgbClr val="DDDDDD"/>
                  </a:solidFill>
                  <a:round/>
                  <a:headEnd/>
                  <a:tailEnd/>
                </a:ln>
              </p:spPr>
              <p:txBody>
                <a:bodyPr wrap="none" anchor="ctr"/>
                <a:lstStyle/>
                <a:p>
                  <a:pPr defTabSz="914400"/>
                  <a:endParaRPr lang="zh-CN" altLang="zh-CN" sz="1400">
                    <a:solidFill>
                      <a:srgbClr val="000000"/>
                    </a:solidFill>
                  </a:endParaRPr>
                </a:p>
              </p:txBody>
            </p:sp>
          </p:grpSp>
        </p:grpSp>
        <p:grpSp>
          <p:nvGrpSpPr>
            <p:cNvPr id="35916" name="组合 110"/>
            <p:cNvGrpSpPr>
              <a:grpSpLocks/>
            </p:cNvGrpSpPr>
            <p:nvPr/>
          </p:nvGrpSpPr>
          <p:grpSpPr bwMode="auto">
            <a:xfrm>
              <a:off x="3840533" y="3200400"/>
              <a:ext cx="1462933" cy="824604"/>
              <a:chOff x="3597845" y="4800600"/>
              <a:chExt cx="1462933" cy="824604"/>
            </a:xfrm>
          </p:grpSpPr>
          <p:sp>
            <p:nvSpPr>
              <p:cNvPr id="77" name="Freeform 122"/>
              <p:cNvSpPr>
                <a:spLocks noEditPoints="1"/>
              </p:cNvSpPr>
              <p:nvPr/>
            </p:nvSpPr>
            <p:spPr bwMode="auto">
              <a:xfrm>
                <a:off x="3657738" y="4800600"/>
                <a:ext cx="1402990" cy="824416"/>
              </a:xfrm>
              <a:custGeom>
                <a:avLst/>
                <a:gdLst>
                  <a:gd name="T0" fmla="*/ 0 w 907"/>
                  <a:gd name="T1" fmla="*/ 47668 h 604"/>
                  <a:gd name="T2" fmla="*/ 250617 w 907"/>
                  <a:gd name="T3" fmla="*/ 0 h 604"/>
                  <a:gd name="T4" fmla="*/ 501314 w 907"/>
                  <a:gd name="T5" fmla="*/ 47668 h 604"/>
                  <a:gd name="T6" fmla="*/ 501314 w 907"/>
                  <a:gd name="T7" fmla="*/ 47668 h 604"/>
                  <a:gd name="T8" fmla="*/ 250617 w 907"/>
                  <a:gd name="T9" fmla="*/ 95673 h 604"/>
                  <a:gd name="T10" fmla="*/ 0 w 907"/>
                  <a:gd name="T11" fmla="*/ 47668 h 604"/>
                  <a:gd name="T12" fmla="*/ 0 w 907"/>
                  <a:gd name="T13" fmla="*/ 207524 h 604"/>
                  <a:gd name="T14" fmla="*/ 250617 w 907"/>
                  <a:gd name="T15" fmla="*/ 255223 h 604"/>
                  <a:gd name="T16" fmla="*/ 501314 w 907"/>
                  <a:gd name="T17" fmla="*/ 207524 h 604"/>
                  <a:gd name="T18" fmla="*/ 501314 w 907"/>
                  <a:gd name="T19" fmla="*/ 207524 h 604"/>
                  <a:gd name="T20" fmla="*/ 501314 w 907"/>
                  <a:gd name="T21" fmla="*/ 207524 h 604"/>
                  <a:gd name="T22" fmla="*/ 501314 w 907"/>
                  <a:gd name="T23" fmla="*/ 47668 h 604"/>
                  <a:gd name="T24" fmla="*/ 250617 w 907"/>
                  <a:gd name="T25" fmla="*/ 95673 h 604"/>
                  <a:gd name="T26" fmla="*/ 0 w 907"/>
                  <a:gd name="T27" fmla="*/ 47668 h 604"/>
                  <a:gd name="T28" fmla="*/ 0 w 907"/>
                  <a:gd name="T29" fmla="*/ 207524 h 6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7"/>
                  <a:gd name="T46" fmla="*/ 0 h 604"/>
                  <a:gd name="T47" fmla="*/ 907 w 907"/>
                  <a:gd name="T48" fmla="*/ 604 h 6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7" h="604">
                    <a:moveTo>
                      <a:pt x="0" y="113"/>
                    </a:moveTo>
                    <a:cubicBezTo>
                      <a:pt x="0" y="50"/>
                      <a:pt x="203" y="0"/>
                      <a:pt x="453" y="0"/>
                    </a:cubicBezTo>
                    <a:cubicBezTo>
                      <a:pt x="704" y="0"/>
                      <a:pt x="907" y="50"/>
                      <a:pt x="907" y="113"/>
                    </a:cubicBezTo>
                    <a:cubicBezTo>
                      <a:pt x="907" y="113"/>
                      <a:pt x="907" y="113"/>
                      <a:pt x="907" y="113"/>
                    </a:cubicBezTo>
                    <a:cubicBezTo>
                      <a:pt x="907" y="176"/>
                      <a:pt x="704" y="226"/>
                      <a:pt x="453" y="226"/>
                    </a:cubicBezTo>
                    <a:cubicBezTo>
                      <a:pt x="203" y="226"/>
                      <a:pt x="0" y="176"/>
                      <a:pt x="0" y="113"/>
                    </a:cubicBezTo>
                    <a:close/>
                    <a:moveTo>
                      <a:pt x="0" y="491"/>
                    </a:moveTo>
                    <a:cubicBezTo>
                      <a:pt x="0" y="554"/>
                      <a:pt x="203" y="604"/>
                      <a:pt x="453" y="604"/>
                    </a:cubicBezTo>
                    <a:cubicBezTo>
                      <a:pt x="704" y="604"/>
                      <a:pt x="907" y="554"/>
                      <a:pt x="907" y="491"/>
                    </a:cubicBezTo>
                    <a:cubicBezTo>
                      <a:pt x="907" y="491"/>
                      <a:pt x="907" y="491"/>
                      <a:pt x="907" y="491"/>
                    </a:cubicBezTo>
                    <a:lnTo>
                      <a:pt x="907" y="113"/>
                    </a:lnTo>
                    <a:cubicBezTo>
                      <a:pt x="907" y="176"/>
                      <a:pt x="704" y="226"/>
                      <a:pt x="453" y="226"/>
                    </a:cubicBezTo>
                    <a:cubicBezTo>
                      <a:pt x="203" y="226"/>
                      <a:pt x="0" y="176"/>
                      <a:pt x="0" y="113"/>
                    </a:cubicBezTo>
                    <a:lnTo>
                      <a:pt x="0" y="491"/>
                    </a:lnTo>
                    <a:close/>
                  </a:path>
                </a:pathLst>
              </a:custGeom>
              <a:gradFill rotWithShape="1">
                <a:gsLst>
                  <a:gs pos="0">
                    <a:srgbClr val="FFF3E1"/>
                  </a:gs>
                  <a:gs pos="100000">
                    <a:srgbClr val="FFE2B7"/>
                  </a:gs>
                </a:gsLst>
                <a:lin ang="5400000" scaled="1"/>
              </a:gradFill>
              <a:ln w="9525" cap="rnd">
                <a:solidFill>
                  <a:srgbClr val="808080"/>
                </a:solidFill>
                <a:prstDash val="solid"/>
                <a:round/>
                <a:headEnd/>
                <a:tailEnd/>
              </a:ln>
            </p:spPr>
            <p:txBody>
              <a:bodyPr/>
              <a:lstStyle/>
              <a:p>
                <a:pPr defTabSz="914400" fontAlgn="auto">
                  <a:spcBef>
                    <a:spcPts val="0"/>
                  </a:spcBef>
                  <a:spcAft>
                    <a:spcPts val="0"/>
                  </a:spcAft>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grpSp>
            <p:nvGrpSpPr>
              <p:cNvPr id="10" name="Group 123"/>
              <p:cNvGrpSpPr>
                <a:grpSpLocks/>
              </p:cNvGrpSpPr>
              <p:nvPr/>
            </p:nvGrpSpPr>
            <p:grpSpPr bwMode="auto">
              <a:xfrm>
                <a:off x="3792049" y="5087585"/>
                <a:ext cx="229417" cy="374037"/>
                <a:chOff x="4631" y="418"/>
                <a:chExt cx="378" cy="617"/>
              </a:xfrm>
              <a:solidFill>
                <a:srgbClr val="FF9900"/>
              </a:solidFill>
            </p:grpSpPr>
            <p:grpSp>
              <p:nvGrpSpPr>
                <p:cNvPr id="11" name="Group 124"/>
                <p:cNvGrpSpPr>
                  <a:grpSpLocks/>
                </p:cNvGrpSpPr>
                <p:nvPr/>
              </p:nvGrpSpPr>
              <p:grpSpPr bwMode="auto">
                <a:xfrm>
                  <a:off x="4723" y="418"/>
                  <a:ext cx="286" cy="532"/>
                  <a:chOff x="2801" y="544"/>
                  <a:chExt cx="286" cy="532"/>
                </a:xfrm>
                <a:grpFill/>
              </p:grpSpPr>
              <p:sp>
                <p:nvSpPr>
                  <p:cNvPr id="86" name="Rectangle 125"/>
                  <p:cNvSpPr>
                    <a:spLocks noChangeArrowheads="1"/>
                  </p:cNvSpPr>
                  <p:nvPr/>
                </p:nvSpPr>
                <p:spPr bwMode="auto">
                  <a:xfrm>
                    <a:off x="2801" y="577"/>
                    <a:ext cx="209" cy="499"/>
                  </a:xfrm>
                  <a:prstGeom prst="rect">
                    <a:avLst/>
                  </a:prstGeom>
                  <a:grpFill/>
                  <a:ln w="9525" algn="ctr">
                    <a:solidFill>
                      <a:srgbClr val="FFCC66"/>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sp>
                <p:nvSpPr>
                  <p:cNvPr id="87" name="Rectangle 126"/>
                  <p:cNvSpPr>
                    <a:spLocks noChangeArrowheads="1"/>
                  </p:cNvSpPr>
                  <p:nvPr/>
                </p:nvSpPr>
                <p:spPr bwMode="auto">
                  <a:xfrm>
                    <a:off x="2801" y="544"/>
                    <a:ext cx="286" cy="499"/>
                  </a:xfrm>
                  <a:prstGeom prst="rect">
                    <a:avLst/>
                  </a:prstGeom>
                  <a:grpFill/>
                  <a:ln w="9525" algn="ctr">
                    <a:solidFill>
                      <a:srgbClr val="FFCC66"/>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grpSp>
            <p:grpSp>
              <p:nvGrpSpPr>
                <p:cNvPr id="12" name="Group 127"/>
                <p:cNvGrpSpPr>
                  <a:grpSpLocks/>
                </p:cNvGrpSpPr>
                <p:nvPr/>
              </p:nvGrpSpPr>
              <p:grpSpPr bwMode="auto">
                <a:xfrm>
                  <a:off x="4676" y="453"/>
                  <a:ext cx="286" cy="543"/>
                  <a:chOff x="2800" y="534"/>
                  <a:chExt cx="286" cy="543"/>
                </a:xfrm>
                <a:grpFill/>
              </p:grpSpPr>
              <p:sp>
                <p:nvSpPr>
                  <p:cNvPr id="84" name="Rectangle 128"/>
                  <p:cNvSpPr>
                    <a:spLocks noChangeArrowheads="1"/>
                  </p:cNvSpPr>
                  <p:nvPr/>
                </p:nvSpPr>
                <p:spPr bwMode="auto">
                  <a:xfrm>
                    <a:off x="2800" y="578"/>
                    <a:ext cx="212" cy="499"/>
                  </a:xfrm>
                  <a:prstGeom prst="rect">
                    <a:avLst/>
                  </a:prstGeom>
                  <a:grpFill/>
                  <a:ln w="9525" algn="ctr">
                    <a:solidFill>
                      <a:srgbClr val="FFCC66"/>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sp>
                <p:nvSpPr>
                  <p:cNvPr id="85" name="Rectangle 129"/>
                  <p:cNvSpPr>
                    <a:spLocks noChangeArrowheads="1"/>
                  </p:cNvSpPr>
                  <p:nvPr/>
                </p:nvSpPr>
                <p:spPr bwMode="auto">
                  <a:xfrm>
                    <a:off x="2800" y="534"/>
                    <a:ext cx="286" cy="499"/>
                  </a:xfrm>
                  <a:prstGeom prst="rect">
                    <a:avLst/>
                  </a:prstGeom>
                  <a:grpFill/>
                  <a:ln w="9525" algn="ctr">
                    <a:solidFill>
                      <a:srgbClr val="FFCC66"/>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grpSp>
            <p:grpSp>
              <p:nvGrpSpPr>
                <p:cNvPr id="13" name="Group 130"/>
                <p:cNvGrpSpPr>
                  <a:grpSpLocks/>
                </p:cNvGrpSpPr>
                <p:nvPr/>
              </p:nvGrpSpPr>
              <p:grpSpPr bwMode="auto">
                <a:xfrm>
                  <a:off x="4631" y="493"/>
                  <a:ext cx="286" cy="542"/>
                  <a:chOff x="2801" y="544"/>
                  <a:chExt cx="286" cy="542"/>
                </a:xfrm>
                <a:grpFill/>
              </p:grpSpPr>
              <p:sp>
                <p:nvSpPr>
                  <p:cNvPr id="82" name="Rectangle 131"/>
                  <p:cNvSpPr>
                    <a:spLocks noChangeArrowheads="1"/>
                  </p:cNvSpPr>
                  <p:nvPr/>
                </p:nvSpPr>
                <p:spPr bwMode="auto">
                  <a:xfrm>
                    <a:off x="2801" y="587"/>
                    <a:ext cx="209" cy="499"/>
                  </a:xfrm>
                  <a:prstGeom prst="rect">
                    <a:avLst/>
                  </a:prstGeom>
                  <a:grpFill/>
                  <a:ln w="9525" algn="ctr">
                    <a:solidFill>
                      <a:srgbClr val="FFCC66"/>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sp>
                <p:nvSpPr>
                  <p:cNvPr id="83" name="Rectangle 132"/>
                  <p:cNvSpPr>
                    <a:spLocks noChangeArrowheads="1"/>
                  </p:cNvSpPr>
                  <p:nvPr/>
                </p:nvSpPr>
                <p:spPr bwMode="auto">
                  <a:xfrm>
                    <a:off x="2801" y="544"/>
                    <a:ext cx="286" cy="498"/>
                  </a:xfrm>
                  <a:prstGeom prst="rect">
                    <a:avLst/>
                  </a:prstGeom>
                  <a:grpFill/>
                  <a:ln w="9525" algn="ctr">
                    <a:solidFill>
                      <a:srgbClr val="FFCC66"/>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grpSp>
          </p:grpSp>
          <p:grpSp>
            <p:nvGrpSpPr>
              <p:cNvPr id="14" name="Group 133"/>
              <p:cNvGrpSpPr>
                <a:grpSpLocks/>
              </p:cNvGrpSpPr>
              <p:nvPr/>
            </p:nvGrpSpPr>
            <p:grpSpPr bwMode="auto">
              <a:xfrm>
                <a:off x="4662766" y="5087585"/>
                <a:ext cx="229417" cy="374037"/>
                <a:chOff x="4631" y="418"/>
                <a:chExt cx="378" cy="617"/>
              </a:xfrm>
              <a:solidFill>
                <a:srgbClr val="990000">
                  <a:lumMod val="60000"/>
                  <a:lumOff val="40000"/>
                </a:srgbClr>
              </a:solidFill>
            </p:grpSpPr>
            <p:grpSp>
              <p:nvGrpSpPr>
                <p:cNvPr id="15" name="Group 134"/>
                <p:cNvGrpSpPr>
                  <a:grpSpLocks/>
                </p:cNvGrpSpPr>
                <p:nvPr/>
              </p:nvGrpSpPr>
              <p:grpSpPr bwMode="auto">
                <a:xfrm>
                  <a:off x="4723" y="418"/>
                  <a:ext cx="286" cy="532"/>
                  <a:chOff x="2801" y="544"/>
                  <a:chExt cx="286" cy="532"/>
                </a:xfrm>
                <a:grpFill/>
              </p:grpSpPr>
              <p:sp>
                <p:nvSpPr>
                  <p:cNvPr id="96" name="Rectangle 135"/>
                  <p:cNvSpPr>
                    <a:spLocks noChangeArrowheads="1"/>
                  </p:cNvSpPr>
                  <p:nvPr/>
                </p:nvSpPr>
                <p:spPr bwMode="auto">
                  <a:xfrm>
                    <a:off x="2801" y="577"/>
                    <a:ext cx="209" cy="499"/>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sp>
                <p:nvSpPr>
                  <p:cNvPr id="97" name="Rectangle 136"/>
                  <p:cNvSpPr>
                    <a:spLocks noChangeArrowheads="1"/>
                  </p:cNvSpPr>
                  <p:nvPr/>
                </p:nvSpPr>
                <p:spPr bwMode="auto">
                  <a:xfrm>
                    <a:off x="2801" y="544"/>
                    <a:ext cx="286" cy="499"/>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grpSp>
            <p:grpSp>
              <p:nvGrpSpPr>
                <p:cNvPr id="16" name="Group 137"/>
                <p:cNvGrpSpPr>
                  <a:grpSpLocks/>
                </p:cNvGrpSpPr>
                <p:nvPr/>
              </p:nvGrpSpPr>
              <p:grpSpPr bwMode="auto">
                <a:xfrm>
                  <a:off x="4676" y="453"/>
                  <a:ext cx="286" cy="543"/>
                  <a:chOff x="2800" y="534"/>
                  <a:chExt cx="286" cy="543"/>
                </a:xfrm>
                <a:grpFill/>
              </p:grpSpPr>
              <p:sp>
                <p:nvSpPr>
                  <p:cNvPr id="94" name="Rectangle 138"/>
                  <p:cNvSpPr>
                    <a:spLocks noChangeArrowheads="1"/>
                  </p:cNvSpPr>
                  <p:nvPr/>
                </p:nvSpPr>
                <p:spPr bwMode="auto">
                  <a:xfrm>
                    <a:off x="2800" y="578"/>
                    <a:ext cx="212" cy="499"/>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sp>
                <p:nvSpPr>
                  <p:cNvPr id="95" name="Rectangle 139"/>
                  <p:cNvSpPr>
                    <a:spLocks noChangeArrowheads="1"/>
                  </p:cNvSpPr>
                  <p:nvPr/>
                </p:nvSpPr>
                <p:spPr bwMode="auto">
                  <a:xfrm>
                    <a:off x="2800" y="534"/>
                    <a:ext cx="286" cy="499"/>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grpSp>
            <p:grpSp>
              <p:nvGrpSpPr>
                <p:cNvPr id="17" name="Group 140"/>
                <p:cNvGrpSpPr>
                  <a:grpSpLocks/>
                </p:cNvGrpSpPr>
                <p:nvPr/>
              </p:nvGrpSpPr>
              <p:grpSpPr bwMode="auto">
                <a:xfrm>
                  <a:off x="4631" y="493"/>
                  <a:ext cx="286" cy="542"/>
                  <a:chOff x="2801" y="544"/>
                  <a:chExt cx="286" cy="542"/>
                </a:xfrm>
                <a:grpFill/>
              </p:grpSpPr>
              <p:sp>
                <p:nvSpPr>
                  <p:cNvPr id="92" name="Rectangle 141"/>
                  <p:cNvSpPr>
                    <a:spLocks noChangeArrowheads="1"/>
                  </p:cNvSpPr>
                  <p:nvPr/>
                </p:nvSpPr>
                <p:spPr bwMode="auto">
                  <a:xfrm>
                    <a:off x="2801" y="587"/>
                    <a:ext cx="209" cy="499"/>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sp>
                <p:nvSpPr>
                  <p:cNvPr id="93" name="Rectangle 142"/>
                  <p:cNvSpPr>
                    <a:spLocks noChangeArrowheads="1"/>
                  </p:cNvSpPr>
                  <p:nvPr/>
                </p:nvSpPr>
                <p:spPr bwMode="auto">
                  <a:xfrm>
                    <a:off x="2801" y="544"/>
                    <a:ext cx="286" cy="498"/>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grpSp>
          </p:grpSp>
          <p:grpSp>
            <p:nvGrpSpPr>
              <p:cNvPr id="18" name="Group 143"/>
              <p:cNvGrpSpPr>
                <a:grpSpLocks/>
              </p:cNvGrpSpPr>
              <p:nvPr/>
            </p:nvGrpSpPr>
            <p:grpSpPr bwMode="auto">
              <a:xfrm>
                <a:off x="4282895" y="4807296"/>
                <a:ext cx="230484" cy="374994"/>
                <a:chOff x="4631" y="415"/>
                <a:chExt cx="379" cy="622"/>
              </a:xfrm>
              <a:solidFill>
                <a:srgbClr val="0099CC"/>
              </a:solidFill>
            </p:grpSpPr>
            <p:grpSp>
              <p:nvGrpSpPr>
                <p:cNvPr id="19" name="Group 144"/>
                <p:cNvGrpSpPr>
                  <a:grpSpLocks/>
                </p:cNvGrpSpPr>
                <p:nvPr/>
              </p:nvGrpSpPr>
              <p:grpSpPr bwMode="auto">
                <a:xfrm>
                  <a:off x="4724" y="415"/>
                  <a:ext cx="286" cy="545"/>
                  <a:chOff x="2802" y="541"/>
                  <a:chExt cx="286" cy="545"/>
                </a:xfrm>
                <a:grpFill/>
              </p:grpSpPr>
              <p:sp>
                <p:nvSpPr>
                  <p:cNvPr id="106" name="Rectangle 145"/>
                  <p:cNvSpPr>
                    <a:spLocks noChangeArrowheads="1"/>
                  </p:cNvSpPr>
                  <p:nvPr/>
                </p:nvSpPr>
                <p:spPr bwMode="auto">
                  <a:xfrm>
                    <a:off x="2802" y="586"/>
                    <a:ext cx="209" cy="500"/>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sp>
                <p:nvSpPr>
                  <p:cNvPr id="107" name="Rectangle 146"/>
                  <p:cNvSpPr>
                    <a:spLocks noChangeArrowheads="1"/>
                  </p:cNvSpPr>
                  <p:nvPr/>
                </p:nvSpPr>
                <p:spPr bwMode="auto">
                  <a:xfrm>
                    <a:off x="2802" y="541"/>
                    <a:ext cx="286" cy="500"/>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grpSp>
            <p:grpSp>
              <p:nvGrpSpPr>
                <p:cNvPr id="20" name="Group 147"/>
                <p:cNvGrpSpPr>
                  <a:grpSpLocks/>
                </p:cNvGrpSpPr>
                <p:nvPr/>
              </p:nvGrpSpPr>
              <p:grpSpPr bwMode="auto">
                <a:xfrm>
                  <a:off x="4676" y="461"/>
                  <a:ext cx="285" cy="545"/>
                  <a:chOff x="2800" y="542"/>
                  <a:chExt cx="285" cy="545"/>
                </a:xfrm>
                <a:grpFill/>
              </p:grpSpPr>
              <p:sp>
                <p:nvSpPr>
                  <p:cNvPr id="104" name="Rectangle 148"/>
                  <p:cNvSpPr>
                    <a:spLocks noChangeArrowheads="1"/>
                  </p:cNvSpPr>
                  <p:nvPr/>
                </p:nvSpPr>
                <p:spPr bwMode="auto">
                  <a:xfrm>
                    <a:off x="2800" y="586"/>
                    <a:ext cx="212" cy="501"/>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sp>
                <p:nvSpPr>
                  <p:cNvPr id="105" name="Rectangle 149"/>
                  <p:cNvSpPr>
                    <a:spLocks noChangeArrowheads="1"/>
                  </p:cNvSpPr>
                  <p:nvPr/>
                </p:nvSpPr>
                <p:spPr bwMode="auto">
                  <a:xfrm>
                    <a:off x="2800" y="542"/>
                    <a:ext cx="285" cy="501"/>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grpSp>
            <p:grpSp>
              <p:nvGrpSpPr>
                <p:cNvPr id="21" name="Group 150"/>
                <p:cNvGrpSpPr>
                  <a:grpSpLocks/>
                </p:cNvGrpSpPr>
                <p:nvPr/>
              </p:nvGrpSpPr>
              <p:grpSpPr bwMode="auto">
                <a:xfrm>
                  <a:off x="4631" y="492"/>
                  <a:ext cx="285" cy="545"/>
                  <a:chOff x="2801" y="543"/>
                  <a:chExt cx="285" cy="545"/>
                </a:xfrm>
                <a:grpFill/>
              </p:grpSpPr>
              <p:sp>
                <p:nvSpPr>
                  <p:cNvPr id="102" name="Rectangle 151"/>
                  <p:cNvSpPr>
                    <a:spLocks noChangeArrowheads="1"/>
                  </p:cNvSpPr>
                  <p:nvPr/>
                </p:nvSpPr>
                <p:spPr bwMode="auto">
                  <a:xfrm>
                    <a:off x="2801" y="587"/>
                    <a:ext cx="209" cy="501"/>
                  </a:xfrm>
                  <a:prstGeom prst="rect">
                    <a:avLst/>
                  </a:prstGeom>
                  <a:grpFill/>
                  <a:ln w="9525" algn="ctr">
                    <a:solidFill>
                      <a:srgbClr val="B2B2B2">
                        <a:lumMod val="40000"/>
                        <a:lumOff val="60000"/>
                      </a:srgbClr>
                    </a:solidFill>
                    <a:miter lim="800000"/>
                    <a:headEnd/>
                    <a:tailEnd/>
                  </a:ln>
                </p:spPr>
                <p:txBody>
                  <a:bodyPr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sp>
                <p:nvSpPr>
                  <p:cNvPr id="103" name="Rectangle 152"/>
                  <p:cNvSpPr>
                    <a:spLocks noChangeArrowheads="1"/>
                  </p:cNvSpPr>
                  <p:nvPr/>
                </p:nvSpPr>
                <p:spPr bwMode="auto">
                  <a:xfrm>
                    <a:off x="2801" y="543"/>
                    <a:ext cx="285" cy="501"/>
                  </a:xfrm>
                  <a:prstGeom prst="rect">
                    <a:avLst/>
                  </a:prstGeom>
                  <a:grpFill/>
                  <a:ln w="9525" algn="ctr">
                    <a:solidFill>
                      <a:srgbClr val="B2B2B2">
                        <a:lumMod val="40000"/>
                        <a:lumOff val="60000"/>
                      </a:srgbClr>
                    </a:solidFill>
                    <a:miter lim="800000"/>
                    <a:headEnd/>
                    <a:tailEnd/>
                  </a:ln>
                </p:spPr>
                <p:txBody>
                  <a:bodyPr wrap="none" lIns="85789" tIns="42896" rIns="85789" bIns="42896" anchor="ctr">
                    <a:spAutoFit/>
                  </a:bodyPr>
                  <a:lstStyle/>
                  <a:p>
                    <a:pPr defTabSz="914400" fontAlgn="auto">
                      <a:spcBef>
                        <a:spcPts val="0"/>
                      </a:spcBef>
                      <a:spcAft>
                        <a:spcPts val="0"/>
                      </a:spcAft>
                      <a:defRPr/>
                    </a:pPr>
                    <a:endParaRPr lang="zh-CN" altLang="zh-CN" sz="1400" kern="0">
                      <a:solidFill>
                        <a:sysClr val="windowText" lastClr="000000"/>
                      </a:solidFill>
                      <a:latin typeface="Arial" charset="0"/>
                      <a:ea typeface="Arial Unicode MS" pitchFamily="34" charset="-122"/>
                      <a:cs typeface="Arial Unicode MS" pitchFamily="34" charset="-122"/>
                    </a:endParaRPr>
                  </a:p>
                </p:txBody>
              </p:sp>
            </p:grpSp>
          </p:grpSp>
          <p:sp>
            <p:nvSpPr>
              <p:cNvPr id="108" name="Text Box 153"/>
              <p:cNvSpPr txBox="1">
                <a:spLocks noChangeArrowheads="1"/>
              </p:cNvSpPr>
              <p:nvPr/>
            </p:nvSpPr>
            <p:spPr bwMode="auto">
              <a:xfrm>
                <a:off x="3597428" y="5389922"/>
                <a:ext cx="555483" cy="203324"/>
              </a:xfrm>
              <a:prstGeom prst="rect">
                <a:avLst/>
              </a:prstGeom>
              <a:noFill/>
              <a:ln w="9525" algn="ctr">
                <a:noFill/>
                <a:miter lim="800000"/>
                <a:headEnd/>
                <a:tailEnd/>
              </a:ln>
            </p:spPr>
            <p:txBody>
              <a:bodyPr wrap="none" lIns="78490" tIns="39250" rIns="78490" bIns="39250">
                <a:spAutoFit/>
              </a:bodyPr>
              <a:lstStyle/>
              <a:p>
                <a:pPr defTabSz="801688" fontAlgn="auto">
                  <a:spcBef>
                    <a:spcPts val="0"/>
                  </a:spcBef>
                  <a:spcAft>
                    <a:spcPts val="0"/>
                  </a:spcAft>
                  <a:defRPr/>
                </a:pPr>
                <a:r>
                  <a:rPr lang="en-US" altLang="zh-CN" sz="800" kern="0">
                    <a:solidFill>
                      <a:sysClr val="windowText" lastClr="000000"/>
                    </a:solidFill>
                    <a:latin typeface="Arial" charset="0"/>
                    <a:ea typeface="Arial Unicode MS" pitchFamily="34" charset="-122"/>
                    <a:cs typeface="Arial Unicode MS" pitchFamily="34" charset="-122"/>
                  </a:rPr>
                  <a:t>Raw Data</a:t>
                </a:r>
              </a:p>
            </p:txBody>
          </p:sp>
          <p:sp>
            <p:nvSpPr>
              <p:cNvPr id="109" name="Text Box 154"/>
              <p:cNvSpPr txBox="1">
                <a:spLocks noChangeArrowheads="1"/>
              </p:cNvSpPr>
              <p:nvPr/>
            </p:nvSpPr>
            <p:spPr bwMode="auto">
              <a:xfrm>
                <a:off x="4256071" y="5394687"/>
                <a:ext cx="772915" cy="203324"/>
              </a:xfrm>
              <a:prstGeom prst="rect">
                <a:avLst/>
              </a:prstGeom>
              <a:noFill/>
              <a:ln w="9525" algn="ctr">
                <a:noFill/>
                <a:miter lim="800000"/>
                <a:headEnd/>
                <a:tailEnd/>
              </a:ln>
            </p:spPr>
            <p:txBody>
              <a:bodyPr wrap="none" lIns="78490" tIns="39250" rIns="78490" bIns="39250">
                <a:spAutoFit/>
              </a:bodyPr>
              <a:lstStyle/>
              <a:p>
                <a:pPr defTabSz="801688" fontAlgn="auto">
                  <a:spcBef>
                    <a:spcPts val="0"/>
                  </a:spcBef>
                  <a:spcAft>
                    <a:spcPts val="0"/>
                  </a:spcAft>
                  <a:defRPr/>
                </a:pPr>
                <a:r>
                  <a:rPr lang="en-US" altLang="zh-CN" sz="800" kern="0" dirty="0">
                    <a:solidFill>
                      <a:sysClr val="windowText" lastClr="000000"/>
                    </a:solidFill>
                    <a:latin typeface="Arial" charset="0"/>
                    <a:ea typeface="Arial Unicode MS" pitchFamily="34" charset="-122"/>
                    <a:cs typeface="Arial Unicode MS" pitchFamily="34" charset="-122"/>
                  </a:rPr>
                  <a:t>Summary Data</a:t>
                </a:r>
              </a:p>
            </p:txBody>
          </p:sp>
          <p:sp>
            <p:nvSpPr>
              <p:cNvPr id="110" name="Text Box 155"/>
              <p:cNvSpPr txBox="1">
                <a:spLocks noChangeArrowheads="1"/>
              </p:cNvSpPr>
              <p:nvPr/>
            </p:nvSpPr>
            <p:spPr bwMode="auto">
              <a:xfrm>
                <a:off x="4016421" y="5138944"/>
                <a:ext cx="682450" cy="203324"/>
              </a:xfrm>
              <a:prstGeom prst="rect">
                <a:avLst/>
              </a:prstGeom>
              <a:noFill/>
              <a:ln w="9525" algn="ctr">
                <a:noFill/>
                <a:miter lim="800000"/>
                <a:headEnd/>
                <a:tailEnd/>
              </a:ln>
            </p:spPr>
            <p:txBody>
              <a:bodyPr wrap="none" lIns="78490" tIns="39250" rIns="78490" bIns="39250">
                <a:spAutoFit/>
              </a:bodyPr>
              <a:lstStyle/>
              <a:p>
                <a:pPr defTabSz="801688" fontAlgn="auto">
                  <a:spcBef>
                    <a:spcPts val="0"/>
                  </a:spcBef>
                  <a:spcAft>
                    <a:spcPts val="0"/>
                  </a:spcAft>
                  <a:defRPr/>
                </a:pPr>
                <a:r>
                  <a:rPr lang="en-US" altLang="zh-CN" sz="800" kern="0" dirty="0">
                    <a:solidFill>
                      <a:sysClr val="windowText" lastClr="000000"/>
                    </a:solidFill>
                    <a:latin typeface="Arial" charset="0"/>
                    <a:ea typeface="Arial Unicode MS" pitchFamily="34" charset="-122"/>
                    <a:cs typeface="Arial Unicode MS" pitchFamily="34" charset="-122"/>
                  </a:rPr>
                  <a:t>Profile data</a:t>
                </a:r>
              </a:p>
            </p:txBody>
          </p:sp>
        </p:grpSp>
      </p:grpSp>
      <p:grpSp>
        <p:nvGrpSpPr>
          <p:cNvPr id="35857" name="组合 150"/>
          <p:cNvGrpSpPr>
            <a:grpSpLocks/>
          </p:cNvGrpSpPr>
          <p:nvPr/>
        </p:nvGrpSpPr>
        <p:grpSpPr bwMode="auto">
          <a:xfrm>
            <a:off x="4114800" y="5289550"/>
            <a:ext cx="1130300" cy="919163"/>
            <a:chOff x="4114800" y="5290171"/>
            <a:chExt cx="1129764" cy="918068"/>
          </a:xfrm>
        </p:grpSpPr>
        <p:pic>
          <p:nvPicPr>
            <p:cNvPr id="35913" name="Picture 205" descr="i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4236" y="5290171"/>
              <a:ext cx="990600" cy="65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Text Box 11"/>
            <p:cNvSpPr txBox="1">
              <a:spLocks noChangeArrowheads="1"/>
            </p:cNvSpPr>
            <p:nvPr/>
          </p:nvSpPr>
          <p:spPr bwMode="auto">
            <a:xfrm>
              <a:off x="4114800" y="5943442"/>
              <a:ext cx="1129764" cy="264797"/>
            </a:xfrm>
            <a:prstGeom prst="rect">
              <a:avLst/>
            </a:prstGeom>
            <a:noFill/>
            <a:ln w="9525" algn="ctr">
              <a:noFill/>
              <a:miter lim="800000"/>
              <a:headEnd/>
              <a:tailEnd/>
            </a:ln>
          </p:spPr>
          <p:txBody>
            <a:bodyPr wrap="none" lIns="79200" tIns="39600" rIns="79200" bIns="39600">
              <a:spAutoFit/>
            </a:bodyPr>
            <a:lstStyle/>
            <a:p>
              <a:pPr defTabSz="801688" fontAlgn="auto">
                <a:spcBef>
                  <a:spcPts val="0"/>
                </a:spcBef>
                <a:spcAft>
                  <a:spcPts val="0"/>
                </a:spcAft>
                <a:defRPr/>
              </a:pPr>
              <a:r>
                <a:rPr lang="en-US" altLang="zh-CN" sz="1200" kern="0" dirty="0">
                  <a:solidFill>
                    <a:sysClr val="windowText" lastClr="000000"/>
                  </a:solidFill>
                  <a:latin typeface="Arial" charset="0"/>
                  <a:ea typeface="ＭＳ Ｐゴシック" pitchFamily="34" charset="-128"/>
                  <a:cs typeface="Arial Unicode MS" pitchFamily="34" charset="-122"/>
                </a:rPr>
                <a:t>Shopping Mall</a:t>
              </a:r>
            </a:p>
          </p:txBody>
        </p:sp>
      </p:grpSp>
      <p:grpSp>
        <p:nvGrpSpPr>
          <p:cNvPr id="35858" name="组合 146"/>
          <p:cNvGrpSpPr>
            <a:grpSpLocks/>
          </p:cNvGrpSpPr>
          <p:nvPr/>
        </p:nvGrpSpPr>
        <p:grpSpPr bwMode="auto">
          <a:xfrm>
            <a:off x="6096000" y="5334000"/>
            <a:ext cx="952500" cy="884238"/>
            <a:chOff x="6096000" y="5181600"/>
            <a:chExt cx="952500" cy="884238"/>
          </a:xfrm>
        </p:grpSpPr>
        <p:pic>
          <p:nvPicPr>
            <p:cNvPr id="35911" name="Picture 150" descr="房子5"/>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5181600"/>
              <a:ext cx="9525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12" name="TextBox 163"/>
            <p:cNvSpPr txBox="1">
              <a:spLocks noChangeArrowheads="1"/>
            </p:cNvSpPr>
            <p:nvPr/>
          </p:nvSpPr>
          <p:spPr bwMode="auto">
            <a:xfrm>
              <a:off x="6172200" y="5791200"/>
              <a:ext cx="7064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hangingPunct="0">
                <a:lnSpc>
                  <a:spcPct val="93000"/>
                </a:lnSpc>
                <a:buClr>
                  <a:srgbClr val="000000"/>
                </a:buClr>
                <a:buSzPct val="100000"/>
                <a:buFont typeface="Times New Roman" pitchFamily="18" charset="0"/>
                <a:buNone/>
              </a:pPr>
              <a:r>
                <a:rPr lang="en-US" altLang="zh-CN" sz="1200">
                  <a:solidFill>
                    <a:srgbClr val="000000"/>
                  </a:solidFill>
                  <a:latin typeface="FrutigerNext LT Regular" pitchFamily="34" charset="0"/>
                </a:rPr>
                <a:t>Cinema</a:t>
              </a:r>
              <a:endParaRPr lang="zh-CN" altLang="en-US" sz="1200">
                <a:solidFill>
                  <a:srgbClr val="000000"/>
                </a:solidFill>
                <a:latin typeface="FrutigerNext LT Regular" pitchFamily="34" charset="0"/>
              </a:endParaRPr>
            </a:p>
          </p:txBody>
        </p:sp>
      </p:grpSp>
      <p:sp>
        <p:nvSpPr>
          <p:cNvPr id="148" name="Text Box 11"/>
          <p:cNvSpPr txBox="1">
            <a:spLocks noChangeArrowheads="1"/>
          </p:cNvSpPr>
          <p:nvPr/>
        </p:nvSpPr>
        <p:spPr bwMode="auto">
          <a:xfrm>
            <a:off x="6858000" y="2209800"/>
            <a:ext cx="1524000" cy="265113"/>
          </a:xfrm>
          <a:prstGeom prst="rect">
            <a:avLst/>
          </a:prstGeom>
          <a:noFill/>
          <a:ln w="9525" algn="ctr">
            <a:noFill/>
            <a:miter lim="800000"/>
            <a:headEnd/>
            <a:tailEnd/>
          </a:ln>
        </p:spPr>
        <p:txBody>
          <a:bodyPr lIns="79200" tIns="39600" rIns="79200" bIns="39600">
            <a:spAutoFit/>
          </a:bodyPr>
          <a:lstStyle/>
          <a:p>
            <a:pPr defTabSz="801688" fontAlgn="auto">
              <a:spcBef>
                <a:spcPts val="0"/>
              </a:spcBef>
              <a:spcAft>
                <a:spcPts val="0"/>
              </a:spcAft>
              <a:defRPr/>
            </a:pPr>
            <a:r>
              <a:rPr lang="en-US" altLang="zh-CN" sz="1200" kern="0" dirty="0">
                <a:solidFill>
                  <a:sysClr val="windowText" lastClr="000000"/>
                </a:solidFill>
                <a:latin typeface="Arial" charset="0"/>
                <a:ea typeface="ＭＳ Ｐゴシック" pitchFamily="34" charset="-128"/>
                <a:cs typeface="Arial Unicode MS" pitchFamily="34" charset="-122"/>
              </a:rPr>
              <a:t>Mail application</a:t>
            </a:r>
          </a:p>
        </p:txBody>
      </p:sp>
      <p:grpSp>
        <p:nvGrpSpPr>
          <p:cNvPr id="35860" name="组合 149"/>
          <p:cNvGrpSpPr>
            <a:grpSpLocks/>
          </p:cNvGrpSpPr>
          <p:nvPr/>
        </p:nvGrpSpPr>
        <p:grpSpPr bwMode="auto">
          <a:xfrm>
            <a:off x="2057400" y="5272088"/>
            <a:ext cx="1158875" cy="936625"/>
            <a:chOff x="2057400" y="5272087"/>
            <a:chExt cx="1158875" cy="936152"/>
          </a:xfrm>
        </p:grpSpPr>
        <p:sp>
          <p:nvSpPr>
            <p:cNvPr id="142" name="Text Box 11"/>
            <p:cNvSpPr txBox="1">
              <a:spLocks noChangeArrowheads="1"/>
            </p:cNvSpPr>
            <p:nvPr/>
          </p:nvSpPr>
          <p:spPr bwMode="auto">
            <a:xfrm>
              <a:off x="2133600" y="5943260"/>
              <a:ext cx="909638" cy="264979"/>
            </a:xfrm>
            <a:prstGeom prst="rect">
              <a:avLst/>
            </a:prstGeom>
            <a:noFill/>
            <a:ln w="9525" algn="ctr">
              <a:noFill/>
              <a:miter lim="800000"/>
              <a:headEnd/>
              <a:tailEnd/>
            </a:ln>
          </p:spPr>
          <p:txBody>
            <a:bodyPr wrap="none" lIns="79200" tIns="39600" rIns="79200" bIns="39600">
              <a:spAutoFit/>
            </a:bodyPr>
            <a:lstStyle/>
            <a:p>
              <a:pPr defTabSz="801688" fontAlgn="auto">
                <a:spcBef>
                  <a:spcPts val="0"/>
                </a:spcBef>
                <a:spcAft>
                  <a:spcPts val="0"/>
                </a:spcAft>
                <a:defRPr/>
              </a:pPr>
              <a:r>
                <a:rPr lang="en-US" altLang="zh-CN" sz="1200" kern="0" dirty="0">
                  <a:solidFill>
                    <a:sysClr val="windowText" lastClr="000000"/>
                  </a:solidFill>
                  <a:latin typeface="Arial" charset="0"/>
                  <a:ea typeface="ＭＳ Ｐゴシック" pitchFamily="34" charset="-128"/>
                  <a:cs typeface="Arial Unicode MS" pitchFamily="34" charset="-122"/>
                </a:rPr>
                <a:t>Restaurant</a:t>
              </a:r>
            </a:p>
          </p:txBody>
        </p:sp>
        <p:sp>
          <p:nvSpPr>
            <p:cNvPr id="149" name="Rectangle 48"/>
            <p:cNvSpPr>
              <a:spLocks noChangeArrowheads="1"/>
            </p:cNvSpPr>
            <p:nvPr/>
          </p:nvSpPr>
          <p:spPr bwMode="auto">
            <a:xfrm>
              <a:off x="2057400" y="5272087"/>
              <a:ext cx="1158875" cy="595313"/>
            </a:xfrm>
            <a:prstGeom prst="rect">
              <a:avLst/>
            </a:prstGeom>
            <a:blipFill dpi="0" rotWithShape="1">
              <a:blip r:embed="rId11" cstate="print"/>
              <a:srcRect/>
              <a:stretch>
                <a:fillRect b="-16622"/>
              </a:stretch>
            </a:blipFill>
            <a:ln w="12700">
              <a:solidFill>
                <a:srgbClr val="FFFFFF"/>
              </a:solidFill>
              <a:miter lim="800000"/>
              <a:headEnd/>
              <a:tailEnd/>
            </a:ln>
            <a:effectLst>
              <a:outerShdw dist="53882" dir="2700000" algn="ctr" rotWithShape="0">
                <a:srgbClr val="6699FF">
                  <a:alpha val="50000"/>
                </a:srgbClr>
              </a:outerShdw>
            </a:effectLst>
          </p:spPr>
          <p:txBody>
            <a:bodyPr anchor="ctr"/>
            <a:lstStyle>
              <a:lvl1pPr eaLnBrk="0">
                <a:defRPr>
                  <a:solidFill>
                    <a:schemeClr val="bg1"/>
                  </a:solidFill>
                  <a:latin typeface="Arial" pitchFamily="34" charset="0"/>
                  <a:ea typeface="Arial Unicode MS" pitchFamily="34" charset="-128"/>
                  <a:cs typeface="Arial Unicode MS" pitchFamily="34" charset="-128"/>
                </a:defRPr>
              </a:lvl1pPr>
              <a:lvl2pPr eaLnBrk="0">
                <a:defRPr>
                  <a:solidFill>
                    <a:schemeClr val="bg1"/>
                  </a:solidFill>
                  <a:latin typeface="Arial" pitchFamily="34" charset="0"/>
                  <a:ea typeface="Arial Unicode MS" pitchFamily="34" charset="-128"/>
                  <a:cs typeface="Arial Unicode MS" pitchFamily="34" charset="-128"/>
                </a:defRPr>
              </a:lvl2pPr>
              <a:lvl3pPr eaLnBrk="0">
                <a:defRPr>
                  <a:solidFill>
                    <a:schemeClr val="bg1"/>
                  </a:solidFill>
                  <a:latin typeface="Arial" pitchFamily="34" charset="0"/>
                  <a:ea typeface="Arial Unicode MS" pitchFamily="34" charset="-128"/>
                  <a:cs typeface="Arial Unicode MS" pitchFamily="34" charset="-128"/>
                </a:defRPr>
              </a:lvl3pPr>
              <a:lvl4pPr eaLnBrk="0">
                <a:defRPr>
                  <a:solidFill>
                    <a:schemeClr val="bg1"/>
                  </a:solidFill>
                  <a:latin typeface="Arial" pitchFamily="34" charset="0"/>
                  <a:ea typeface="Arial Unicode MS" pitchFamily="34" charset="-128"/>
                  <a:cs typeface="Arial Unicode MS" pitchFamily="34" charset="-128"/>
                </a:defRPr>
              </a:lvl4pPr>
              <a:lvl5pPr eaLnBrk="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defTabSz="914400" eaLnBrk="1">
                <a:defRPr/>
              </a:pPr>
              <a:endParaRPr lang="en-US" altLang="zh-CN" sz="1400">
                <a:solidFill>
                  <a:srgbClr val="000000"/>
                </a:solidFill>
                <a:cs typeface="Arial" pitchFamily="34" charset="0"/>
              </a:endParaRPr>
            </a:p>
          </p:txBody>
        </p:sp>
      </p:grpSp>
      <p:grpSp>
        <p:nvGrpSpPr>
          <p:cNvPr id="35861" name="Group 84"/>
          <p:cNvGrpSpPr>
            <a:grpSpLocks/>
          </p:cNvGrpSpPr>
          <p:nvPr/>
        </p:nvGrpSpPr>
        <p:grpSpPr bwMode="auto">
          <a:xfrm>
            <a:off x="7391400" y="2514600"/>
            <a:ext cx="609600" cy="609600"/>
            <a:chOff x="1297" y="2208"/>
            <a:chExt cx="857" cy="593"/>
          </a:xfrm>
        </p:grpSpPr>
        <p:grpSp>
          <p:nvGrpSpPr>
            <p:cNvPr id="35879" name="Group 87"/>
            <p:cNvGrpSpPr>
              <a:grpSpLocks/>
            </p:cNvGrpSpPr>
            <p:nvPr/>
          </p:nvGrpSpPr>
          <p:grpSpPr bwMode="auto">
            <a:xfrm>
              <a:off x="1296" y="2445"/>
              <a:ext cx="857" cy="356"/>
              <a:chOff x="1739" y="1921"/>
              <a:chExt cx="1636" cy="733"/>
            </a:xfrm>
          </p:grpSpPr>
          <p:sp>
            <p:nvSpPr>
              <p:cNvPr id="179" name="Freeform 88"/>
              <p:cNvSpPr>
                <a:spLocks/>
              </p:cNvSpPr>
              <p:nvPr/>
            </p:nvSpPr>
            <p:spPr bwMode="auto">
              <a:xfrm>
                <a:off x="1758" y="2257"/>
                <a:ext cx="1619" cy="397"/>
              </a:xfrm>
              <a:custGeom>
                <a:avLst/>
                <a:gdLst>
                  <a:gd name="T0" fmla="*/ 0 w 2180"/>
                  <a:gd name="T1" fmla="*/ 0 h 453"/>
                  <a:gd name="T2" fmla="*/ 1 w 2180"/>
                  <a:gd name="T3" fmla="*/ 11 h 453"/>
                  <a:gd name="T4" fmla="*/ 1 w 2180"/>
                  <a:gd name="T5" fmla="*/ 20 h 453"/>
                  <a:gd name="T6" fmla="*/ 1 w 2180"/>
                  <a:gd name="T7" fmla="*/ 33 h 453"/>
                  <a:gd name="T8" fmla="*/ 3 w 2180"/>
                  <a:gd name="T9" fmla="*/ 43 h 453"/>
                  <a:gd name="T10" fmla="*/ 5 w 2180"/>
                  <a:gd name="T11" fmla="*/ 50 h 453"/>
                  <a:gd name="T12" fmla="*/ 7 w 2180"/>
                  <a:gd name="T13" fmla="*/ 55 h 453"/>
                  <a:gd name="T14" fmla="*/ 9 w 2180"/>
                  <a:gd name="T15" fmla="*/ 53 h 453"/>
                  <a:gd name="T16" fmla="*/ 10 w 2180"/>
                  <a:gd name="T17" fmla="*/ 49 h 453"/>
                  <a:gd name="T18" fmla="*/ 12 w 2180"/>
                  <a:gd name="T19" fmla="*/ 42 h 453"/>
                  <a:gd name="T20" fmla="*/ 14 w 2180"/>
                  <a:gd name="T21" fmla="*/ 30 h 453"/>
                  <a:gd name="T22" fmla="*/ 14 w 2180"/>
                  <a:gd name="T23" fmla="*/ 18 h 453"/>
                  <a:gd name="T24" fmla="*/ 14 w 2180"/>
                  <a:gd name="T25" fmla="*/ 4 h 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80"/>
                  <a:gd name="T40" fmla="*/ 0 h 453"/>
                  <a:gd name="T41" fmla="*/ 2180 w 2180"/>
                  <a:gd name="T42" fmla="*/ 453 h 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80" h="453">
                    <a:moveTo>
                      <a:pt x="0" y="0"/>
                    </a:moveTo>
                    <a:cubicBezTo>
                      <a:pt x="2" y="16"/>
                      <a:pt x="3" y="62"/>
                      <a:pt x="15" y="91"/>
                    </a:cubicBezTo>
                    <a:cubicBezTo>
                      <a:pt x="27" y="120"/>
                      <a:pt x="40" y="146"/>
                      <a:pt x="72" y="176"/>
                    </a:cubicBezTo>
                    <a:cubicBezTo>
                      <a:pt x="104" y="206"/>
                      <a:pt x="152" y="239"/>
                      <a:pt x="210" y="268"/>
                    </a:cubicBezTo>
                    <a:cubicBezTo>
                      <a:pt x="268" y="298"/>
                      <a:pt x="341" y="332"/>
                      <a:pt x="420" y="357"/>
                    </a:cubicBezTo>
                    <a:cubicBezTo>
                      <a:pt x="499" y="382"/>
                      <a:pt x="591" y="404"/>
                      <a:pt x="687" y="419"/>
                    </a:cubicBezTo>
                    <a:cubicBezTo>
                      <a:pt x="783" y="434"/>
                      <a:pt x="897" y="446"/>
                      <a:pt x="996" y="450"/>
                    </a:cubicBezTo>
                    <a:cubicBezTo>
                      <a:pt x="1095" y="453"/>
                      <a:pt x="1187" y="451"/>
                      <a:pt x="1284" y="443"/>
                    </a:cubicBezTo>
                    <a:cubicBezTo>
                      <a:pt x="1381" y="435"/>
                      <a:pt x="1493" y="419"/>
                      <a:pt x="1581" y="402"/>
                    </a:cubicBezTo>
                    <a:cubicBezTo>
                      <a:pt x="1669" y="385"/>
                      <a:pt x="1740" y="365"/>
                      <a:pt x="1812" y="340"/>
                    </a:cubicBezTo>
                    <a:cubicBezTo>
                      <a:pt x="1884" y="315"/>
                      <a:pt x="1958" y="283"/>
                      <a:pt x="2013" y="251"/>
                    </a:cubicBezTo>
                    <a:cubicBezTo>
                      <a:pt x="2068" y="219"/>
                      <a:pt x="2114" y="188"/>
                      <a:pt x="2142" y="149"/>
                    </a:cubicBezTo>
                    <a:cubicBezTo>
                      <a:pt x="2170" y="110"/>
                      <a:pt x="2172" y="45"/>
                      <a:pt x="2180" y="18"/>
                    </a:cubicBezTo>
                  </a:path>
                </a:pathLst>
              </a:custGeom>
              <a:gradFill rotWithShape="1">
                <a:gsLst>
                  <a:gs pos="0">
                    <a:srgbClr val="FFF3E1"/>
                  </a:gs>
                  <a:gs pos="100000">
                    <a:srgbClr val="FFE2B7"/>
                  </a:gs>
                </a:gsLst>
                <a:lin ang="5400000" scaled="1"/>
              </a:gradFill>
              <a:ln w="9525" cap="rnd">
                <a:solidFill>
                  <a:srgbClr val="808080"/>
                </a:solidFill>
                <a:prstDash val="solid"/>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35906" name="Oval 89"/>
              <p:cNvSpPr>
                <a:spLocks noChangeArrowheads="1"/>
              </p:cNvSpPr>
              <p:nvPr/>
            </p:nvSpPr>
            <p:spPr bwMode="auto">
              <a:xfrm>
                <a:off x="1741" y="1920"/>
                <a:ext cx="1627" cy="668"/>
              </a:xfrm>
              <a:prstGeom prst="ellipse">
                <a:avLst/>
              </a:prstGeom>
              <a:gradFill rotWithShape="1">
                <a:gsLst>
                  <a:gs pos="0">
                    <a:srgbClr val="FFF3E1"/>
                  </a:gs>
                  <a:gs pos="100000">
                    <a:srgbClr val="FFE2B7"/>
                  </a:gs>
                </a:gsLst>
                <a:lin ang="5400000" scaled="1"/>
              </a:gradFill>
              <a:ln w="9525" cap="rnd">
                <a:solidFill>
                  <a:srgbClr val="808080"/>
                </a:solidFill>
                <a:round/>
                <a:headEnd/>
                <a:tailEnd/>
              </a:ln>
            </p:spPr>
            <p:txBody>
              <a:bodyPr/>
              <a:lstStyle/>
              <a:p>
                <a:pPr hangingPunct="0">
                  <a:lnSpc>
                    <a:spcPct val="93000"/>
                  </a:lnSpc>
                  <a:buClr>
                    <a:srgbClr val="000000"/>
                  </a:buClr>
                  <a:buSzPct val="100000"/>
                  <a:buFont typeface="Times New Roman" pitchFamily="18" charset="0"/>
                  <a:buNone/>
                </a:pPr>
                <a:endParaRPr lang="zh-CN" altLang="zh-CN" sz="1400">
                  <a:solidFill>
                    <a:srgbClr val="000000"/>
                  </a:solidFill>
                </a:endParaRPr>
              </a:p>
            </p:txBody>
          </p:sp>
        </p:grpSp>
        <p:grpSp>
          <p:nvGrpSpPr>
            <p:cNvPr id="35880" name="Group 90"/>
            <p:cNvGrpSpPr>
              <a:grpSpLocks noChangeAspect="1"/>
            </p:cNvGrpSpPr>
            <p:nvPr/>
          </p:nvGrpSpPr>
          <p:grpSpPr bwMode="auto">
            <a:xfrm>
              <a:off x="1459" y="2204"/>
              <a:ext cx="414" cy="534"/>
              <a:chOff x="2224" y="1314"/>
              <a:chExt cx="461" cy="563"/>
            </a:xfrm>
          </p:grpSpPr>
          <p:sp>
            <p:nvSpPr>
              <p:cNvPr id="155" name="Freeform 91"/>
              <p:cNvSpPr>
                <a:spLocks noChangeAspect="1"/>
              </p:cNvSpPr>
              <p:nvPr/>
            </p:nvSpPr>
            <p:spPr bwMode="auto">
              <a:xfrm>
                <a:off x="2488" y="1738"/>
                <a:ext cx="129" cy="15"/>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56" name="Freeform 92"/>
              <p:cNvSpPr>
                <a:spLocks noChangeAspect="1"/>
              </p:cNvSpPr>
              <p:nvPr/>
            </p:nvSpPr>
            <p:spPr bwMode="auto">
              <a:xfrm>
                <a:off x="2618" y="1681"/>
                <a:ext cx="67" cy="72"/>
              </a:xfrm>
              <a:custGeom>
                <a:avLst/>
                <a:gdLst>
                  <a:gd name="T0" fmla="*/ 0 w 65"/>
                  <a:gd name="T1" fmla="*/ 72 h 72"/>
                  <a:gd name="T2" fmla="*/ 65 w 65"/>
                  <a:gd name="T3" fmla="*/ 16 h 72"/>
                  <a:gd name="T4" fmla="*/ 65 w 65"/>
                  <a:gd name="T5" fmla="*/ 0 h 72"/>
                  <a:gd name="T6" fmla="*/ 0 w 65"/>
                  <a:gd name="T7" fmla="*/ 56 h 72"/>
                  <a:gd name="T8" fmla="*/ 0 w 65"/>
                  <a:gd name="T9" fmla="*/ 72 h 72"/>
                  <a:gd name="T10" fmla="*/ 0 w 65"/>
                  <a:gd name="T11" fmla="*/ 72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72"/>
                    </a:moveTo>
                    <a:lnTo>
                      <a:pt x="65" y="16"/>
                    </a:lnTo>
                    <a:lnTo>
                      <a:pt x="65" y="0"/>
                    </a:lnTo>
                    <a:lnTo>
                      <a:pt x="0" y="56"/>
                    </a:lnTo>
                    <a:lnTo>
                      <a:pt x="0" y="72"/>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57" name="Freeform 93"/>
              <p:cNvSpPr>
                <a:spLocks noChangeAspect="1"/>
              </p:cNvSpPr>
              <p:nvPr/>
            </p:nvSpPr>
            <p:spPr bwMode="auto">
              <a:xfrm>
                <a:off x="2421" y="1681"/>
                <a:ext cx="65" cy="72"/>
              </a:xfrm>
              <a:custGeom>
                <a:avLst/>
                <a:gdLst>
                  <a:gd name="T0" fmla="*/ 64 w 64"/>
                  <a:gd name="T1" fmla="*/ 72 h 72"/>
                  <a:gd name="T2" fmla="*/ 0 w 64"/>
                  <a:gd name="T3" fmla="*/ 16 h 72"/>
                  <a:gd name="T4" fmla="*/ 0 w 64"/>
                  <a:gd name="T5" fmla="*/ 0 h 72"/>
                  <a:gd name="T6" fmla="*/ 64 w 64"/>
                  <a:gd name="T7" fmla="*/ 56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6"/>
                    </a:lnTo>
                    <a:lnTo>
                      <a:pt x="64" y="72"/>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58" name="Freeform 94"/>
              <p:cNvSpPr>
                <a:spLocks noChangeAspect="1"/>
              </p:cNvSpPr>
              <p:nvPr/>
            </p:nvSpPr>
            <p:spPr bwMode="auto">
              <a:xfrm>
                <a:off x="2421" y="1628"/>
                <a:ext cx="261" cy="111"/>
              </a:xfrm>
              <a:custGeom>
                <a:avLst/>
                <a:gdLst>
                  <a:gd name="T0" fmla="*/ 259 w 259"/>
                  <a:gd name="T1" fmla="*/ 54 h 110"/>
                  <a:gd name="T2" fmla="*/ 227 w 259"/>
                  <a:gd name="T3" fmla="*/ 82 h 110"/>
                  <a:gd name="T4" fmla="*/ 194 w 259"/>
                  <a:gd name="T5" fmla="*/ 110 h 110"/>
                  <a:gd name="T6" fmla="*/ 130 w 259"/>
                  <a:gd name="T7" fmla="*/ 110 h 110"/>
                  <a:gd name="T8" fmla="*/ 64 w 259"/>
                  <a:gd name="T9" fmla="*/ 110 h 110"/>
                  <a:gd name="T10" fmla="*/ 32 w 259"/>
                  <a:gd name="T11" fmla="*/ 82 h 110"/>
                  <a:gd name="T12" fmla="*/ 0 w 259"/>
                  <a:gd name="T13" fmla="*/ 54 h 110"/>
                  <a:gd name="T14" fmla="*/ 32 w 259"/>
                  <a:gd name="T15" fmla="*/ 26 h 110"/>
                  <a:gd name="T16" fmla="*/ 64 w 259"/>
                  <a:gd name="T17" fmla="*/ 0 h 110"/>
                  <a:gd name="T18" fmla="*/ 130 w 259"/>
                  <a:gd name="T19" fmla="*/ 0 h 110"/>
                  <a:gd name="T20" fmla="*/ 194 w 259"/>
                  <a:gd name="T21" fmla="*/ 0 h 110"/>
                  <a:gd name="T22" fmla="*/ 227 w 259"/>
                  <a:gd name="T23" fmla="*/ 26 h 110"/>
                  <a:gd name="T24" fmla="*/ 259 w 259"/>
                  <a:gd name="T25" fmla="*/ 54 h 110"/>
                  <a:gd name="T26" fmla="*/ 259 w 259"/>
                  <a:gd name="T27" fmla="*/ 54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0"/>
                  <a:gd name="T44" fmla="*/ 259 w 25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0">
                    <a:moveTo>
                      <a:pt x="259" y="54"/>
                    </a:moveTo>
                    <a:lnTo>
                      <a:pt x="227" y="82"/>
                    </a:lnTo>
                    <a:lnTo>
                      <a:pt x="194" y="110"/>
                    </a:lnTo>
                    <a:lnTo>
                      <a:pt x="130" y="110"/>
                    </a:lnTo>
                    <a:lnTo>
                      <a:pt x="64" y="110"/>
                    </a:lnTo>
                    <a:lnTo>
                      <a:pt x="32" y="82"/>
                    </a:lnTo>
                    <a:lnTo>
                      <a:pt x="0" y="54"/>
                    </a:lnTo>
                    <a:lnTo>
                      <a:pt x="32" y="26"/>
                    </a:lnTo>
                    <a:lnTo>
                      <a:pt x="64" y="0"/>
                    </a:lnTo>
                    <a:lnTo>
                      <a:pt x="130" y="0"/>
                    </a:lnTo>
                    <a:lnTo>
                      <a:pt x="194" y="0"/>
                    </a:lnTo>
                    <a:lnTo>
                      <a:pt x="227" y="26"/>
                    </a:lnTo>
                    <a:lnTo>
                      <a:pt x="259" y="54"/>
                    </a:lnTo>
                    <a:close/>
                  </a:path>
                </a:pathLst>
              </a:custGeom>
              <a:solidFill>
                <a:srgbClr val="8BA6BD"/>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59" name="Freeform 95"/>
              <p:cNvSpPr>
                <a:spLocks noChangeAspect="1"/>
              </p:cNvSpPr>
              <p:nvPr/>
            </p:nvSpPr>
            <p:spPr bwMode="auto">
              <a:xfrm>
                <a:off x="2292" y="1797"/>
                <a:ext cx="129" cy="20"/>
              </a:xfrm>
              <a:custGeom>
                <a:avLst/>
                <a:gdLst>
                  <a:gd name="T0" fmla="*/ 130 w 130"/>
                  <a:gd name="T1" fmla="*/ 18 h 18"/>
                  <a:gd name="T2" fmla="*/ 0 w 130"/>
                  <a:gd name="T3" fmla="*/ 18 h 18"/>
                  <a:gd name="T4" fmla="*/ 0 w 130"/>
                  <a:gd name="T5" fmla="*/ 0 h 18"/>
                  <a:gd name="T6" fmla="*/ 130 w 130"/>
                  <a:gd name="T7" fmla="*/ 0 h 18"/>
                  <a:gd name="T8" fmla="*/ 130 w 130"/>
                  <a:gd name="T9" fmla="*/ 18 h 18"/>
                  <a:gd name="T10" fmla="*/ 130 w 130"/>
                  <a:gd name="T11" fmla="*/ 18 h 18"/>
                  <a:gd name="T12" fmla="*/ 0 60000 65536"/>
                  <a:gd name="T13" fmla="*/ 0 60000 65536"/>
                  <a:gd name="T14" fmla="*/ 0 60000 65536"/>
                  <a:gd name="T15" fmla="*/ 0 60000 65536"/>
                  <a:gd name="T16" fmla="*/ 0 60000 65536"/>
                  <a:gd name="T17" fmla="*/ 0 60000 65536"/>
                  <a:gd name="T18" fmla="*/ 0 w 130"/>
                  <a:gd name="T19" fmla="*/ 0 h 18"/>
                  <a:gd name="T20" fmla="*/ 130 w 1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30" h="18">
                    <a:moveTo>
                      <a:pt x="130" y="18"/>
                    </a:moveTo>
                    <a:lnTo>
                      <a:pt x="0" y="18"/>
                    </a:lnTo>
                    <a:lnTo>
                      <a:pt x="0" y="0"/>
                    </a:lnTo>
                    <a:lnTo>
                      <a:pt x="130" y="0"/>
                    </a:lnTo>
                    <a:lnTo>
                      <a:pt x="130" y="18"/>
                    </a:lnTo>
                    <a:close/>
                  </a:path>
                </a:pathLst>
              </a:custGeom>
              <a:solidFill>
                <a:srgbClr val="45648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60" name="Freeform 96"/>
              <p:cNvSpPr>
                <a:spLocks noChangeAspect="1"/>
              </p:cNvSpPr>
              <p:nvPr/>
            </p:nvSpPr>
            <p:spPr bwMode="auto">
              <a:xfrm>
                <a:off x="2421" y="1745"/>
                <a:ext cx="65" cy="72"/>
              </a:xfrm>
              <a:custGeom>
                <a:avLst/>
                <a:gdLst>
                  <a:gd name="T0" fmla="*/ 0 w 64"/>
                  <a:gd name="T1" fmla="*/ 72 h 72"/>
                  <a:gd name="T2" fmla="*/ 64 w 64"/>
                  <a:gd name="T3" fmla="*/ 16 h 72"/>
                  <a:gd name="T4" fmla="*/ 64 w 64"/>
                  <a:gd name="T5" fmla="*/ 0 h 72"/>
                  <a:gd name="T6" fmla="*/ 0 w 64"/>
                  <a:gd name="T7" fmla="*/ 54 h 72"/>
                  <a:gd name="T8" fmla="*/ 0 w 64"/>
                  <a:gd name="T9" fmla="*/ 72 h 72"/>
                  <a:gd name="T10" fmla="*/ 0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0" y="72"/>
                    </a:moveTo>
                    <a:lnTo>
                      <a:pt x="64" y="16"/>
                    </a:lnTo>
                    <a:lnTo>
                      <a:pt x="64" y="0"/>
                    </a:lnTo>
                    <a:lnTo>
                      <a:pt x="0" y="54"/>
                    </a:lnTo>
                    <a:lnTo>
                      <a:pt x="0" y="72"/>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61" name="Freeform 97"/>
              <p:cNvSpPr>
                <a:spLocks noChangeAspect="1"/>
              </p:cNvSpPr>
              <p:nvPr/>
            </p:nvSpPr>
            <p:spPr bwMode="auto">
              <a:xfrm>
                <a:off x="2225" y="1745"/>
                <a:ext cx="65" cy="72"/>
              </a:xfrm>
              <a:custGeom>
                <a:avLst/>
                <a:gdLst>
                  <a:gd name="T0" fmla="*/ 64 w 64"/>
                  <a:gd name="T1" fmla="*/ 72 h 72"/>
                  <a:gd name="T2" fmla="*/ 0 w 64"/>
                  <a:gd name="T3" fmla="*/ 16 h 72"/>
                  <a:gd name="T4" fmla="*/ 0 w 64"/>
                  <a:gd name="T5" fmla="*/ 0 h 72"/>
                  <a:gd name="T6" fmla="*/ 64 w 64"/>
                  <a:gd name="T7" fmla="*/ 54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4"/>
                    </a:lnTo>
                    <a:lnTo>
                      <a:pt x="64" y="72"/>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62" name="Freeform 98"/>
              <p:cNvSpPr>
                <a:spLocks noChangeAspect="1"/>
              </p:cNvSpPr>
              <p:nvPr/>
            </p:nvSpPr>
            <p:spPr bwMode="auto">
              <a:xfrm>
                <a:off x="2225" y="1688"/>
                <a:ext cx="263" cy="109"/>
              </a:xfrm>
              <a:custGeom>
                <a:avLst/>
                <a:gdLst>
                  <a:gd name="T0" fmla="*/ 258 w 258"/>
                  <a:gd name="T1" fmla="*/ 56 h 110"/>
                  <a:gd name="T2" fmla="*/ 226 w 258"/>
                  <a:gd name="T3" fmla="*/ 84 h 110"/>
                  <a:gd name="T4" fmla="*/ 194 w 258"/>
                  <a:gd name="T5" fmla="*/ 110 h 110"/>
                  <a:gd name="T6" fmla="*/ 128 w 258"/>
                  <a:gd name="T7" fmla="*/ 110 h 110"/>
                  <a:gd name="T8" fmla="*/ 64 w 258"/>
                  <a:gd name="T9" fmla="*/ 110 h 110"/>
                  <a:gd name="T10" fmla="*/ 32 w 258"/>
                  <a:gd name="T11" fmla="*/ 84 h 110"/>
                  <a:gd name="T12" fmla="*/ 0 w 258"/>
                  <a:gd name="T13" fmla="*/ 56 h 110"/>
                  <a:gd name="T14" fmla="*/ 32 w 258"/>
                  <a:gd name="T15" fmla="*/ 28 h 110"/>
                  <a:gd name="T16" fmla="*/ 64 w 258"/>
                  <a:gd name="T17" fmla="*/ 0 h 110"/>
                  <a:gd name="T18" fmla="*/ 128 w 258"/>
                  <a:gd name="T19" fmla="*/ 0 h 110"/>
                  <a:gd name="T20" fmla="*/ 194 w 258"/>
                  <a:gd name="T21" fmla="*/ 0 h 110"/>
                  <a:gd name="T22" fmla="*/ 226 w 258"/>
                  <a:gd name="T23" fmla="*/ 28 h 110"/>
                  <a:gd name="T24" fmla="*/ 258 w 258"/>
                  <a:gd name="T25" fmla="*/ 56 h 110"/>
                  <a:gd name="T26" fmla="*/ 258 w 258"/>
                  <a:gd name="T27" fmla="*/ 56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110"/>
                  <a:gd name="T44" fmla="*/ 258 w 25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110">
                    <a:moveTo>
                      <a:pt x="258" y="56"/>
                    </a:moveTo>
                    <a:lnTo>
                      <a:pt x="226" y="84"/>
                    </a:lnTo>
                    <a:lnTo>
                      <a:pt x="194" y="110"/>
                    </a:lnTo>
                    <a:lnTo>
                      <a:pt x="128" y="110"/>
                    </a:lnTo>
                    <a:lnTo>
                      <a:pt x="64" y="110"/>
                    </a:lnTo>
                    <a:lnTo>
                      <a:pt x="32" y="84"/>
                    </a:lnTo>
                    <a:lnTo>
                      <a:pt x="0" y="56"/>
                    </a:lnTo>
                    <a:lnTo>
                      <a:pt x="32" y="28"/>
                    </a:lnTo>
                    <a:lnTo>
                      <a:pt x="64" y="0"/>
                    </a:lnTo>
                    <a:lnTo>
                      <a:pt x="128" y="0"/>
                    </a:lnTo>
                    <a:lnTo>
                      <a:pt x="194" y="0"/>
                    </a:lnTo>
                    <a:lnTo>
                      <a:pt x="226" y="28"/>
                    </a:lnTo>
                    <a:lnTo>
                      <a:pt x="258" y="56"/>
                    </a:lnTo>
                    <a:close/>
                  </a:path>
                </a:pathLst>
              </a:custGeom>
              <a:solidFill>
                <a:srgbClr val="8BA6BD"/>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63" name="Freeform 99"/>
              <p:cNvSpPr>
                <a:spLocks noChangeAspect="1"/>
              </p:cNvSpPr>
              <p:nvPr/>
            </p:nvSpPr>
            <p:spPr bwMode="auto">
              <a:xfrm>
                <a:off x="2488" y="1860"/>
                <a:ext cx="129" cy="15"/>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64" name="Freeform 100"/>
              <p:cNvSpPr>
                <a:spLocks noChangeAspect="1"/>
              </p:cNvSpPr>
              <p:nvPr/>
            </p:nvSpPr>
            <p:spPr bwMode="auto">
              <a:xfrm>
                <a:off x="2618" y="1807"/>
                <a:ext cx="67" cy="70"/>
              </a:xfrm>
              <a:custGeom>
                <a:avLst/>
                <a:gdLst>
                  <a:gd name="T0" fmla="*/ 0 w 65"/>
                  <a:gd name="T1" fmla="*/ 71 h 71"/>
                  <a:gd name="T2" fmla="*/ 65 w 65"/>
                  <a:gd name="T3" fmla="*/ 17 h 71"/>
                  <a:gd name="T4" fmla="*/ 65 w 65"/>
                  <a:gd name="T5" fmla="*/ 0 h 71"/>
                  <a:gd name="T6" fmla="*/ 0 w 65"/>
                  <a:gd name="T7" fmla="*/ 55 h 71"/>
                  <a:gd name="T8" fmla="*/ 0 w 65"/>
                  <a:gd name="T9" fmla="*/ 71 h 71"/>
                  <a:gd name="T10" fmla="*/ 0 w 65"/>
                  <a:gd name="T11" fmla="*/ 71 h 71"/>
                  <a:gd name="T12" fmla="*/ 0 60000 65536"/>
                  <a:gd name="T13" fmla="*/ 0 60000 65536"/>
                  <a:gd name="T14" fmla="*/ 0 60000 65536"/>
                  <a:gd name="T15" fmla="*/ 0 60000 65536"/>
                  <a:gd name="T16" fmla="*/ 0 60000 65536"/>
                  <a:gd name="T17" fmla="*/ 0 60000 65536"/>
                  <a:gd name="T18" fmla="*/ 0 w 65"/>
                  <a:gd name="T19" fmla="*/ 0 h 71"/>
                  <a:gd name="T20" fmla="*/ 65 w 6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5" h="71">
                    <a:moveTo>
                      <a:pt x="0" y="71"/>
                    </a:moveTo>
                    <a:lnTo>
                      <a:pt x="65" y="17"/>
                    </a:lnTo>
                    <a:lnTo>
                      <a:pt x="65" y="0"/>
                    </a:lnTo>
                    <a:lnTo>
                      <a:pt x="0" y="55"/>
                    </a:lnTo>
                    <a:lnTo>
                      <a:pt x="0" y="71"/>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65" name="Freeform 101"/>
              <p:cNvSpPr>
                <a:spLocks noChangeAspect="1"/>
              </p:cNvSpPr>
              <p:nvPr/>
            </p:nvSpPr>
            <p:spPr bwMode="auto">
              <a:xfrm>
                <a:off x="2421" y="1807"/>
                <a:ext cx="65" cy="70"/>
              </a:xfrm>
              <a:custGeom>
                <a:avLst/>
                <a:gdLst>
                  <a:gd name="T0" fmla="*/ 64 w 64"/>
                  <a:gd name="T1" fmla="*/ 71 h 71"/>
                  <a:gd name="T2" fmla="*/ 0 w 64"/>
                  <a:gd name="T3" fmla="*/ 17 h 71"/>
                  <a:gd name="T4" fmla="*/ 0 w 64"/>
                  <a:gd name="T5" fmla="*/ 0 h 71"/>
                  <a:gd name="T6" fmla="*/ 64 w 64"/>
                  <a:gd name="T7" fmla="*/ 55 h 71"/>
                  <a:gd name="T8" fmla="*/ 64 w 64"/>
                  <a:gd name="T9" fmla="*/ 71 h 71"/>
                  <a:gd name="T10" fmla="*/ 64 w 64"/>
                  <a:gd name="T11" fmla="*/ 71 h 71"/>
                  <a:gd name="T12" fmla="*/ 0 60000 65536"/>
                  <a:gd name="T13" fmla="*/ 0 60000 65536"/>
                  <a:gd name="T14" fmla="*/ 0 60000 65536"/>
                  <a:gd name="T15" fmla="*/ 0 60000 65536"/>
                  <a:gd name="T16" fmla="*/ 0 60000 65536"/>
                  <a:gd name="T17" fmla="*/ 0 60000 65536"/>
                  <a:gd name="T18" fmla="*/ 0 w 64"/>
                  <a:gd name="T19" fmla="*/ 0 h 71"/>
                  <a:gd name="T20" fmla="*/ 64 w 64"/>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4" h="71">
                    <a:moveTo>
                      <a:pt x="64" y="71"/>
                    </a:moveTo>
                    <a:lnTo>
                      <a:pt x="0" y="17"/>
                    </a:lnTo>
                    <a:lnTo>
                      <a:pt x="0" y="0"/>
                    </a:lnTo>
                    <a:lnTo>
                      <a:pt x="64" y="55"/>
                    </a:lnTo>
                    <a:lnTo>
                      <a:pt x="64" y="71"/>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66" name="Freeform 102"/>
              <p:cNvSpPr>
                <a:spLocks noChangeAspect="1"/>
              </p:cNvSpPr>
              <p:nvPr/>
            </p:nvSpPr>
            <p:spPr bwMode="auto">
              <a:xfrm>
                <a:off x="2421" y="1750"/>
                <a:ext cx="261" cy="111"/>
              </a:xfrm>
              <a:custGeom>
                <a:avLst/>
                <a:gdLst>
                  <a:gd name="T0" fmla="*/ 259 w 259"/>
                  <a:gd name="T1" fmla="*/ 56 h 111"/>
                  <a:gd name="T2" fmla="*/ 227 w 259"/>
                  <a:gd name="T3" fmla="*/ 85 h 111"/>
                  <a:gd name="T4" fmla="*/ 194 w 259"/>
                  <a:gd name="T5" fmla="*/ 111 h 111"/>
                  <a:gd name="T6" fmla="*/ 130 w 259"/>
                  <a:gd name="T7" fmla="*/ 111 h 111"/>
                  <a:gd name="T8" fmla="*/ 64 w 259"/>
                  <a:gd name="T9" fmla="*/ 111 h 111"/>
                  <a:gd name="T10" fmla="*/ 32 w 259"/>
                  <a:gd name="T11" fmla="*/ 85 h 111"/>
                  <a:gd name="T12" fmla="*/ 0 w 259"/>
                  <a:gd name="T13" fmla="*/ 56 h 111"/>
                  <a:gd name="T14" fmla="*/ 32 w 259"/>
                  <a:gd name="T15" fmla="*/ 28 h 111"/>
                  <a:gd name="T16" fmla="*/ 64 w 259"/>
                  <a:gd name="T17" fmla="*/ 0 h 111"/>
                  <a:gd name="T18" fmla="*/ 130 w 259"/>
                  <a:gd name="T19" fmla="*/ 0 h 111"/>
                  <a:gd name="T20" fmla="*/ 194 w 259"/>
                  <a:gd name="T21" fmla="*/ 0 h 111"/>
                  <a:gd name="T22" fmla="*/ 227 w 259"/>
                  <a:gd name="T23" fmla="*/ 28 h 111"/>
                  <a:gd name="T24" fmla="*/ 259 w 259"/>
                  <a:gd name="T25" fmla="*/ 56 h 111"/>
                  <a:gd name="T26" fmla="*/ 259 w 259"/>
                  <a:gd name="T27" fmla="*/ 56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1"/>
                  <a:gd name="T44" fmla="*/ 259 w 259"/>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1">
                    <a:moveTo>
                      <a:pt x="259" y="56"/>
                    </a:moveTo>
                    <a:lnTo>
                      <a:pt x="227" y="85"/>
                    </a:lnTo>
                    <a:lnTo>
                      <a:pt x="194" y="111"/>
                    </a:lnTo>
                    <a:lnTo>
                      <a:pt x="130" y="111"/>
                    </a:lnTo>
                    <a:lnTo>
                      <a:pt x="64" y="111"/>
                    </a:lnTo>
                    <a:lnTo>
                      <a:pt x="32" y="85"/>
                    </a:lnTo>
                    <a:lnTo>
                      <a:pt x="0" y="56"/>
                    </a:lnTo>
                    <a:lnTo>
                      <a:pt x="32" y="28"/>
                    </a:lnTo>
                    <a:lnTo>
                      <a:pt x="64" y="0"/>
                    </a:lnTo>
                    <a:lnTo>
                      <a:pt x="130" y="0"/>
                    </a:lnTo>
                    <a:lnTo>
                      <a:pt x="194" y="0"/>
                    </a:lnTo>
                    <a:lnTo>
                      <a:pt x="227" y="28"/>
                    </a:lnTo>
                    <a:lnTo>
                      <a:pt x="259" y="56"/>
                    </a:lnTo>
                    <a:close/>
                  </a:path>
                </a:pathLst>
              </a:custGeom>
              <a:solidFill>
                <a:srgbClr val="8BA6BD"/>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67" name="Freeform 103"/>
              <p:cNvSpPr>
                <a:spLocks noChangeAspect="1"/>
              </p:cNvSpPr>
              <p:nvPr/>
            </p:nvSpPr>
            <p:spPr bwMode="auto">
              <a:xfrm>
                <a:off x="2459" y="1341"/>
                <a:ext cx="15" cy="15"/>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68" name="Freeform 104"/>
              <p:cNvSpPr>
                <a:spLocks noChangeAspect="1"/>
              </p:cNvSpPr>
              <p:nvPr/>
            </p:nvSpPr>
            <p:spPr bwMode="auto">
              <a:xfrm>
                <a:off x="2446" y="1351"/>
                <a:ext cx="40"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69" name="Freeform 105"/>
              <p:cNvSpPr>
                <a:spLocks noChangeAspect="1" noEditPoints="1"/>
              </p:cNvSpPr>
              <p:nvPr/>
            </p:nvSpPr>
            <p:spPr bwMode="auto">
              <a:xfrm>
                <a:off x="2347" y="1361"/>
                <a:ext cx="239"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70" name="Freeform 106"/>
              <p:cNvSpPr>
                <a:spLocks noChangeAspect="1"/>
              </p:cNvSpPr>
              <p:nvPr/>
            </p:nvSpPr>
            <p:spPr bwMode="auto">
              <a:xfrm>
                <a:off x="2459" y="1341"/>
                <a:ext cx="15" cy="15"/>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325170"/>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71" name="Freeform 107"/>
              <p:cNvSpPr>
                <a:spLocks noChangeAspect="1"/>
              </p:cNvSpPr>
              <p:nvPr/>
            </p:nvSpPr>
            <p:spPr bwMode="auto">
              <a:xfrm>
                <a:off x="2446" y="1351"/>
                <a:ext cx="40"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325170"/>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72" name="Freeform 108"/>
              <p:cNvSpPr>
                <a:spLocks noChangeAspect="1" noEditPoints="1"/>
              </p:cNvSpPr>
              <p:nvPr/>
            </p:nvSpPr>
            <p:spPr bwMode="auto">
              <a:xfrm>
                <a:off x="2347" y="1361"/>
                <a:ext cx="239"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325170"/>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73" name="Freeform 109"/>
              <p:cNvSpPr>
                <a:spLocks noChangeAspect="1"/>
              </p:cNvSpPr>
              <p:nvPr/>
            </p:nvSpPr>
            <p:spPr bwMode="auto">
              <a:xfrm>
                <a:off x="2317" y="1312"/>
                <a:ext cx="22" cy="104"/>
              </a:xfrm>
              <a:custGeom>
                <a:avLst/>
                <a:gdLst>
                  <a:gd name="T0" fmla="*/ 1310720 w 10"/>
                  <a:gd name="T1" fmla="*/ 262144 h 52"/>
                  <a:gd name="T2" fmla="*/ 1179648 w 10"/>
                  <a:gd name="T3" fmla="*/ 524288 h 52"/>
                  <a:gd name="T4" fmla="*/ 1048576 w 10"/>
                  <a:gd name="T5" fmla="*/ 1048576 h 52"/>
                  <a:gd name="T6" fmla="*/ 655360 w 10"/>
                  <a:gd name="T7" fmla="*/ 2228224 h 52"/>
                  <a:gd name="T8" fmla="*/ 524288 w 10"/>
                  <a:gd name="T9" fmla="*/ 3407872 h 52"/>
                  <a:gd name="T10" fmla="*/ 655360 w 10"/>
                  <a:gd name="T11" fmla="*/ 4456449 h 52"/>
                  <a:gd name="T12" fmla="*/ 917504 w 10"/>
                  <a:gd name="T13" fmla="*/ 5505024 h 52"/>
                  <a:gd name="T14" fmla="*/ 1048576 w 10"/>
                  <a:gd name="T15" fmla="*/ 6160384 h 52"/>
                  <a:gd name="T16" fmla="*/ 1179648 w 10"/>
                  <a:gd name="T17" fmla="*/ 6553600 h 52"/>
                  <a:gd name="T18" fmla="*/ 1179648 w 10"/>
                  <a:gd name="T19" fmla="*/ 6684672 h 52"/>
                  <a:gd name="T20" fmla="*/ 1048576 w 10"/>
                  <a:gd name="T21" fmla="*/ 6815744 h 52"/>
                  <a:gd name="T22" fmla="*/ 917504 w 10"/>
                  <a:gd name="T23" fmla="*/ 6684672 h 52"/>
                  <a:gd name="T24" fmla="*/ 655360 w 10"/>
                  <a:gd name="T25" fmla="*/ 6160384 h 52"/>
                  <a:gd name="T26" fmla="*/ 131072 w 10"/>
                  <a:gd name="T27" fmla="*/ 4849665 h 52"/>
                  <a:gd name="T28" fmla="*/ 0 w 10"/>
                  <a:gd name="T29" fmla="*/ 3407872 h 52"/>
                  <a:gd name="T30" fmla="*/ 131072 w 10"/>
                  <a:gd name="T31" fmla="*/ 2097152 h 52"/>
                  <a:gd name="T32" fmla="*/ 524288 w 10"/>
                  <a:gd name="T33" fmla="*/ 786432 h 52"/>
                  <a:gd name="T34" fmla="*/ 917504 w 10"/>
                  <a:gd name="T35" fmla="*/ 262144 h 52"/>
                  <a:gd name="T36" fmla="*/ 1179648 w 10"/>
                  <a:gd name="T37" fmla="*/ 0 h 52"/>
                  <a:gd name="T38" fmla="*/ 1310720 w 10"/>
                  <a:gd name="T39" fmla="*/ 131072 h 52"/>
                  <a:gd name="T40" fmla="*/ 1310720 w 10"/>
                  <a:gd name="T41" fmla="*/ 262144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10" y="2"/>
                    </a:moveTo>
                    <a:cubicBezTo>
                      <a:pt x="10" y="2"/>
                      <a:pt x="10" y="3"/>
                      <a:pt x="9" y="4"/>
                    </a:cubicBezTo>
                    <a:cubicBezTo>
                      <a:pt x="8" y="6"/>
                      <a:pt x="8" y="7"/>
                      <a:pt x="8" y="8"/>
                    </a:cubicBezTo>
                    <a:cubicBezTo>
                      <a:pt x="7" y="11"/>
                      <a:pt x="6" y="14"/>
                      <a:pt x="5" y="17"/>
                    </a:cubicBezTo>
                    <a:cubicBezTo>
                      <a:pt x="5" y="20"/>
                      <a:pt x="5" y="23"/>
                      <a:pt x="4" y="26"/>
                    </a:cubicBezTo>
                    <a:cubicBezTo>
                      <a:pt x="4" y="29"/>
                      <a:pt x="5" y="31"/>
                      <a:pt x="5" y="34"/>
                    </a:cubicBezTo>
                    <a:cubicBezTo>
                      <a:pt x="5" y="37"/>
                      <a:pt x="6" y="39"/>
                      <a:pt x="7" y="42"/>
                    </a:cubicBezTo>
                    <a:cubicBezTo>
                      <a:pt x="7" y="43"/>
                      <a:pt x="7" y="45"/>
                      <a:pt x="8" y="47"/>
                    </a:cubicBezTo>
                    <a:cubicBezTo>
                      <a:pt x="9" y="49"/>
                      <a:pt x="9" y="50"/>
                      <a:pt x="9" y="50"/>
                    </a:cubicBezTo>
                    <a:cubicBezTo>
                      <a:pt x="9" y="51"/>
                      <a:pt x="9" y="51"/>
                      <a:pt x="9" y="51"/>
                    </a:cubicBezTo>
                    <a:cubicBezTo>
                      <a:pt x="8" y="52"/>
                      <a:pt x="8" y="52"/>
                      <a:pt x="8" y="52"/>
                    </a:cubicBezTo>
                    <a:cubicBezTo>
                      <a:pt x="7" y="51"/>
                      <a:pt x="7" y="51"/>
                      <a:pt x="7" y="51"/>
                    </a:cubicBezTo>
                    <a:cubicBezTo>
                      <a:pt x="6" y="50"/>
                      <a:pt x="5" y="49"/>
                      <a:pt x="5" y="47"/>
                    </a:cubicBezTo>
                    <a:cubicBezTo>
                      <a:pt x="3" y="44"/>
                      <a:pt x="2" y="41"/>
                      <a:pt x="1" y="37"/>
                    </a:cubicBezTo>
                    <a:cubicBezTo>
                      <a:pt x="0" y="33"/>
                      <a:pt x="0" y="30"/>
                      <a:pt x="0" y="26"/>
                    </a:cubicBezTo>
                    <a:cubicBezTo>
                      <a:pt x="0" y="22"/>
                      <a:pt x="0" y="19"/>
                      <a:pt x="1" y="16"/>
                    </a:cubicBezTo>
                    <a:cubicBezTo>
                      <a:pt x="2" y="12"/>
                      <a:pt x="3" y="9"/>
                      <a:pt x="4" y="6"/>
                    </a:cubicBezTo>
                    <a:cubicBezTo>
                      <a:pt x="5" y="4"/>
                      <a:pt x="6" y="3"/>
                      <a:pt x="7" y="2"/>
                    </a:cubicBezTo>
                    <a:cubicBezTo>
                      <a:pt x="8" y="1"/>
                      <a:pt x="8" y="0"/>
                      <a:pt x="9" y="0"/>
                    </a:cubicBezTo>
                    <a:cubicBezTo>
                      <a:pt x="10" y="1"/>
                      <a:pt x="10" y="1"/>
                      <a:pt x="10" y="1"/>
                    </a:cubicBezTo>
                    <a:cubicBezTo>
                      <a:pt x="10" y="1"/>
                      <a:pt x="10" y="1"/>
                      <a:pt x="10" y="2"/>
                    </a:cubicBez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74" name="Freeform 110"/>
              <p:cNvSpPr>
                <a:spLocks noChangeAspect="1"/>
              </p:cNvSpPr>
              <p:nvPr/>
            </p:nvSpPr>
            <p:spPr bwMode="auto">
              <a:xfrm>
                <a:off x="2359" y="1323"/>
                <a:ext cx="17" cy="83"/>
              </a:xfrm>
              <a:custGeom>
                <a:avLst/>
                <a:gdLst>
                  <a:gd name="T0" fmla="*/ 1048576 w 8"/>
                  <a:gd name="T1" fmla="*/ 262144 h 41"/>
                  <a:gd name="T2" fmla="*/ 917504 w 8"/>
                  <a:gd name="T3" fmla="*/ 524288 h 41"/>
                  <a:gd name="T4" fmla="*/ 786432 w 8"/>
                  <a:gd name="T5" fmla="*/ 917504 h 41"/>
                  <a:gd name="T6" fmla="*/ 655360 w 8"/>
                  <a:gd name="T7" fmla="*/ 1835008 h 41"/>
                  <a:gd name="T8" fmla="*/ 524288 w 8"/>
                  <a:gd name="T9" fmla="*/ 2752512 h 41"/>
                  <a:gd name="T10" fmla="*/ 524288 w 8"/>
                  <a:gd name="T11" fmla="*/ 3538944 h 41"/>
                  <a:gd name="T12" fmla="*/ 786432 w 8"/>
                  <a:gd name="T13" fmla="*/ 4325376 h 41"/>
                  <a:gd name="T14" fmla="*/ 917504 w 8"/>
                  <a:gd name="T15" fmla="*/ 4849664 h 41"/>
                  <a:gd name="T16" fmla="*/ 1048576 w 8"/>
                  <a:gd name="T17" fmla="*/ 5242880 h 41"/>
                  <a:gd name="T18" fmla="*/ 917504 w 8"/>
                  <a:gd name="T19" fmla="*/ 5373952 h 41"/>
                  <a:gd name="T20" fmla="*/ 917504 w 8"/>
                  <a:gd name="T21" fmla="*/ 5373952 h 41"/>
                  <a:gd name="T22" fmla="*/ 786432 w 8"/>
                  <a:gd name="T23" fmla="*/ 5242880 h 41"/>
                  <a:gd name="T24" fmla="*/ 524288 w 8"/>
                  <a:gd name="T25" fmla="*/ 4980736 h 41"/>
                  <a:gd name="T26" fmla="*/ 131072 w 8"/>
                  <a:gd name="T27" fmla="*/ 3932160 h 41"/>
                  <a:gd name="T28" fmla="*/ 0 w 8"/>
                  <a:gd name="T29" fmla="*/ 2752512 h 41"/>
                  <a:gd name="T30" fmla="*/ 131072 w 8"/>
                  <a:gd name="T31" fmla="*/ 1703936 h 41"/>
                  <a:gd name="T32" fmla="*/ 524288 w 8"/>
                  <a:gd name="T33" fmla="*/ 655360 h 41"/>
                  <a:gd name="T34" fmla="*/ 786432 w 8"/>
                  <a:gd name="T35" fmla="*/ 262144 h 41"/>
                  <a:gd name="T36" fmla="*/ 1048576 w 8"/>
                  <a:gd name="T37" fmla="*/ 0 h 41"/>
                  <a:gd name="T38" fmla="*/ 1048576 w 8"/>
                  <a:gd name="T39" fmla="*/ 131072 h 41"/>
                  <a:gd name="T40" fmla="*/ 1048576 w 8"/>
                  <a:gd name="T41" fmla="*/ 262144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8" y="2"/>
                    </a:moveTo>
                    <a:cubicBezTo>
                      <a:pt x="8" y="2"/>
                      <a:pt x="8" y="3"/>
                      <a:pt x="7" y="4"/>
                    </a:cubicBezTo>
                    <a:cubicBezTo>
                      <a:pt x="7" y="5"/>
                      <a:pt x="7" y="6"/>
                      <a:pt x="6" y="7"/>
                    </a:cubicBezTo>
                    <a:cubicBezTo>
                      <a:pt x="6" y="9"/>
                      <a:pt x="5" y="12"/>
                      <a:pt x="5" y="14"/>
                    </a:cubicBezTo>
                    <a:cubicBezTo>
                      <a:pt x="4" y="16"/>
                      <a:pt x="4" y="18"/>
                      <a:pt x="4" y="21"/>
                    </a:cubicBezTo>
                    <a:cubicBezTo>
                      <a:pt x="4" y="23"/>
                      <a:pt x="4" y="25"/>
                      <a:pt x="4" y="27"/>
                    </a:cubicBezTo>
                    <a:cubicBezTo>
                      <a:pt x="5" y="29"/>
                      <a:pt x="5" y="31"/>
                      <a:pt x="6" y="33"/>
                    </a:cubicBezTo>
                    <a:cubicBezTo>
                      <a:pt x="6" y="34"/>
                      <a:pt x="6" y="36"/>
                      <a:pt x="7" y="37"/>
                    </a:cubicBezTo>
                    <a:cubicBezTo>
                      <a:pt x="7" y="39"/>
                      <a:pt x="8" y="40"/>
                      <a:pt x="8" y="40"/>
                    </a:cubicBezTo>
                    <a:cubicBezTo>
                      <a:pt x="8" y="40"/>
                      <a:pt x="8" y="41"/>
                      <a:pt x="7" y="41"/>
                    </a:cubicBezTo>
                    <a:cubicBezTo>
                      <a:pt x="7" y="41"/>
                      <a:pt x="7" y="41"/>
                      <a:pt x="7" y="41"/>
                    </a:cubicBezTo>
                    <a:cubicBezTo>
                      <a:pt x="7" y="41"/>
                      <a:pt x="6" y="41"/>
                      <a:pt x="6" y="40"/>
                    </a:cubicBezTo>
                    <a:cubicBezTo>
                      <a:pt x="5" y="40"/>
                      <a:pt x="5" y="39"/>
                      <a:pt x="4" y="38"/>
                    </a:cubicBezTo>
                    <a:cubicBezTo>
                      <a:pt x="3" y="35"/>
                      <a:pt x="2" y="32"/>
                      <a:pt x="1" y="30"/>
                    </a:cubicBezTo>
                    <a:cubicBezTo>
                      <a:pt x="0" y="27"/>
                      <a:pt x="0" y="24"/>
                      <a:pt x="0" y="21"/>
                    </a:cubicBezTo>
                    <a:cubicBezTo>
                      <a:pt x="0" y="18"/>
                      <a:pt x="0" y="15"/>
                      <a:pt x="1" y="13"/>
                    </a:cubicBezTo>
                    <a:cubicBezTo>
                      <a:pt x="2" y="10"/>
                      <a:pt x="3" y="8"/>
                      <a:pt x="4" y="5"/>
                    </a:cubicBezTo>
                    <a:cubicBezTo>
                      <a:pt x="4" y="4"/>
                      <a:pt x="5" y="2"/>
                      <a:pt x="6" y="2"/>
                    </a:cubicBezTo>
                    <a:cubicBezTo>
                      <a:pt x="6" y="1"/>
                      <a:pt x="7" y="0"/>
                      <a:pt x="8" y="0"/>
                    </a:cubicBezTo>
                    <a:cubicBezTo>
                      <a:pt x="8" y="1"/>
                      <a:pt x="8" y="1"/>
                      <a:pt x="8" y="1"/>
                    </a:cubicBezTo>
                    <a:lnTo>
                      <a:pt x="8" y="2"/>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75" name="Freeform 111"/>
              <p:cNvSpPr>
                <a:spLocks noChangeAspect="1"/>
              </p:cNvSpPr>
              <p:nvPr/>
            </p:nvSpPr>
            <p:spPr bwMode="auto">
              <a:xfrm>
                <a:off x="2404" y="1336"/>
                <a:ext cx="12" cy="62"/>
              </a:xfrm>
              <a:custGeom>
                <a:avLst/>
                <a:gdLst>
                  <a:gd name="T0" fmla="*/ 786432 w 6"/>
                  <a:gd name="T1" fmla="*/ 131072 h 31"/>
                  <a:gd name="T2" fmla="*/ 786432 w 6"/>
                  <a:gd name="T3" fmla="*/ 262144 h 31"/>
                  <a:gd name="T4" fmla="*/ 655360 w 6"/>
                  <a:gd name="T5" fmla="*/ 524288 h 31"/>
                  <a:gd name="T6" fmla="*/ 393216 w 6"/>
                  <a:gd name="T7" fmla="*/ 1310720 h 31"/>
                  <a:gd name="T8" fmla="*/ 393216 w 6"/>
                  <a:gd name="T9" fmla="*/ 1966080 h 31"/>
                  <a:gd name="T10" fmla="*/ 393216 w 6"/>
                  <a:gd name="T11" fmla="*/ 2621440 h 31"/>
                  <a:gd name="T12" fmla="*/ 524288 w 6"/>
                  <a:gd name="T13" fmla="*/ 3276800 h 31"/>
                  <a:gd name="T14" fmla="*/ 655360 w 6"/>
                  <a:gd name="T15" fmla="*/ 3670016 h 31"/>
                  <a:gd name="T16" fmla="*/ 786432 w 6"/>
                  <a:gd name="T17" fmla="*/ 3932160 h 31"/>
                  <a:gd name="T18" fmla="*/ 786432 w 6"/>
                  <a:gd name="T19" fmla="*/ 3932160 h 31"/>
                  <a:gd name="T20" fmla="*/ 655360 w 6"/>
                  <a:gd name="T21" fmla="*/ 4063232 h 31"/>
                  <a:gd name="T22" fmla="*/ 524288 w 6"/>
                  <a:gd name="T23" fmla="*/ 3932160 h 31"/>
                  <a:gd name="T24" fmla="*/ 393216 w 6"/>
                  <a:gd name="T25" fmla="*/ 3670016 h 31"/>
                  <a:gd name="T26" fmla="*/ 131072 w 6"/>
                  <a:gd name="T27" fmla="*/ 2883584 h 31"/>
                  <a:gd name="T28" fmla="*/ 0 w 6"/>
                  <a:gd name="T29" fmla="*/ 1966080 h 31"/>
                  <a:gd name="T30" fmla="*/ 131072 w 6"/>
                  <a:gd name="T31" fmla="*/ 1179648 h 31"/>
                  <a:gd name="T32" fmla="*/ 393216 w 6"/>
                  <a:gd name="T33" fmla="*/ 393216 h 31"/>
                  <a:gd name="T34" fmla="*/ 655360 w 6"/>
                  <a:gd name="T35" fmla="*/ 131072 h 31"/>
                  <a:gd name="T36" fmla="*/ 786432 w 6"/>
                  <a:gd name="T37" fmla="*/ 0 h 31"/>
                  <a:gd name="T38" fmla="*/ 786432 w 6"/>
                  <a:gd name="T39" fmla="*/ 0 h 31"/>
                  <a:gd name="T40" fmla="*/ 786432 w 6"/>
                  <a:gd name="T41" fmla="*/ 131072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6" y="1"/>
                    </a:moveTo>
                    <a:cubicBezTo>
                      <a:pt x="6" y="1"/>
                      <a:pt x="6" y="1"/>
                      <a:pt x="6" y="2"/>
                    </a:cubicBezTo>
                    <a:cubicBezTo>
                      <a:pt x="6" y="3"/>
                      <a:pt x="5" y="4"/>
                      <a:pt x="5" y="4"/>
                    </a:cubicBezTo>
                    <a:cubicBezTo>
                      <a:pt x="4" y="6"/>
                      <a:pt x="4" y="8"/>
                      <a:pt x="3" y="10"/>
                    </a:cubicBezTo>
                    <a:cubicBezTo>
                      <a:pt x="3" y="12"/>
                      <a:pt x="3" y="13"/>
                      <a:pt x="3" y="15"/>
                    </a:cubicBezTo>
                    <a:cubicBezTo>
                      <a:pt x="3" y="17"/>
                      <a:pt x="3" y="18"/>
                      <a:pt x="3" y="20"/>
                    </a:cubicBezTo>
                    <a:cubicBezTo>
                      <a:pt x="4" y="22"/>
                      <a:pt x="4" y="23"/>
                      <a:pt x="4" y="25"/>
                    </a:cubicBezTo>
                    <a:cubicBezTo>
                      <a:pt x="5" y="25"/>
                      <a:pt x="5" y="26"/>
                      <a:pt x="5" y="28"/>
                    </a:cubicBezTo>
                    <a:cubicBezTo>
                      <a:pt x="6" y="29"/>
                      <a:pt x="6" y="29"/>
                      <a:pt x="6" y="30"/>
                    </a:cubicBezTo>
                    <a:cubicBezTo>
                      <a:pt x="6" y="30"/>
                      <a:pt x="6" y="30"/>
                      <a:pt x="6" y="30"/>
                    </a:cubicBezTo>
                    <a:cubicBezTo>
                      <a:pt x="5" y="31"/>
                      <a:pt x="5" y="31"/>
                      <a:pt x="5" y="31"/>
                    </a:cubicBezTo>
                    <a:cubicBezTo>
                      <a:pt x="5" y="31"/>
                      <a:pt x="5" y="30"/>
                      <a:pt x="4" y="30"/>
                    </a:cubicBezTo>
                    <a:cubicBezTo>
                      <a:pt x="4" y="30"/>
                      <a:pt x="4" y="29"/>
                      <a:pt x="3" y="28"/>
                    </a:cubicBezTo>
                    <a:cubicBezTo>
                      <a:pt x="2" y="26"/>
                      <a:pt x="1" y="24"/>
                      <a:pt x="1" y="22"/>
                    </a:cubicBezTo>
                    <a:cubicBezTo>
                      <a:pt x="0" y="20"/>
                      <a:pt x="0" y="17"/>
                      <a:pt x="0" y="15"/>
                    </a:cubicBezTo>
                    <a:cubicBezTo>
                      <a:pt x="0" y="13"/>
                      <a:pt x="0" y="11"/>
                      <a:pt x="1" y="9"/>
                    </a:cubicBezTo>
                    <a:cubicBezTo>
                      <a:pt x="1" y="7"/>
                      <a:pt x="2" y="5"/>
                      <a:pt x="3" y="3"/>
                    </a:cubicBezTo>
                    <a:cubicBezTo>
                      <a:pt x="3" y="2"/>
                      <a:pt x="4" y="1"/>
                      <a:pt x="5" y="1"/>
                    </a:cubicBezTo>
                    <a:cubicBezTo>
                      <a:pt x="5" y="0"/>
                      <a:pt x="6" y="0"/>
                      <a:pt x="6" y="0"/>
                    </a:cubicBezTo>
                    <a:cubicBezTo>
                      <a:pt x="6" y="0"/>
                      <a:pt x="6" y="0"/>
                      <a:pt x="6" y="0"/>
                    </a:cubicBezTo>
                    <a:lnTo>
                      <a:pt x="6" y="1"/>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76" name="Freeform 112"/>
              <p:cNvSpPr>
                <a:spLocks noChangeAspect="1"/>
              </p:cNvSpPr>
              <p:nvPr/>
            </p:nvSpPr>
            <p:spPr bwMode="auto">
              <a:xfrm>
                <a:off x="2593" y="1312"/>
                <a:ext cx="20" cy="104"/>
              </a:xfrm>
              <a:custGeom>
                <a:avLst/>
                <a:gdLst>
                  <a:gd name="T0" fmla="*/ 0 w 11"/>
                  <a:gd name="T1" fmla="*/ 262144 h 52"/>
                  <a:gd name="T2" fmla="*/ 131072 w 11"/>
                  <a:gd name="T3" fmla="*/ 524288 h 52"/>
                  <a:gd name="T4" fmla="*/ 393216 w 11"/>
                  <a:gd name="T5" fmla="*/ 1048576 h 52"/>
                  <a:gd name="T6" fmla="*/ 655360 w 11"/>
                  <a:gd name="T7" fmla="*/ 2228224 h 52"/>
                  <a:gd name="T8" fmla="*/ 786432 w 11"/>
                  <a:gd name="T9" fmla="*/ 3407872 h 52"/>
                  <a:gd name="T10" fmla="*/ 655360 w 11"/>
                  <a:gd name="T11" fmla="*/ 4456449 h 52"/>
                  <a:gd name="T12" fmla="*/ 524288 w 11"/>
                  <a:gd name="T13" fmla="*/ 5505024 h 52"/>
                  <a:gd name="T14" fmla="*/ 262144 w 11"/>
                  <a:gd name="T15" fmla="*/ 6160384 h 52"/>
                  <a:gd name="T16" fmla="*/ 131072 w 11"/>
                  <a:gd name="T17" fmla="*/ 6553600 h 52"/>
                  <a:gd name="T18" fmla="*/ 131072 w 11"/>
                  <a:gd name="T19" fmla="*/ 6684672 h 52"/>
                  <a:gd name="T20" fmla="*/ 262144 w 11"/>
                  <a:gd name="T21" fmla="*/ 6815744 h 52"/>
                  <a:gd name="T22" fmla="*/ 524288 w 11"/>
                  <a:gd name="T23" fmla="*/ 6684672 h 52"/>
                  <a:gd name="T24" fmla="*/ 786432 w 11"/>
                  <a:gd name="T25" fmla="*/ 6160384 h 52"/>
                  <a:gd name="T26" fmla="*/ 1179648 w 11"/>
                  <a:gd name="T27" fmla="*/ 4849665 h 52"/>
                  <a:gd name="T28" fmla="*/ 1310720 w 11"/>
                  <a:gd name="T29" fmla="*/ 3407872 h 52"/>
                  <a:gd name="T30" fmla="*/ 1179648 w 11"/>
                  <a:gd name="T31" fmla="*/ 2097152 h 52"/>
                  <a:gd name="T32" fmla="*/ 786432 w 11"/>
                  <a:gd name="T33" fmla="*/ 786432 h 52"/>
                  <a:gd name="T34" fmla="*/ 393216 w 11"/>
                  <a:gd name="T35" fmla="*/ 262144 h 52"/>
                  <a:gd name="T36" fmla="*/ 131072 w 11"/>
                  <a:gd name="T37" fmla="*/ 0 h 52"/>
                  <a:gd name="T38" fmla="*/ 131072 w 11"/>
                  <a:gd name="T39" fmla="*/ 131072 h 52"/>
                  <a:gd name="T40" fmla="*/ 0 w 11"/>
                  <a:gd name="T41" fmla="*/ 262144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2"/>
                  <a:gd name="T65" fmla="*/ 11 w 11"/>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2">
                    <a:moveTo>
                      <a:pt x="0" y="2"/>
                    </a:moveTo>
                    <a:cubicBezTo>
                      <a:pt x="0" y="2"/>
                      <a:pt x="1" y="3"/>
                      <a:pt x="1" y="4"/>
                    </a:cubicBezTo>
                    <a:cubicBezTo>
                      <a:pt x="2" y="6"/>
                      <a:pt x="2" y="7"/>
                      <a:pt x="3" y="8"/>
                    </a:cubicBezTo>
                    <a:cubicBezTo>
                      <a:pt x="4" y="11"/>
                      <a:pt x="4" y="14"/>
                      <a:pt x="5" y="17"/>
                    </a:cubicBezTo>
                    <a:cubicBezTo>
                      <a:pt x="5" y="20"/>
                      <a:pt x="6" y="23"/>
                      <a:pt x="6" y="26"/>
                    </a:cubicBezTo>
                    <a:cubicBezTo>
                      <a:pt x="6" y="29"/>
                      <a:pt x="6" y="31"/>
                      <a:pt x="5" y="34"/>
                    </a:cubicBezTo>
                    <a:cubicBezTo>
                      <a:pt x="5" y="37"/>
                      <a:pt x="4" y="39"/>
                      <a:pt x="4" y="42"/>
                    </a:cubicBezTo>
                    <a:cubicBezTo>
                      <a:pt x="3" y="43"/>
                      <a:pt x="3" y="45"/>
                      <a:pt x="2" y="47"/>
                    </a:cubicBezTo>
                    <a:cubicBezTo>
                      <a:pt x="1" y="49"/>
                      <a:pt x="1" y="50"/>
                      <a:pt x="1" y="50"/>
                    </a:cubicBezTo>
                    <a:cubicBezTo>
                      <a:pt x="1" y="51"/>
                      <a:pt x="1" y="51"/>
                      <a:pt x="1" y="51"/>
                    </a:cubicBezTo>
                    <a:cubicBezTo>
                      <a:pt x="2" y="52"/>
                      <a:pt x="2" y="52"/>
                      <a:pt x="2" y="52"/>
                    </a:cubicBezTo>
                    <a:cubicBezTo>
                      <a:pt x="2" y="52"/>
                      <a:pt x="3" y="51"/>
                      <a:pt x="4" y="51"/>
                    </a:cubicBezTo>
                    <a:cubicBezTo>
                      <a:pt x="4" y="50"/>
                      <a:pt x="5" y="49"/>
                      <a:pt x="6" y="47"/>
                    </a:cubicBezTo>
                    <a:cubicBezTo>
                      <a:pt x="7" y="44"/>
                      <a:pt x="9" y="41"/>
                      <a:pt x="9" y="37"/>
                    </a:cubicBezTo>
                    <a:cubicBezTo>
                      <a:pt x="10" y="33"/>
                      <a:pt x="11" y="30"/>
                      <a:pt x="10" y="26"/>
                    </a:cubicBezTo>
                    <a:cubicBezTo>
                      <a:pt x="10" y="22"/>
                      <a:pt x="10" y="19"/>
                      <a:pt x="9" y="16"/>
                    </a:cubicBezTo>
                    <a:cubicBezTo>
                      <a:pt x="9" y="12"/>
                      <a:pt x="7" y="9"/>
                      <a:pt x="6" y="6"/>
                    </a:cubicBezTo>
                    <a:cubicBezTo>
                      <a:pt x="5" y="4"/>
                      <a:pt x="4" y="3"/>
                      <a:pt x="3" y="2"/>
                    </a:cubicBezTo>
                    <a:cubicBezTo>
                      <a:pt x="3" y="1"/>
                      <a:pt x="2" y="0"/>
                      <a:pt x="1" y="0"/>
                    </a:cubicBezTo>
                    <a:cubicBezTo>
                      <a:pt x="1" y="1"/>
                      <a:pt x="1" y="1"/>
                      <a:pt x="1" y="1"/>
                    </a:cubicBezTo>
                    <a:cubicBezTo>
                      <a:pt x="0" y="1"/>
                      <a:pt x="0" y="1"/>
                      <a:pt x="0" y="2"/>
                    </a:cubicBez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77" name="Freeform 113"/>
              <p:cNvSpPr>
                <a:spLocks noChangeAspect="1"/>
              </p:cNvSpPr>
              <p:nvPr/>
            </p:nvSpPr>
            <p:spPr bwMode="auto">
              <a:xfrm>
                <a:off x="2553" y="1323"/>
                <a:ext cx="17" cy="83"/>
              </a:xfrm>
              <a:custGeom>
                <a:avLst/>
                <a:gdLst>
                  <a:gd name="T0" fmla="*/ 0 w 8"/>
                  <a:gd name="T1" fmla="*/ 262144 h 41"/>
                  <a:gd name="T2" fmla="*/ 131072 w 8"/>
                  <a:gd name="T3" fmla="*/ 524288 h 41"/>
                  <a:gd name="T4" fmla="*/ 262144 w 8"/>
                  <a:gd name="T5" fmla="*/ 917504 h 41"/>
                  <a:gd name="T6" fmla="*/ 524288 w 8"/>
                  <a:gd name="T7" fmla="*/ 1835008 h 41"/>
                  <a:gd name="T8" fmla="*/ 524288 w 8"/>
                  <a:gd name="T9" fmla="*/ 2752512 h 41"/>
                  <a:gd name="T10" fmla="*/ 524288 w 8"/>
                  <a:gd name="T11" fmla="*/ 3538944 h 41"/>
                  <a:gd name="T12" fmla="*/ 393216 w 8"/>
                  <a:gd name="T13" fmla="*/ 4325376 h 41"/>
                  <a:gd name="T14" fmla="*/ 131072 w 8"/>
                  <a:gd name="T15" fmla="*/ 4849664 h 41"/>
                  <a:gd name="T16" fmla="*/ 131072 w 8"/>
                  <a:gd name="T17" fmla="*/ 5242880 h 41"/>
                  <a:gd name="T18" fmla="*/ 131072 w 8"/>
                  <a:gd name="T19" fmla="*/ 5373952 h 41"/>
                  <a:gd name="T20" fmla="*/ 131072 w 8"/>
                  <a:gd name="T21" fmla="*/ 5373952 h 41"/>
                  <a:gd name="T22" fmla="*/ 393216 w 8"/>
                  <a:gd name="T23" fmla="*/ 5242880 h 41"/>
                  <a:gd name="T24" fmla="*/ 524288 w 8"/>
                  <a:gd name="T25" fmla="*/ 4980736 h 41"/>
                  <a:gd name="T26" fmla="*/ 917504 w 8"/>
                  <a:gd name="T27" fmla="*/ 3932160 h 41"/>
                  <a:gd name="T28" fmla="*/ 1048576 w 8"/>
                  <a:gd name="T29" fmla="*/ 2752512 h 41"/>
                  <a:gd name="T30" fmla="*/ 917504 w 8"/>
                  <a:gd name="T31" fmla="*/ 1703936 h 41"/>
                  <a:gd name="T32" fmla="*/ 655360 w 8"/>
                  <a:gd name="T33" fmla="*/ 655360 h 41"/>
                  <a:gd name="T34" fmla="*/ 262144 w 8"/>
                  <a:gd name="T35" fmla="*/ 262144 h 41"/>
                  <a:gd name="T36" fmla="*/ 131072 w 8"/>
                  <a:gd name="T37" fmla="*/ 0 h 41"/>
                  <a:gd name="T38" fmla="*/ 0 w 8"/>
                  <a:gd name="T39" fmla="*/ 131072 h 41"/>
                  <a:gd name="T40" fmla="*/ 0 w 8"/>
                  <a:gd name="T41" fmla="*/ 262144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0" y="2"/>
                    </a:moveTo>
                    <a:cubicBezTo>
                      <a:pt x="0" y="2"/>
                      <a:pt x="0" y="3"/>
                      <a:pt x="1" y="4"/>
                    </a:cubicBezTo>
                    <a:cubicBezTo>
                      <a:pt x="1" y="5"/>
                      <a:pt x="2" y="6"/>
                      <a:pt x="2" y="7"/>
                    </a:cubicBezTo>
                    <a:cubicBezTo>
                      <a:pt x="3" y="9"/>
                      <a:pt x="3" y="12"/>
                      <a:pt x="4" y="14"/>
                    </a:cubicBezTo>
                    <a:cubicBezTo>
                      <a:pt x="4" y="16"/>
                      <a:pt x="4" y="18"/>
                      <a:pt x="4" y="21"/>
                    </a:cubicBezTo>
                    <a:cubicBezTo>
                      <a:pt x="4" y="23"/>
                      <a:pt x="4" y="25"/>
                      <a:pt x="4" y="27"/>
                    </a:cubicBezTo>
                    <a:cubicBezTo>
                      <a:pt x="4" y="29"/>
                      <a:pt x="3" y="31"/>
                      <a:pt x="3" y="33"/>
                    </a:cubicBezTo>
                    <a:cubicBezTo>
                      <a:pt x="2" y="34"/>
                      <a:pt x="2" y="36"/>
                      <a:pt x="1" y="37"/>
                    </a:cubicBezTo>
                    <a:cubicBezTo>
                      <a:pt x="1" y="39"/>
                      <a:pt x="1" y="40"/>
                      <a:pt x="1" y="40"/>
                    </a:cubicBezTo>
                    <a:cubicBezTo>
                      <a:pt x="1" y="41"/>
                      <a:pt x="1" y="41"/>
                      <a:pt x="1" y="41"/>
                    </a:cubicBezTo>
                    <a:cubicBezTo>
                      <a:pt x="1" y="41"/>
                      <a:pt x="1" y="41"/>
                      <a:pt x="1" y="41"/>
                    </a:cubicBezTo>
                    <a:cubicBezTo>
                      <a:pt x="2" y="41"/>
                      <a:pt x="2" y="41"/>
                      <a:pt x="3" y="40"/>
                    </a:cubicBezTo>
                    <a:cubicBezTo>
                      <a:pt x="3" y="40"/>
                      <a:pt x="4" y="39"/>
                      <a:pt x="4" y="38"/>
                    </a:cubicBezTo>
                    <a:cubicBezTo>
                      <a:pt x="6" y="35"/>
                      <a:pt x="7" y="32"/>
                      <a:pt x="7" y="30"/>
                    </a:cubicBezTo>
                    <a:cubicBezTo>
                      <a:pt x="8" y="27"/>
                      <a:pt x="8" y="24"/>
                      <a:pt x="8" y="21"/>
                    </a:cubicBezTo>
                    <a:cubicBezTo>
                      <a:pt x="8" y="18"/>
                      <a:pt x="8" y="15"/>
                      <a:pt x="7" y="13"/>
                    </a:cubicBezTo>
                    <a:cubicBezTo>
                      <a:pt x="7" y="10"/>
                      <a:pt x="6" y="8"/>
                      <a:pt x="5" y="5"/>
                    </a:cubicBezTo>
                    <a:cubicBezTo>
                      <a:pt x="4" y="4"/>
                      <a:pt x="3" y="2"/>
                      <a:pt x="2" y="2"/>
                    </a:cubicBezTo>
                    <a:cubicBezTo>
                      <a:pt x="2" y="1"/>
                      <a:pt x="1" y="0"/>
                      <a:pt x="1" y="0"/>
                    </a:cubicBezTo>
                    <a:cubicBezTo>
                      <a:pt x="0" y="1"/>
                      <a:pt x="0" y="1"/>
                      <a:pt x="0" y="1"/>
                    </a:cubicBezTo>
                    <a:lnTo>
                      <a:pt x="0" y="2"/>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78" name="Freeform 114"/>
              <p:cNvSpPr>
                <a:spLocks noChangeAspect="1"/>
              </p:cNvSpPr>
              <p:nvPr/>
            </p:nvSpPr>
            <p:spPr bwMode="auto">
              <a:xfrm>
                <a:off x="2516" y="1336"/>
                <a:ext cx="12" cy="62"/>
              </a:xfrm>
              <a:custGeom>
                <a:avLst/>
                <a:gdLst>
                  <a:gd name="T0" fmla="*/ 0 w 6"/>
                  <a:gd name="T1" fmla="*/ 131072 h 31"/>
                  <a:gd name="T2" fmla="*/ 0 w 6"/>
                  <a:gd name="T3" fmla="*/ 262144 h 31"/>
                  <a:gd name="T4" fmla="*/ 131072 w 6"/>
                  <a:gd name="T5" fmla="*/ 524288 h 31"/>
                  <a:gd name="T6" fmla="*/ 393216 w 6"/>
                  <a:gd name="T7" fmla="*/ 1310720 h 31"/>
                  <a:gd name="T8" fmla="*/ 393216 w 6"/>
                  <a:gd name="T9" fmla="*/ 1966080 h 31"/>
                  <a:gd name="T10" fmla="*/ 393216 w 6"/>
                  <a:gd name="T11" fmla="*/ 2621440 h 31"/>
                  <a:gd name="T12" fmla="*/ 262144 w 6"/>
                  <a:gd name="T13" fmla="*/ 3276800 h 31"/>
                  <a:gd name="T14" fmla="*/ 131072 w 6"/>
                  <a:gd name="T15" fmla="*/ 3670016 h 31"/>
                  <a:gd name="T16" fmla="*/ 0 w 6"/>
                  <a:gd name="T17" fmla="*/ 3932160 h 31"/>
                  <a:gd name="T18" fmla="*/ 0 w 6"/>
                  <a:gd name="T19" fmla="*/ 3932160 h 31"/>
                  <a:gd name="T20" fmla="*/ 131072 w 6"/>
                  <a:gd name="T21" fmla="*/ 4063232 h 31"/>
                  <a:gd name="T22" fmla="*/ 262144 w 6"/>
                  <a:gd name="T23" fmla="*/ 3932160 h 31"/>
                  <a:gd name="T24" fmla="*/ 393216 w 6"/>
                  <a:gd name="T25" fmla="*/ 3670016 h 31"/>
                  <a:gd name="T26" fmla="*/ 786432 w 6"/>
                  <a:gd name="T27" fmla="*/ 2883584 h 31"/>
                  <a:gd name="T28" fmla="*/ 786432 w 6"/>
                  <a:gd name="T29" fmla="*/ 1966080 h 31"/>
                  <a:gd name="T30" fmla="*/ 786432 w 6"/>
                  <a:gd name="T31" fmla="*/ 1179648 h 31"/>
                  <a:gd name="T32" fmla="*/ 393216 w 6"/>
                  <a:gd name="T33" fmla="*/ 393216 h 31"/>
                  <a:gd name="T34" fmla="*/ 262144 w 6"/>
                  <a:gd name="T35" fmla="*/ 131072 h 31"/>
                  <a:gd name="T36" fmla="*/ 0 w 6"/>
                  <a:gd name="T37" fmla="*/ 0 h 31"/>
                  <a:gd name="T38" fmla="*/ 0 w 6"/>
                  <a:gd name="T39" fmla="*/ 0 h 31"/>
                  <a:gd name="T40" fmla="*/ 0 w 6"/>
                  <a:gd name="T41" fmla="*/ 131072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0" y="1"/>
                    </a:moveTo>
                    <a:cubicBezTo>
                      <a:pt x="0" y="1"/>
                      <a:pt x="0" y="1"/>
                      <a:pt x="0" y="2"/>
                    </a:cubicBezTo>
                    <a:cubicBezTo>
                      <a:pt x="1" y="3"/>
                      <a:pt x="1" y="4"/>
                      <a:pt x="1" y="4"/>
                    </a:cubicBezTo>
                    <a:cubicBezTo>
                      <a:pt x="2" y="6"/>
                      <a:pt x="2" y="8"/>
                      <a:pt x="3" y="10"/>
                    </a:cubicBezTo>
                    <a:cubicBezTo>
                      <a:pt x="3" y="12"/>
                      <a:pt x="3" y="13"/>
                      <a:pt x="3" y="15"/>
                    </a:cubicBezTo>
                    <a:cubicBezTo>
                      <a:pt x="3" y="17"/>
                      <a:pt x="3" y="18"/>
                      <a:pt x="3" y="20"/>
                    </a:cubicBezTo>
                    <a:cubicBezTo>
                      <a:pt x="3" y="22"/>
                      <a:pt x="2" y="23"/>
                      <a:pt x="2" y="25"/>
                    </a:cubicBezTo>
                    <a:cubicBezTo>
                      <a:pt x="2" y="25"/>
                      <a:pt x="1" y="26"/>
                      <a:pt x="1" y="28"/>
                    </a:cubicBezTo>
                    <a:cubicBezTo>
                      <a:pt x="0" y="29"/>
                      <a:pt x="0" y="29"/>
                      <a:pt x="0" y="30"/>
                    </a:cubicBezTo>
                    <a:cubicBezTo>
                      <a:pt x="0" y="30"/>
                      <a:pt x="0" y="30"/>
                      <a:pt x="0" y="30"/>
                    </a:cubicBezTo>
                    <a:cubicBezTo>
                      <a:pt x="1" y="31"/>
                      <a:pt x="1" y="31"/>
                      <a:pt x="1" y="31"/>
                    </a:cubicBezTo>
                    <a:cubicBezTo>
                      <a:pt x="1" y="31"/>
                      <a:pt x="1" y="30"/>
                      <a:pt x="2" y="30"/>
                    </a:cubicBezTo>
                    <a:cubicBezTo>
                      <a:pt x="2" y="30"/>
                      <a:pt x="3" y="29"/>
                      <a:pt x="3" y="28"/>
                    </a:cubicBezTo>
                    <a:cubicBezTo>
                      <a:pt x="4" y="26"/>
                      <a:pt x="5" y="24"/>
                      <a:pt x="6" y="22"/>
                    </a:cubicBezTo>
                    <a:cubicBezTo>
                      <a:pt x="6" y="20"/>
                      <a:pt x="6" y="17"/>
                      <a:pt x="6" y="15"/>
                    </a:cubicBezTo>
                    <a:cubicBezTo>
                      <a:pt x="6" y="13"/>
                      <a:pt x="6" y="11"/>
                      <a:pt x="6" y="9"/>
                    </a:cubicBezTo>
                    <a:cubicBezTo>
                      <a:pt x="5" y="7"/>
                      <a:pt x="4" y="5"/>
                      <a:pt x="3" y="3"/>
                    </a:cubicBezTo>
                    <a:cubicBezTo>
                      <a:pt x="3" y="2"/>
                      <a:pt x="2" y="1"/>
                      <a:pt x="2" y="1"/>
                    </a:cubicBezTo>
                    <a:cubicBezTo>
                      <a:pt x="1" y="0"/>
                      <a:pt x="1" y="0"/>
                      <a:pt x="0" y="0"/>
                    </a:cubicBezTo>
                    <a:cubicBezTo>
                      <a:pt x="0" y="0"/>
                      <a:pt x="0" y="0"/>
                      <a:pt x="0" y="0"/>
                    </a:cubicBezTo>
                    <a:lnTo>
                      <a:pt x="0" y="1"/>
                    </a:lnTo>
                    <a:close/>
                  </a:path>
                </a:pathLst>
              </a:custGeom>
              <a:solidFill>
                <a:srgbClr val="0B3C68"/>
              </a:solidFill>
              <a:ln w="9525">
                <a:noFill/>
                <a:round/>
                <a:headEnd/>
                <a:tailEnd/>
              </a:ln>
            </p:spPr>
            <p:txBody>
              <a:bodyPr/>
              <a:lstStyle/>
              <a:p>
                <a:pPr fontAlgn="auto" hangingPunct="0">
                  <a:lnSpc>
                    <a:spcPct val="93000"/>
                  </a:lnSpc>
                  <a:spcBef>
                    <a:spcPts val="0"/>
                  </a:spcBef>
                  <a:spcAft>
                    <a:spcPts val="0"/>
                  </a:spcAft>
                  <a:buClr>
                    <a:srgbClr val="000000"/>
                  </a:buClr>
                  <a:buSzPct val="100000"/>
                  <a:buFont typeface="Times New Roman" pitchFamily="18" charset="0"/>
                  <a:buNone/>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grpSp>
      </p:grpSp>
      <p:sp>
        <p:nvSpPr>
          <p:cNvPr id="181" name="Text Box 11"/>
          <p:cNvSpPr txBox="1">
            <a:spLocks noChangeArrowheads="1"/>
          </p:cNvSpPr>
          <p:nvPr/>
        </p:nvSpPr>
        <p:spPr bwMode="auto">
          <a:xfrm>
            <a:off x="6096000" y="3163888"/>
            <a:ext cx="1143000" cy="265112"/>
          </a:xfrm>
          <a:prstGeom prst="rect">
            <a:avLst/>
          </a:prstGeom>
          <a:noFill/>
          <a:ln w="9525" algn="ctr">
            <a:noFill/>
            <a:miter lim="800000"/>
            <a:headEnd/>
            <a:tailEnd/>
          </a:ln>
        </p:spPr>
        <p:txBody>
          <a:bodyPr lIns="79200" tIns="39600" rIns="79200" bIns="39600">
            <a:spAutoFit/>
          </a:bodyPr>
          <a:lstStyle/>
          <a:p>
            <a:pPr defTabSz="801688" fontAlgn="auto">
              <a:spcBef>
                <a:spcPts val="0"/>
              </a:spcBef>
              <a:spcAft>
                <a:spcPts val="0"/>
              </a:spcAft>
              <a:defRPr/>
            </a:pPr>
            <a:r>
              <a:rPr lang="en-US" altLang="zh-CN" sz="1200" kern="0" dirty="0">
                <a:solidFill>
                  <a:sysClr val="windowText" lastClr="000000"/>
                </a:solidFill>
                <a:latin typeface="Arial" charset="0"/>
                <a:ea typeface="ＭＳ Ｐゴシック" pitchFamily="34" charset="-128"/>
                <a:cs typeface="Arial Unicode MS" pitchFamily="34" charset="-122"/>
              </a:rPr>
              <a:t>Location data</a:t>
            </a:r>
          </a:p>
        </p:txBody>
      </p:sp>
      <p:sp>
        <p:nvSpPr>
          <p:cNvPr id="182" name="Freeform 214"/>
          <p:cNvSpPr>
            <a:spLocks/>
          </p:cNvSpPr>
          <p:nvPr/>
        </p:nvSpPr>
        <p:spPr bwMode="auto">
          <a:xfrm rot="3038133">
            <a:off x="4948238" y="4573588"/>
            <a:ext cx="1812925" cy="73025"/>
          </a:xfrm>
          <a:custGeom>
            <a:avLst/>
            <a:gdLst>
              <a:gd name="T0" fmla="*/ 0 w 1134"/>
              <a:gd name="T1" fmla="*/ 2147483647 h 190"/>
              <a:gd name="T2" fmla="*/ 2147483647 w 1134"/>
              <a:gd name="T3" fmla="*/ 2147483647 h 190"/>
              <a:gd name="T4" fmla="*/ 2147483647 w 1134"/>
              <a:gd name="T5" fmla="*/ 2147483647 h 190"/>
              <a:gd name="T6" fmla="*/ 0 60000 65536"/>
              <a:gd name="T7" fmla="*/ 0 60000 65536"/>
              <a:gd name="T8" fmla="*/ 0 60000 65536"/>
              <a:gd name="T9" fmla="*/ 0 w 1134"/>
              <a:gd name="T10" fmla="*/ 0 h 190"/>
              <a:gd name="T11" fmla="*/ 1134 w 1134"/>
              <a:gd name="T12" fmla="*/ 190 h 190"/>
            </a:gdLst>
            <a:ahLst/>
            <a:cxnLst>
              <a:cxn ang="T6">
                <a:pos x="T0" y="T1"/>
              </a:cxn>
              <a:cxn ang="T7">
                <a:pos x="T2" y="T3"/>
              </a:cxn>
              <a:cxn ang="T8">
                <a:pos x="T4" y="T5"/>
              </a:cxn>
            </a:cxnLst>
            <a:rect l="T9" t="T10" r="T11" b="T12"/>
            <a:pathLst>
              <a:path w="1134" h="190">
                <a:moveTo>
                  <a:pt x="0" y="190"/>
                </a:moveTo>
                <a:cubicBezTo>
                  <a:pt x="177" y="103"/>
                  <a:pt x="355" y="16"/>
                  <a:pt x="544" y="8"/>
                </a:cubicBezTo>
                <a:cubicBezTo>
                  <a:pt x="733" y="0"/>
                  <a:pt x="933" y="72"/>
                  <a:pt x="1134" y="144"/>
                </a:cubicBezTo>
              </a:path>
            </a:pathLst>
          </a:custGeom>
          <a:noFill/>
          <a:ln w="19050" cmpd="sng">
            <a:solidFill>
              <a:srgbClr val="990000"/>
            </a:solidFill>
            <a:prstDash val="solid"/>
            <a:round/>
            <a:headEnd type="none" w="med" len="med"/>
            <a:tailEnd type="triangle" w="med" len="med"/>
          </a:ln>
        </p:spPr>
        <p:txBody>
          <a:bodyPr/>
          <a:lstStyle/>
          <a:p>
            <a:pPr defTabSz="914400" fontAlgn="auto">
              <a:spcBef>
                <a:spcPts val="0"/>
              </a:spcBef>
              <a:spcAft>
                <a:spcPts val="0"/>
              </a:spcAft>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83" name="Text Box 215"/>
          <p:cNvSpPr txBox="1">
            <a:spLocks noChangeArrowheads="1"/>
          </p:cNvSpPr>
          <p:nvPr/>
        </p:nvSpPr>
        <p:spPr bwMode="auto">
          <a:xfrm>
            <a:off x="5943600" y="4419600"/>
            <a:ext cx="1635125" cy="423863"/>
          </a:xfrm>
          <a:prstGeom prst="rect">
            <a:avLst/>
          </a:prstGeom>
          <a:noFill/>
          <a:ln w="9525" algn="ctr">
            <a:noFill/>
            <a:miter lim="800000"/>
            <a:headEnd/>
            <a:tailEnd/>
          </a:ln>
        </p:spPr>
        <p:txBody>
          <a:bodyPr wrap="none" lIns="79200" tIns="39600" rIns="79200" bIns="39600">
            <a:spAutoFit/>
          </a:bodyPr>
          <a:lstStyle/>
          <a:p>
            <a:pPr defTabSz="801688" fontAlgn="auto" hangingPunct="0">
              <a:lnSpc>
                <a:spcPct val="93000"/>
              </a:lnSpc>
              <a:spcBef>
                <a:spcPts val="0"/>
              </a:spcBef>
              <a:spcAft>
                <a:spcPts val="0"/>
              </a:spcAft>
              <a:buClr>
                <a:srgbClr val="000000"/>
              </a:buClr>
              <a:buSzPct val="100000"/>
              <a:buFont typeface="Times New Roman" pitchFamily="18" charset="0"/>
              <a:buNone/>
              <a:defRPr/>
            </a:pPr>
            <a:r>
              <a:rPr lang="en-US" altLang="zh-CN" sz="1200" kern="0" dirty="0">
                <a:solidFill>
                  <a:srgbClr val="990000"/>
                </a:solidFill>
                <a:latin typeface="Arial" charset="0"/>
                <a:ea typeface="ＭＳ Ｐゴシック" pitchFamily="34" charset="-128"/>
                <a:cs typeface="Arial Unicode MS" pitchFamily="34" charset="-122"/>
              </a:rPr>
              <a:t>Ray likes movie, </a:t>
            </a:r>
          </a:p>
          <a:p>
            <a:pPr defTabSz="801688" fontAlgn="auto" hangingPunct="0">
              <a:lnSpc>
                <a:spcPct val="93000"/>
              </a:lnSpc>
              <a:spcBef>
                <a:spcPts val="0"/>
              </a:spcBef>
              <a:spcAft>
                <a:spcPts val="0"/>
              </a:spcAft>
              <a:buClr>
                <a:srgbClr val="000000"/>
              </a:buClr>
              <a:buSzPct val="100000"/>
              <a:buFont typeface="Times New Roman" pitchFamily="18" charset="0"/>
              <a:buNone/>
              <a:defRPr/>
            </a:pPr>
            <a:r>
              <a:rPr lang="en-US" altLang="zh-CN" sz="1200" kern="0" dirty="0">
                <a:solidFill>
                  <a:srgbClr val="990000"/>
                </a:solidFill>
                <a:latin typeface="Arial" charset="0"/>
                <a:ea typeface="ＭＳ Ｐゴシック" pitchFamily="34" charset="-128"/>
                <a:cs typeface="Arial Unicode MS" pitchFamily="34" charset="-122"/>
              </a:rPr>
              <a:t>now he is on vacation</a:t>
            </a:r>
          </a:p>
        </p:txBody>
      </p:sp>
      <p:sp>
        <p:nvSpPr>
          <p:cNvPr id="184" name="Freeform 214"/>
          <p:cNvSpPr>
            <a:spLocks/>
          </p:cNvSpPr>
          <p:nvPr/>
        </p:nvSpPr>
        <p:spPr bwMode="auto">
          <a:xfrm rot="5133624">
            <a:off x="3989387" y="4595813"/>
            <a:ext cx="1312863" cy="46038"/>
          </a:xfrm>
          <a:custGeom>
            <a:avLst/>
            <a:gdLst>
              <a:gd name="T0" fmla="*/ 0 w 1134"/>
              <a:gd name="T1" fmla="*/ 2147483647 h 190"/>
              <a:gd name="T2" fmla="*/ 2147483647 w 1134"/>
              <a:gd name="T3" fmla="*/ 2147483647 h 190"/>
              <a:gd name="T4" fmla="*/ 2147483647 w 1134"/>
              <a:gd name="T5" fmla="*/ 2147483647 h 190"/>
              <a:gd name="T6" fmla="*/ 0 60000 65536"/>
              <a:gd name="T7" fmla="*/ 0 60000 65536"/>
              <a:gd name="T8" fmla="*/ 0 60000 65536"/>
              <a:gd name="T9" fmla="*/ 0 w 1134"/>
              <a:gd name="T10" fmla="*/ 0 h 190"/>
              <a:gd name="T11" fmla="*/ 1134 w 1134"/>
              <a:gd name="T12" fmla="*/ 190 h 190"/>
            </a:gdLst>
            <a:ahLst/>
            <a:cxnLst>
              <a:cxn ang="T6">
                <a:pos x="T0" y="T1"/>
              </a:cxn>
              <a:cxn ang="T7">
                <a:pos x="T2" y="T3"/>
              </a:cxn>
              <a:cxn ang="T8">
                <a:pos x="T4" y="T5"/>
              </a:cxn>
            </a:cxnLst>
            <a:rect l="T9" t="T10" r="T11" b="T12"/>
            <a:pathLst>
              <a:path w="1134" h="190">
                <a:moveTo>
                  <a:pt x="0" y="190"/>
                </a:moveTo>
                <a:cubicBezTo>
                  <a:pt x="177" y="103"/>
                  <a:pt x="355" y="16"/>
                  <a:pt x="544" y="8"/>
                </a:cubicBezTo>
                <a:cubicBezTo>
                  <a:pt x="733" y="0"/>
                  <a:pt x="933" y="72"/>
                  <a:pt x="1134" y="144"/>
                </a:cubicBezTo>
              </a:path>
            </a:pathLst>
          </a:custGeom>
          <a:noFill/>
          <a:ln w="19050" cmpd="sng">
            <a:solidFill>
              <a:srgbClr val="990000"/>
            </a:solidFill>
            <a:prstDash val="solid"/>
            <a:round/>
            <a:headEnd type="none" w="med" len="med"/>
            <a:tailEnd type="triangle" w="med" len="med"/>
          </a:ln>
        </p:spPr>
        <p:txBody>
          <a:bodyPr/>
          <a:lstStyle/>
          <a:p>
            <a:pPr defTabSz="914400" fontAlgn="auto">
              <a:spcBef>
                <a:spcPts val="0"/>
              </a:spcBef>
              <a:spcAft>
                <a:spcPts val="0"/>
              </a:spcAft>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85" name="Text Box 215"/>
          <p:cNvSpPr txBox="1">
            <a:spLocks noChangeArrowheads="1"/>
          </p:cNvSpPr>
          <p:nvPr/>
        </p:nvSpPr>
        <p:spPr bwMode="auto">
          <a:xfrm>
            <a:off x="3886200" y="4495800"/>
            <a:ext cx="1889125" cy="423863"/>
          </a:xfrm>
          <a:prstGeom prst="rect">
            <a:avLst/>
          </a:prstGeom>
          <a:noFill/>
          <a:ln w="9525" algn="ctr">
            <a:noFill/>
            <a:miter lim="800000"/>
            <a:headEnd/>
            <a:tailEnd/>
          </a:ln>
        </p:spPr>
        <p:txBody>
          <a:bodyPr wrap="none" lIns="79200" tIns="39600" rIns="79200" bIns="39600">
            <a:spAutoFit/>
          </a:bodyPr>
          <a:lstStyle/>
          <a:p>
            <a:pPr defTabSz="801688" fontAlgn="auto" hangingPunct="0">
              <a:lnSpc>
                <a:spcPct val="93000"/>
              </a:lnSpc>
              <a:spcBef>
                <a:spcPts val="0"/>
              </a:spcBef>
              <a:spcAft>
                <a:spcPts val="0"/>
              </a:spcAft>
              <a:buClr>
                <a:srgbClr val="000000"/>
              </a:buClr>
              <a:buSzPct val="100000"/>
              <a:buFont typeface="Times New Roman" pitchFamily="18" charset="0"/>
              <a:buNone/>
              <a:defRPr/>
            </a:pPr>
            <a:r>
              <a:rPr lang="en-US" altLang="zh-CN" sz="1200" kern="0" dirty="0">
                <a:solidFill>
                  <a:srgbClr val="990000"/>
                </a:solidFill>
                <a:latin typeface="Arial" charset="0"/>
                <a:ea typeface="ＭＳ Ｐゴシック" pitchFamily="34" charset="-128"/>
                <a:cs typeface="Arial Unicode MS" pitchFamily="34" charset="-122"/>
              </a:rPr>
              <a:t>Ray likes Swatch, </a:t>
            </a:r>
          </a:p>
          <a:p>
            <a:pPr defTabSz="801688" fontAlgn="auto" hangingPunct="0">
              <a:lnSpc>
                <a:spcPct val="93000"/>
              </a:lnSpc>
              <a:spcBef>
                <a:spcPts val="0"/>
              </a:spcBef>
              <a:spcAft>
                <a:spcPts val="0"/>
              </a:spcAft>
              <a:buClr>
                <a:srgbClr val="000000"/>
              </a:buClr>
              <a:buSzPct val="100000"/>
              <a:buFont typeface="Times New Roman" pitchFamily="18" charset="0"/>
              <a:buNone/>
              <a:defRPr/>
            </a:pPr>
            <a:r>
              <a:rPr lang="en-US" altLang="zh-CN" sz="1200" kern="0" dirty="0">
                <a:solidFill>
                  <a:srgbClr val="990000"/>
                </a:solidFill>
                <a:latin typeface="Arial" charset="0"/>
                <a:ea typeface="ＭＳ Ｐゴシック" pitchFamily="34" charset="-128"/>
                <a:cs typeface="Arial Unicode MS" pitchFamily="34" charset="-122"/>
              </a:rPr>
              <a:t>now in the shopping mall </a:t>
            </a:r>
          </a:p>
        </p:txBody>
      </p:sp>
      <p:sp>
        <p:nvSpPr>
          <p:cNvPr id="186" name="Freeform 214"/>
          <p:cNvSpPr>
            <a:spLocks/>
          </p:cNvSpPr>
          <p:nvPr/>
        </p:nvSpPr>
        <p:spPr bwMode="auto">
          <a:xfrm rot="7746749">
            <a:off x="2500313" y="4468813"/>
            <a:ext cx="1809750" cy="177800"/>
          </a:xfrm>
          <a:custGeom>
            <a:avLst/>
            <a:gdLst>
              <a:gd name="T0" fmla="*/ 0 w 1134"/>
              <a:gd name="T1" fmla="*/ 2147483647 h 190"/>
              <a:gd name="T2" fmla="*/ 2147483647 w 1134"/>
              <a:gd name="T3" fmla="*/ 2147483647 h 190"/>
              <a:gd name="T4" fmla="*/ 2147483647 w 1134"/>
              <a:gd name="T5" fmla="*/ 2147483647 h 190"/>
              <a:gd name="T6" fmla="*/ 0 60000 65536"/>
              <a:gd name="T7" fmla="*/ 0 60000 65536"/>
              <a:gd name="T8" fmla="*/ 0 60000 65536"/>
              <a:gd name="T9" fmla="*/ 0 w 1134"/>
              <a:gd name="T10" fmla="*/ 0 h 190"/>
              <a:gd name="T11" fmla="*/ 1134 w 1134"/>
              <a:gd name="T12" fmla="*/ 190 h 190"/>
            </a:gdLst>
            <a:ahLst/>
            <a:cxnLst>
              <a:cxn ang="T6">
                <a:pos x="T0" y="T1"/>
              </a:cxn>
              <a:cxn ang="T7">
                <a:pos x="T2" y="T3"/>
              </a:cxn>
              <a:cxn ang="T8">
                <a:pos x="T4" y="T5"/>
              </a:cxn>
            </a:cxnLst>
            <a:rect l="T9" t="T10" r="T11" b="T12"/>
            <a:pathLst>
              <a:path w="1134" h="190">
                <a:moveTo>
                  <a:pt x="0" y="190"/>
                </a:moveTo>
                <a:cubicBezTo>
                  <a:pt x="177" y="103"/>
                  <a:pt x="355" y="16"/>
                  <a:pt x="544" y="8"/>
                </a:cubicBezTo>
                <a:cubicBezTo>
                  <a:pt x="733" y="0"/>
                  <a:pt x="933" y="72"/>
                  <a:pt x="1134" y="144"/>
                </a:cubicBezTo>
              </a:path>
            </a:pathLst>
          </a:custGeom>
          <a:noFill/>
          <a:ln w="19050" cmpd="sng">
            <a:solidFill>
              <a:srgbClr val="990000"/>
            </a:solidFill>
            <a:prstDash val="solid"/>
            <a:round/>
            <a:headEnd type="none" w="med" len="med"/>
            <a:tailEnd type="triangle" w="med" len="med"/>
          </a:ln>
        </p:spPr>
        <p:txBody>
          <a:bodyPr/>
          <a:lstStyle/>
          <a:p>
            <a:pPr defTabSz="914400" fontAlgn="auto">
              <a:spcBef>
                <a:spcPts val="0"/>
              </a:spcBef>
              <a:spcAft>
                <a:spcPts val="0"/>
              </a:spcAft>
              <a:defRPr/>
            </a:pPr>
            <a:endParaRPr lang="zh-CN" altLang="en-US" sz="1400" kern="0">
              <a:solidFill>
                <a:sysClr val="windowText" lastClr="000000"/>
              </a:solidFill>
              <a:latin typeface="Arial" charset="0"/>
              <a:ea typeface="Arial Unicode MS" pitchFamily="34" charset="-122"/>
              <a:cs typeface="Arial Unicode MS" pitchFamily="34" charset="-122"/>
            </a:endParaRPr>
          </a:p>
        </p:txBody>
      </p:sp>
      <p:sp>
        <p:nvSpPr>
          <p:cNvPr id="187" name="Text Box 215"/>
          <p:cNvSpPr txBox="1">
            <a:spLocks noChangeArrowheads="1"/>
          </p:cNvSpPr>
          <p:nvPr/>
        </p:nvSpPr>
        <p:spPr bwMode="auto">
          <a:xfrm>
            <a:off x="2514600" y="4343400"/>
            <a:ext cx="1182688" cy="252413"/>
          </a:xfrm>
          <a:prstGeom prst="rect">
            <a:avLst/>
          </a:prstGeom>
          <a:noFill/>
          <a:ln w="9525" algn="ctr">
            <a:noFill/>
            <a:miter lim="800000"/>
            <a:headEnd/>
            <a:tailEnd/>
          </a:ln>
        </p:spPr>
        <p:txBody>
          <a:bodyPr wrap="none" lIns="79200" tIns="39600" rIns="79200" bIns="39600">
            <a:spAutoFit/>
          </a:bodyPr>
          <a:lstStyle/>
          <a:p>
            <a:pPr defTabSz="801688" fontAlgn="auto" hangingPunct="0">
              <a:lnSpc>
                <a:spcPct val="93000"/>
              </a:lnSpc>
              <a:spcBef>
                <a:spcPts val="0"/>
              </a:spcBef>
              <a:spcAft>
                <a:spcPts val="0"/>
              </a:spcAft>
              <a:buClr>
                <a:srgbClr val="000000"/>
              </a:buClr>
              <a:buSzPct val="100000"/>
              <a:buFont typeface="Times New Roman" pitchFamily="18" charset="0"/>
              <a:buNone/>
              <a:defRPr/>
            </a:pPr>
            <a:r>
              <a:rPr lang="en-US" altLang="zh-CN" sz="1200" kern="0" dirty="0">
                <a:solidFill>
                  <a:srgbClr val="990000"/>
                </a:solidFill>
                <a:latin typeface="Arial" charset="0"/>
                <a:ea typeface="ＭＳ Ｐゴシック" pitchFamily="34" charset="-128"/>
                <a:cs typeface="Arial Unicode MS" pitchFamily="34" charset="-122"/>
              </a:rPr>
              <a:t>Ray likes pizza</a:t>
            </a:r>
          </a:p>
        </p:txBody>
      </p:sp>
      <p:cxnSp>
        <p:nvCxnSpPr>
          <p:cNvPr id="189" name="直接箭头连接符 188"/>
          <p:cNvCxnSpPr/>
          <p:nvPr/>
        </p:nvCxnSpPr>
        <p:spPr bwMode="auto">
          <a:xfrm>
            <a:off x="2057400" y="3048000"/>
            <a:ext cx="1828800" cy="381000"/>
          </a:xfrm>
          <a:prstGeom prst="straightConnector1">
            <a:avLst/>
          </a:prstGeom>
          <a:solidFill>
            <a:schemeClr val="accent1"/>
          </a:solidFill>
          <a:ln w="25400" cap="flat" cmpd="sng" algn="ctr">
            <a:solidFill>
              <a:schemeClr val="bg1">
                <a:lumMod val="50000"/>
              </a:schemeClr>
            </a:solidFill>
            <a:prstDash val="dash"/>
            <a:round/>
            <a:headEnd type="none" w="med" len="med"/>
            <a:tailEnd type="arrow"/>
          </a:ln>
          <a:effectLst/>
        </p:spPr>
      </p:cxnSp>
      <p:cxnSp>
        <p:nvCxnSpPr>
          <p:cNvPr id="192" name="直接箭头连接符 191"/>
          <p:cNvCxnSpPr>
            <a:stCxn id="64" idx="2"/>
          </p:cNvCxnSpPr>
          <p:nvPr/>
        </p:nvCxnSpPr>
        <p:spPr bwMode="auto">
          <a:xfrm rot="16200000" flipH="1">
            <a:off x="2916238" y="2154238"/>
            <a:ext cx="725487" cy="1214437"/>
          </a:xfrm>
          <a:prstGeom prst="straightConnector1">
            <a:avLst/>
          </a:prstGeom>
          <a:solidFill>
            <a:schemeClr val="accent1"/>
          </a:solidFill>
          <a:ln w="25400" cap="flat" cmpd="sng" algn="ctr">
            <a:solidFill>
              <a:schemeClr val="bg1">
                <a:lumMod val="50000"/>
              </a:schemeClr>
            </a:solidFill>
            <a:prstDash val="dash"/>
            <a:round/>
            <a:headEnd type="none" w="med" len="med"/>
            <a:tailEnd type="arrow"/>
          </a:ln>
          <a:effectLst/>
        </p:spPr>
      </p:cxnSp>
      <p:cxnSp>
        <p:nvCxnSpPr>
          <p:cNvPr id="195" name="直接箭头连接符 194"/>
          <p:cNvCxnSpPr/>
          <p:nvPr/>
        </p:nvCxnSpPr>
        <p:spPr bwMode="auto">
          <a:xfrm rot="16200000" flipH="1">
            <a:off x="3695700" y="2400300"/>
            <a:ext cx="762000" cy="533400"/>
          </a:xfrm>
          <a:prstGeom prst="straightConnector1">
            <a:avLst/>
          </a:prstGeom>
          <a:solidFill>
            <a:schemeClr val="accent1"/>
          </a:solidFill>
          <a:ln w="25400" cap="flat" cmpd="sng" algn="ctr">
            <a:solidFill>
              <a:schemeClr val="bg1">
                <a:lumMod val="50000"/>
              </a:schemeClr>
            </a:solidFill>
            <a:prstDash val="dash"/>
            <a:round/>
            <a:headEnd type="none" w="med" len="med"/>
            <a:tailEnd type="arrow"/>
          </a:ln>
          <a:effectLst/>
        </p:spPr>
      </p:cxnSp>
      <p:cxnSp>
        <p:nvCxnSpPr>
          <p:cNvPr id="198" name="直接箭头连接符 197"/>
          <p:cNvCxnSpPr/>
          <p:nvPr/>
        </p:nvCxnSpPr>
        <p:spPr bwMode="auto">
          <a:xfrm rot="5400000">
            <a:off x="4686300" y="2400300"/>
            <a:ext cx="838200" cy="457200"/>
          </a:xfrm>
          <a:prstGeom prst="straightConnector1">
            <a:avLst/>
          </a:prstGeom>
          <a:solidFill>
            <a:schemeClr val="accent1"/>
          </a:solidFill>
          <a:ln w="25400" cap="flat" cmpd="sng" algn="ctr">
            <a:solidFill>
              <a:schemeClr val="bg1">
                <a:lumMod val="50000"/>
              </a:schemeClr>
            </a:solidFill>
            <a:prstDash val="dash"/>
            <a:round/>
            <a:headEnd type="none" w="med" len="med"/>
            <a:tailEnd type="arrow"/>
          </a:ln>
          <a:effectLst/>
        </p:spPr>
      </p:cxnSp>
      <p:cxnSp>
        <p:nvCxnSpPr>
          <p:cNvPr id="35873" name="直接箭头连接符 201"/>
          <p:cNvCxnSpPr>
            <a:cxnSpLocks noChangeShapeType="1"/>
          </p:cNvCxnSpPr>
          <p:nvPr/>
        </p:nvCxnSpPr>
        <p:spPr bwMode="auto">
          <a:xfrm flipV="1">
            <a:off x="5334000" y="2286000"/>
            <a:ext cx="1600200" cy="838200"/>
          </a:xfrm>
          <a:prstGeom prst="straightConnector1">
            <a:avLst/>
          </a:prstGeom>
          <a:noFill/>
          <a:ln w="19050">
            <a:solidFill>
              <a:srgbClr val="990000"/>
            </a:solidFill>
            <a:round/>
            <a:headEnd/>
            <a:tailEnd type="triangle" w="med" len="med"/>
          </a:ln>
          <a:extLst>
            <a:ext uri="{909E8E84-426E-40dd-AFC4-6F175D3DCCD1}">
              <a14:hiddenFill xmlns:a14="http://schemas.microsoft.com/office/drawing/2010/main">
                <a:noFill/>
              </a14:hiddenFill>
            </a:ext>
          </a:extLst>
        </p:spPr>
      </p:cxnSp>
      <p:cxnSp>
        <p:nvCxnSpPr>
          <p:cNvPr id="205" name="直接箭头连接符 204"/>
          <p:cNvCxnSpPr/>
          <p:nvPr/>
        </p:nvCxnSpPr>
        <p:spPr bwMode="auto">
          <a:xfrm rot="10800000" flipV="1">
            <a:off x="5486400" y="3048000"/>
            <a:ext cx="1828800" cy="381000"/>
          </a:xfrm>
          <a:prstGeom prst="straightConnector1">
            <a:avLst/>
          </a:prstGeom>
          <a:solidFill>
            <a:schemeClr val="accent1"/>
          </a:solidFill>
          <a:ln w="25400" cap="flat" cmpd="sng" algn="ctr">
            <a:solidFill>
              <a:schemeClr val="bg1">
                <a:lumMod val="50000"/>
              </a:schemeClr>
            </a:solidFill>
            <a:prstDash val="dash"/>
            <a:round/>
            <a:headEnd type="none" w="med" len="med"/>
            <a:tailEnd type="arrow"/>
          </a:ln>
          <a:effectLst/>
        </p:spPr>
      </p:cxnSp>
      <p:cxnSp>
        <p:nvCxnSpPr>
          <p:cNvPr id="209" name="直接箭头连接符 208"/>
          <p:cNvCxnSpPr/>
          <p:nvPr/>
        </p:nvCxnSpPr>
        <p:spPr bwMode="auto">
          <a:xfrm rot="10800000">
            <a:off x="5562600" y="3657600"/>
            <a:ext cx="1600200" cy="76200"/>
          </a:xfrm>
          <a:prstGeom prst="straightConnector1">
            <a:avLst/>
          </a:prstGeom>
          <a:solidFill>
            <a:schemeClr val="accent1"/>
          </a:solidFill>
          <a:ln w="25400" cap="flat" cmpd="sng" algn="ctr">
            <a:solidFill>
              <a:schemeClr val="bg1">
                <a:lumMod val="50000"/>
              </a:schemeClr>
            </a:solidFill>
            <a:prstDash val="dash"/>
            <a:round/>
            <a:headEnd type="none" w="med" len="med"/>
            <a:tailEnd type="arrow"/>
          </a:ln>
          <a:effectLst/>
        </p:spPr>
      </p:cxnSp>
      <p:cxnSp>
        <p:nvCxnSpPr>
          <p:cNvPr id="211" name="直接箭头连接符 210"/>
          <p:cNvCxnSpPr/>
          <p:nvPr/>
        </p:nvCxnSpPr>
        <p:spPr bwMode="auto">
          <a:xfrm flipV="1">
            <a:off x="1828800" y="3581400"/>
            <a:ext cx="1905000" cy="304800"/>
          </a:xfrm>
          <a:prstGeom prst="straightConnector1">
            <a:avLst/>
          </a:prstGeom>
          <a:solidFill>
            <a:schemeClr val="accent1"/>
          </a:solidFill>
          <a:ln w="25400" cap="flat" cmpd="sng" algn="ctr">
            <a:solidFill>
              <a:schemeClr val="bg1">
                <a:lumMod val="50000"/>
              </a:schemeClr>
            </a:solidFill>
            <a:prstDash val="dash"/>
            <a:round/>
            <a:headEnd type="none" w="med" len="med"/>
            <a:tailEnd type="arrow"/>
          </a:ln>
          <a:effectLst/>
        </p:spPr>
      </p:cxnSp>
      <p:sp>
        <p:nvSpPr>
          <p:cNvPr id="222" name="Text Box 215"/>
          <p:cNvSpPr txBox="1">
            <a:spLocks noChangeArrowheads="1"/>
          </p:cNvSpPr>
          <p:nvPr/>
        </p:nvSpPr>
        <p:spPr bwMode="auto">
          <a:xfrm>
            <a:off x="5181600" y="2743200"/>
            <a:ext cx="1482725" cy="252413"/>
          </a:xfrm>
          <a:prstGeom prst="rect">
            <a:avLst/>
          </a:prstGeom>
          <a:noFill/>
          <a:ln w="9525" algn="ctr">
            <a:noFill/>
            <a:miter lim="800000"/>
            <a:headEnd/>
            <a:tailEnd/>
          </a:ln>
        </p:spPr>
        <p:txBody>
          <a:bodyPr wrap="none" lIns="79200" tIns="39600" rIns="79200" bIns="39600">
            <a:spAutoFit/>
          </a:bodyPr>
          <a:lstStyle/>
          <a:p>
            <a:pPr defTabSz="801688" fontAlgn="auto" hangingPunct="0">
              <a:lnSpc>
                <a:spcPct val="93000"/>
              </a:lnSpc>
              <a:spcBef>
                <a:spcPts val="0"/>
              </a:spcBef>
              <a:spcAft>
                <a:spcPts val="0"/>
              </a:spcAft>
              <a:buClr>
                <a:srgbClr val="000000"/>
              </a:buClr>
              <a:buSzPct val="100000"/>
              <a:buFont typeface="Times New Roman" pitchFamily="18" charset="0"/>
              <a:buNone/>
              <a:defRPr/>
            </a:pPr>
            <a:r>
              <a:rPr lang="en-US" altLang="zh-CN" sz="1200" kern="0" dirty="0">
                <a:solidFill>
                  <a:srgbClr val="990000"/>
                </a:solidFill>
                <a:latin typeface="Arial" charset="0"/>
                <a:ea typeface="ＭＳ Ｐゴシック" pitchFamily="34" charset="-128"/>
                <a:cs typeface="Arial Unicode MS" pitchFamily="34" charset="-122"/>
              </a:rPr>
              <a:t>Mail product to Ray</a:t>
            </a:r>
          </a:p>
        </p:txBody>
      </p:sp>
      <p:sp>
        <p:nvSpPr>
          <p:cNvPr id="35878"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9BB45CA-C7A9-49E9-96DB-844E99E5F5B9}" type="slidenum">
              <a:rPr lang="en-US" altLang="zh-CN"/>
              <a:pPr/>
              <a:t>23</a:t>
            </a:fld>
            <a:endParaRPr lang="en-US" altLang="zh-CN"/>
          </a:p>
        </p:txBody>
      </p:sp>
    </p:spTree>
    <p:extLst>
      <p:ext uri="{BB962C8B-B14F-4D97-AF65-F5344CB8AC3E}">
        <p14:creationId xmlns:p14="http://schemas.microsoft.com/office/powerpoint/2010/main" val="358697347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wipe(up)">
                                      <p:cBhvr>
                                        <p:cTn id="7" dur="500"/>
                                        <p:tgtEl>
                                          <p:spTgt spid="1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3"/>
                                        </p:tgtEl>
                                        <p:attrNameLst>
                                          <p:attrName>style.visibility</p:attrName>
                                        </p:attrNameLst>
                                      </p:cBhvr>
                                      <p:to>
                                        <p:strVal val="visible"/>
                                      </p:to>
                                    </p:set>
                                    <p:animEffect transition="in" filter="fade">
                                      <p:cBhvr>
                                        <p:cTn id="10" dur="500"/>
                                        <p:tgtEl>
                                          <p:spTgt spid="183"/>
                                        </p:tgtEl>
                                      </p:cBhvr>
                                    </p:animEffect>
                                  </p:childTnLst>
                                </p:cTn>
                              </p:par>
                            </p:childTnLst>
                          </p:cTn>
                        </p:par>
                        <p:par>
                          <p:cTn id="11" fill="hold" nodeType="afterGroup">
                            <p:stCondLst>
                              <p:cond delay="500"/>
                            </p:stCondLst>
                            <p:childTnLst>
                              <p:par>
                                <p:cTn id="12" presetID="22" presetClass="entr" presetSubtype="1" fill="hold" nodeType="afterEffect">
                                  <p:stCondLst>
                                    <p:cond delay="0"/>
                                  </p:stCondLst>
                                  <p:childTnLst>
                                    <p:set>
                                      <p:cBhvr>
                                        <p:cTn id="13" dur="1" fill="hold">
                                          <p:stCondLst>
                                            <p:cond delay="0"/>
                                          </p:stCondLst>
                                        </p:cTn>
                                        <p:tgtEl>
                                          <p:spTgt spid="184"/>
                                        </p:tgtEl>
                                        <p:attrNameLst>
                                          <p:attrName>style.visibility</p:attrName>
                                        </p:attrNameLst>
                                      </p:cBhvr>
                                      <p:to>
                                        <p:strVal val="visible"/>
                                      </p:to>
                                    </p:set>
                                    <p:animEffect transition="in" filter="wipe(up)">
                                      <p:cBhvr>
                                        <p:cTn id="14" dur="500"/>
                                        <p:tgtEl>
                                          <p:spTgt spid="18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5"/>
                                        </p:tgtEl>
                                        <p:attrNameLst>
                                          <p:attrName>style.visibility</p:attrName>
                                        </p:attrNameLst>
                                      </p:cBhvr>
                                      <p:to>
                                        <p:strVal val="visible"/>
                                      </p:to>
                                    </p:set>
                                    <p:animEffect transition="in" filter="fade">
                                      <p:cBhvr>
                                        <p:cTn id="17" dur="500"/>
                                        <p:tgtEl>
                                          <p:spTgt spid="185"/>
                                        </p:tgtEl>
                                      </p:cBhvr>
                                    </p:animEffect>
                                  </p:childTnLst>
                                </p:cTn>
                              </p:par>
                            </p:childTnLst>
                          </p:cTn>
                        </p:par>
                        <p:par>
                          <p:cTn id="18" fill="hold" nodeType="afterGroup">
                            <p:stCondLst>
                              <p:cond delay="1000"/>
                            </p:stCondLst>
                            <p:childTnLst>
                              <p:par>
                                <p:cTn id="19" presetID="22" presetClass="entr" presetSubtype="1" fill="hold" nodeType="afterEffect">
                                  <p:stCondLst>
                                    <p:cond delay="0"/>
                                  </p:stCondLst>
                                  <p:childTnLst>
                                    <p:set>
                                      <p:cBhvr>
                                        <p:cTn id="20" dur="1" fill="hold">
                                          <p:stCondLst>
                                            <p:cond delay="0"/>
                                          </p:stCondLst>
                                        </p:cTn>
                                        <p:tgtEl>
                                          <p:spTgt spid="186"/>
                                        </p:tgtEl>
                                        <p:attrNameLst>
                                          <p:attrName>style.visibility</p:attrName>
                                        </p:attrNameLst>
                                      </p:cBhvr>
                                      <p:to>
                                        <p:strVal val="visible"/>
                                      </p:to>
                                    </p:set>
                                    <p:animEffect transition="in" filter="wipe(up)">
                                      <p:cBhvr>
                                        <p:cTn id="21" dur="500"/>
                                        <p:tgtEl>
                                          <p:spTgt spid="18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7"/>
                                        </p:tgtEl>
                                        <p:attrNameLst>
                                          <p:attrName>style.visibility</p:attrName>
                                        </p:attrNameLst>
                                      </p:cBhvr>
                                      <p:to>
                                        <p:strVal val="visible"/>
                                      </p:to>
                                    </p:set>
                                    <p:animEffect transition="in" filter="fade">
                                      <p:cBhvr>
                                        <p:cTn id="24" dur="500"/>
                                        <p:tgtEl>
                                          <p:spTgt spid="18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2"/>
                                        </p:tgtEl>
                                        <p:attrNameLst>
                                          <p:attrName>style.visibility</p:attrName>
                                        </p:attrNameLst>
                                      </p:cBhvr>
                                      <p:to>
                                        <p:strVal val="visible"/>
                                      </p:to>
                                    </p:set>
                                    <p:animEffect transition="in" filter="fade">
                                      <p:cBhvr>
                                        <p:cTn id="27"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P spid="185" grpId="0"/>
      <p:bldP spid="187" grpId="0"/>
      <p:bldP spid="2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3" name="Straight Arrow Connector 212"/>
          <p:cNvCxnSpPr/>
          <p:nvPr/>
        </p:nvCxnSpPr>
        <p:spPr bwMode="auto">
          <a:xfrm flipH="1">
            <a:off x="1828800" y="3124200"/>
            <a:ext cx="533400" cy="53340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pic>
        <p:nvPicPr>
          <p:cNvPr id="373769" name="Picture 9" descr="http://3ms.huawei.com/multimedia/ImageDetailServlet?f_id=Img201108100015&amp;type=2&amp;lo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705225"/>
            <a:ext cx="3810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 name="Straight Connector 173"/>
          <p:cNvCxnSpPr/>
          <p:nvPr/>
        </p:nvCxnSpPr>
        <p:spPr bwMode="auto">
          <a:xfrm>
            <a:off x="4572000" y="3733800"/>
            <a:ext cx="0" cy="2438400"/>
          </a:xfrm>
          <a:prstGeom prst="line">
            <a:avLst/>
          </a:prstGeom>
          <a:solidFill>
            <a:srgbClr val="00B8FF"/>
          </a:solidFill>
          <a:ln w="76200" cap="flat" cmpd="tri" algn="ctr">
            <a:solidFill>
              <a:schemeClr val="bg2">
                <a:lumMod val="60000"/>
                <a:lumOff val="40000"/>
              </a:schemeClr>
            </a:solidFill>
            <a:prstDash val="solid"/>
            <a:round/>
            <a:headEnd type="none" w="med" len="med"/>
            <a:tailEnd type="none" w="med" len="med"/>
          </a:ln>
          <a:effectLst/>
        </p:spPr>
      </p:cxnSp>
      <p:sp>
        <p:nvSpPr>
          <p:cNvPr id="161" name="Isosceles Triangle 160"/>
          <p:cNvSpPr/>
          <p:nvPr/>
        </p:nvSpPr>
        <p:spPr bwMode="auto">
          <a:xfrm rot="2419391">
            <a:off x="6086475" y="3235325"/>
            <a:ext cx="2266950" cy="2100263"/>
          </a:xfrm>
          <a:prstGeom prst="triangle">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a:solidFill>
                <a:srgbClr val="000000"/>
              </a:solidFill>
              <a:ea typeface="Arial Unicode MS" pitchFamily="34" charset="-128"/>
              <a:cs typeface="Arial" pitchFamily="34" charset="0"/>
              <a:sym typeface="Gulim" pitchFamily="34" charset="-127"/>
            </a:endParaRPr>
          </a:p>
        </p:txBody>
      </p:sp>
      <p:pic>
        <p:nvPicPr>
          <p:cNvPr id="368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8388" y="4095750"/>
            <a:ext cx="2592387"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 name="Line 8"/>
          <p:cNvSpPr>
            <a:spLocks noChangeShapeType="1"/>
          </p:cNvSpPr>
          <p:nvPr/>
        </p:nvSpPr>
        <p:spPr bwMode="auto">
          <a:xfrm flipV="1">
            <a:off x="2895600" y="2819400"/>
            <a:ext cx="3657600" cy="0"/>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wrap="none" lIns="87755" tIns="43875" rIns="87755" bIns="43875" anchor="ctr"/>
          <a:lstStyle/>
          <a:p>
            <a:pPr hangingPunct="0">
              <a:lnSpc>
                <a:spcPct val="93000"/>
              </a:lnSpc>
              <a:buClr>
                <a:srgbClr val="000000"/>
              </a:buClr>
              <a:buSzPct val="100000"/>
              <a:buFont typeface="Times New Roman" pitchFamily="18" charset="0"/>
              <a:buNone/>
              <a:defRPr/>
            </a:pPr>
            <a:endParaRPr lang="zh-CN" altLang="en-US">
              <a:solidFill>
                <a:srgbClr val="FFFFFF"/>
              </a:solidFill>
              <a:latin typeface="Arial" charset="0"/>
              <a:cs typeface="Arial" pitchFamily="34" charset="0"/>
            </a:endParaRPr>
          </a:p>
        </p:txBody>
      </p:sp>
      <p:sp>
        <p:nvSpPr>
          <p:cNvPr id="78856" name="Rectangle 1"/>
          <p:cNvSpPr>
            <a:spLocks noGrp="1" noChangeArrowheads="1"/>
          </p:cNvSpPr>
          <p:nvPr>
            <p:ph type="title" idx="4294967295"/>
          </p:nvPr>
        </p:nvSpPr>
        <p:spPr>
          <a:xfrm>
            <a:off x="457200" y="304800"/>
            <a:ext cx="8229600" cy="914400"/>
          </a:xfrm>
        </p:spPr>
        <p:txBody>
          <a:bodyPr/>
          <a:lstStyle/>
          <a:p>
            <a:pPr algn="ctr" eaLnBrk="1"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4000" b="1" kern="1200" dirty="0" smtClean="0">
                <a:solidFill>
                  <a:srgbClr val="C00000"/>
                </a:solidFill>
                <a:ea typeface="+mj-ea"/>
              </a:rPr>
              <a:t>Policy Management</a:t>
            </a:r>
          </a:p>
        </p:txBody>
      </p:sp>
      <p:pic>
        <p:nvPicPr>
          <p:cNvPr id="36873" name="Picture 3" descr="0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1663" y="3300413"/>
            <a:ext cx="1371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4" name="Group 4"/>
          <p:cNvGrpSpPr>
            <a:grpSpLocks noChangeAspect="1"/>
          </p:cNvGrpSpPr>
          <p:nvPr/>
        </p:nvGrpSpPr>
        <p:grpSpPr bwMode="auto">
          <a:xfrm>
            <a:off x="7162800" y="3048000"/>
            <a:ext cx="603250" cy="728663"/>
            <a:chOff x="2227" y="1314"/>
            <a:chExt cx="455" cy="563"/>
          </a:xfrm>
        </p:grpSpPr>
        <p:sp>
          <p:nvSpPr>
            <p:cNvPr id="125" name="Freeform 5"/>
            <p:cNvSpPr>
              <a:spLocks noChangeAspect="1"/>
            </p:cNvSpPr>
            <p:nvPr/>
          </p:nvSpPr>
          <p:spPr bwMode="auto">
            <a:xfrm>
              <a:off x="2487" y="1738"/>
              <a:ext cx="132" cy="17"/>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26" name="Freeform 6"/>
            <p:cNvSpPr>
              <a:spLocks noChangeAspect="1"/>
            </p:cNvSpPr>
            <p:nvPr/>
          </p:nvSpPr>
          <p:spPr bwMode="auto">
            <a:xfrm>
              <a:off x="2617" y="1682"/>
              <a:ext cx="65" cy="72"/>
            </a:xfrm>
            <a:custGeom>
              <a:avLst/>
              <a:gdLst>
                <a:gd name="T0" fmla="*/ 0 w 65"/>
                <a:gd name="T1" fmla="*/ 72 h 72"/>
                <a:gd name="T2" fmla="*/ 65 w 65"/>
                <a:gd name="T3" fmla="*/ 16 h 72"/>
                <a:gd name="T4" fmla="*/ 65 w 65"/>
                <a:gd name="T5" fmla="*/ 0 h 72"/>
                <a:gd name="T6" fmla="*/ 0 w 65"/>
                <a:gd name="T7" fmla="*/ 56 h 72"/>
                <a:gd name="T8" fmla="*/ 0 w 65"/>
                <a:gd name="T9" fmla="*/ 72 h 72"/>
                <a:gd name="T10" fmla="*/ 0 w 65"/>
                <a:gd name="T11" fmla="*/ 72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72"/>
                  </a:moveTo>
                  <a:lnTo>
                    <a:pt x="65" y="16"/>
                  </a:lnTo>
                  <a:lnTo>
                    <a:pt x="65" y="0"/>
                  </a:lnTo>
                  <a:lnTo>
                    <a:pt x="0" y="56"/>
                  </a:lnTo>
                  <a:lnTo>
                    <a:pt x="0" y="7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28" name="Freeform 7"/>
            <p:cNvSpPr>
              <a:spLocks noChangeAspect="1"/>
            </p:cNvSpPr>
            <p:nvPr/>
          </p:nvSpPr>
          <p:spPr bwMode="auto">
            <a:xfrm>
              <a:off x="2423" y="1682"/>
              <a:ext cx="61" cy="72"/>
            </a:xfrm>
            <a:custGeom>
              <a:avLst/>
              <a:gdLst>
                <a:gd name="T0" fmla="*/ 64 w 64"/>
                <a:gd name="T1" fmla="*/ 72 h 72"/>
                <a:gd name="T2" fmla="*/ 0 w 64"/>
                <a:gd name="T3" fmla="*/ 16 h 72"/>
                <a:gd name="T4" fmla="*/ 0 w 64"/>
                <a:gd name="T5" fmla="*/ 0 h 72"/>
                <a:gd name="T6" fmla="*/ 64 w 64"/>
                <a:gd name="T7" fmla="*/ 56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6"/>
                  </a:lnTo>
                  <a:lnTo>
                    <a:pt x="64" y="7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29" name="Freeform 8"/>
            <p:cNvSpPr>
              <a:spLocks noChangeAspect="1"/>
            </p:cNvSpPr>
            <p:nvPr/>
          </p:nvSpPr>
          <p:spPr bwMode="auto">
            <a:xfrm>
              <a:off x="2423" y="1628"/>
              <a:ext cx="259" cy="110"/>
            </a:xfrm>
            <a:custGeom>
              <a:avLst/>
              <a:gdLst>
                <a:gd name="T0" fmla="*/ 259 w 259"/>
                <a:gd name="T1" fmla="*/ 54 h 110"/>
                <a:gd name="T2" fmla="*/ 227 w 259"/>
                <a:gd name="T3" fmla="*/ 82 h 110"/>
                <a:gd name="T4" fmla="*/ 194 w 259"/>
                <a:gd name="T5" fmla="*/ 110 h 110"/>
                <a:gd name="T6" fmla="*/ 130 w 259"/>
                <a:gd name="T7" fmla="*/ 110 h 110"/>
                <a:gd name="T8" fmla="*/ 64 w 259"/>
                <a:gd name="T9" fmla="*/ 110 h 110"/>
                <a:gd name="T10" fmla="*/ 32 w 259"/>
                <a:gd name="T11" fmla="*/ 82 h 110"/>
                <a:gd name="T12" fmla="*/ 0 w 259"/>
                <a:gd name="T13" fmla="*/ 54 h 110"/>
                <a:gd name="T14" fmla="*/ 32 w 259"/>
                <a:gd name="T15" fmla="*/ 26 h 110"/>
                <a:gd name="T16" fmla="*/ 64 w 259"/>
                <a:gd name="T17" fmla="*/ 0 h 110"/>
                <a:gd name="T18" fmla="*/ 130 w 259"/>
                <a:gd name="T19" fmla="*/ 0 h 110"/>
                <a:gd name="T20" fmla="*/ 194 w 259"/>
                <a:gd name="T21" fmla="*/ 0 h 110"/>
                <a:gd name="T22" fmla="*/ 227 w 259"/>
                <a:gd name="T23" fmla="*/ 26 h 110"/>
                <a:gd name="T24" fmla="*/ 259 w 259"/>
                <a:gd name="T25" fmla="*/ 54 h 110"/>
                <a:gd name="T26" fmla="*/ 259 w 259"/>
                <a:gd name="T27" fmla="*/ 54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0"/>
                <a:gd name="T44" fmla="*/ 259 w 25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0">
                  <a:moveTo>
                    <a:pt x="259" y="54"/>
                  </a:moveTo>
                  <a:lnTo>
                    <a:pt x="227" y="82"/>
                  </a:lnTo>
                  <a:lnTo>
                    <a:pt x="194" y="110"/>
                  </a:lnTo>
                  <a:lnTo>
                    <a:pt x="130" y="110"/>
                  </a:lnTo>
                  <a:lnTo>
                    <a:pt x="64" y="110"/>
                  </a:lnTo>
                  <a:lnTo>
                    <a:pt x="32" y="82"/>
                  </a:lnTo>
                  <a:lnTo>
                    <a:pt x="0" y="54"/>
                  </a:lnTo>
                  <a:lnTo>
                    <a:pt x="32" y="26"/>
                  </a:lnTo>
                  <a:lnTo>
                    <a:pt x="64" y="0"/>
                  </a:lnTo>
                  <a:lnTo>
                    <a:pt x="130" y="0"/>
                  </a:lnTo>
                  <a:lnTo>
                    <a:pt x="194" y="0"/>
                  </a:lnTo>
                  <a:lnTo>
                    <a:pt x="227" y="26"/>
                  </a:lnTo>
                  <a:lnTo>
                    <a:pt x="259" y="54"/>
                  </a:lnTo>
                  <a:close/>
                </a:path>
              </a:pathLst>
            </a:custGeom>
            <a:solidFill>
              <a:srgbClr val="8BA6BD"/>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30" name="Freeform 9"/>
            <p:cNvSpPr>
              <a:spLocks noChangeAspect="1"/>
            </p:cNvSpPr>
            <p:nvPr/>
          </p:nvSpPr>
          <p:spPr bwMode="auto">
            <a:xfrm>
              <a:off x="2290" y="1798"/>
              <a:ext cx="131" cy="16"/>
            </a:xfrm>
            <a:custGeom>
              <a:avLst/>
              <a:gdLst>
                <a:gd name="T0" fmla="*/ 130 w 130"/>
                <a:gd name="T1" fmla="*/ 18 h 18"/>
                <a:gd name="T2" fmla="*/ 0 w 130"/>
                <a:gd name="T3" fmla="*/ 18 h 18"/>
                <a:gd name="T4" fmla="*/ 0 w 130"/>
                <a:gd name="T5" fmla="*/ 0 h 18"/>
                <a:gd name="T6" fmla="*/ 130 w 130"/>
                <a:gd name="T7" fmla="*/ 0 h 18"/>
                <a:gd name="T8" fmla="*/ 130 w 130"/>
                <a:gd name="T9" fmla="*/ 18 h 18"/>
                <a:gd name="T10" fmla="*/ 130 w 130"/>
                <a:gd name="T11" fmla="*/ 18 h 18"/>
                <a:gd name="T12" fmla="*/ 0 60000 65536"/>
                <a:gd name="T13" fmla="*/ 0 60000 65536"/>
                <a:gd name="T14" fmla="*/ 0 60000 65536"/>
                <a:gd name="T15" fmla="*/ 0 60000 65536"/>
                <a:gd name="T16" fmla="*/ 0 60000 65536"/>
                <a:gd name="T17" fmla="*/ 0 60000 65536"/>
                <a:gd name="T18" fmla="*/ 0 w 130"/>
                <a:gd name="T19" fmla="*/ 0 h 18"/>
                <a:gd name="T20" fmla="*/ 130 w 1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30" h="18">
                  <a:moveTo>
                    <a:pt x="130" y="18"/>
                  </a:moveTo>
                  <a:lnTo>
                    <a:pt x="0" y="18"/>
                  </a:lnTo>
                  <a:lnTo>
                    <a:pt x="0" y="0"/>
                  </a:lnTo>
                  <a:lnTo>
                    <a:pt x="130" y="0"/>
                  </a:lnTo>
                  <a:lnTo>
                    <a:pt x="130" y="18"/>
                  </a:lnTo>
                  <a:close/>
                </a:path>
              </a:pathLst>
            </a:custGeom>
            <a:solidFill>
              <a:srgbClr val="45648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31" name="Freeform 10"/>
            <p:cNvSpPr>
              <a:spLocks noChangeAspect="1"/>
            </p:cNvSpPr>
            <p:nvPr/>
          </p:nvSpPr>
          <p:spPr bwMode="auto">
            <a:xfrm>
              <a:off x="2421" y="1745"/>
              <a:ext cx="63" cy="71"/>
            </a:xfrm>
            <a:custGeom>
              <a:avLst/>
              <a:gdLst>
                <a:gd name="T0" fmla="*/ 0 w 64"/>
                <a:gd name="T1" fmla="*/ 72 h 72"/>
                <a:gd name="T2" fmla="*/ 64 w 64"/>
                <a:gd name="T3" fmla="*/ 16 h 72"/>
                <a:gd name="T4" fmla="*/ 64 w 64"/>
                <a:gd name="T5" fmla="*/ 0 h 72"/>
                <a:gd name="T6" fmla="*/ 0 w 64"/>
                <a:gd name="T7" fmla="*/ 54 h 72"/>
                <a:gd name="T8" fmla="*/ 0 w 64"/>
                <a:gd name="T9" fmla="*/ 72 h 72"/>
                <a:gd name="T10" fmla="*/ 0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0" y="72"/>
                  </a:moveTo>
                  <a:lnTo>
                    <a:pt x="64" y="16"/>
                  </a:lnTo>
                  <a:lnTo>
                    <a:pt x="64" y="0"/>
                  </a:lnTo>
                  <a:lnTo>
                    <a:pt x="0" y="54"/>
                  </a:lnTo>
                  <a:lnTo>
                    <a:pt x="0" y="7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32" name="Freeform 11"/>
            <p:cNvSpPr>
              <a:spLocks noChangeAspect="1"/>
            </p:cNvSpPr>
            <p:nvPr/>
          </p:nvSpPr>
          <p:spPr bwMode="auto">
            <a:xfrm>
              <a:off x="2223" y="1745"/>
              <a:ext cx="67" cy="71"/>
            </a:xfrm>
            <a:custGeom>
              <a:avLst/>
              <a:gdLst>
                <a:gd name="T0" fmla="*/ 64 w 64"/>
                <a:gd name="T1" fmla="*/ 72 h 72"/>
                <a:gd name="T2" fmla="*/ 0 w 64"/>
                <a:gd name="T3" fmla="*/ 16 h 72"/>
                <a:gd name="T4" fmla="*/ 0 w 64"/>
                <a:gd name="T5" fmla="*/ 0 h 72"/>
                <a:gd name="T6" fmla="*/ 64 w 64"/>
                <a:gd name="T7" fmla="*/ 54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4"/>
                  </a:lnTo>
                  <a:lnTo>
                    <a:pt x="64" y="7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33" name="Freeform 12"/>
            <p:cNvSpPr>
              <a:spLocks noChangeAspect="1"/>
            </p:cNvSpPr>
            <p:nvPr/>
          </p:nvSpPr>
          <p:spPr bwMode="auto">
            <a:xfrm>
              <a:off x="2223" y="1688"/>
              <a:ext cx="261" cy="110"/>
            </a:xfrm>
            <a:custGeom>
              <a:avLst/>
              <a:gdLst>
                <a:gd name="T0" fmla="*/ 258 w 258"/>
                <a:gd name="T1" fmla="*/ 56 h 110"/>
                <a:gd name="T2" fmla="*/ 226 w 258"/>
                <a:gd name="T3" fmla="*/ 84 h 110"/>
                <a:gd name="T4" fmla="*/ 194 w 258"/>
                <a:gd name="T5" fmla="*/ 110 h 110"/>
                <a:gd name="T6" fmla="*/ 128 w 258"/>
                <a:gd name="T7" fmla="*/ 110 h 110"/>
                <a:gd name="T8" fmla="*/ 64 w 258"/>
                <a:gd name="T9" fmla="*/ 110 h 110"/>
                <a:gd name="T10" fmla="*/ 32 w 258"/>
                <a:gd name="T11" fmla="*/ 84 h 110"/>
                <a:gd name="T12" fmla="*/ 0 w 258"/>
                <a:gd name="T13" fmla="*/ 56 h 110"/>
                <a:gd name="T14" fmla="*/ 32 w 258"/>
                <a:gd name="T15" fmla="*/ 28 h 110"/>
                <a:gd name="T16" fmla="*/ 64 w 258"/>
                <a:gd name="T17" fmla="*/ 0 h 110"/>
                <a:gd name="T18" fmla="*/ 128 w 258"/>
                <a:gd name="T19" fmla="*/ 0 h 110"/>
                <a:gd name="T20" fmla="*/ 194 w 258"/>
                <a:gd name="T21" fmla="*/ 0 h 110"/>
                <a:gd name="T22" fmla="*/ 226 w 258"/>
                <a:gd name="T23" fmla="*/ 28 h 110"/>
                <a:gd name="T24" fmla="*/ 258 w 258"/>
                <a:gd name="T25" fmla="*/ 56 h 110"/>
                <a:gd name="T26" fmla="*/ 258 w 258"/>
                <a:gd name="T27" fmla="*/ 56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110"/>
                <a:gd name="T44" fmla="*/ 258 w 25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110">
                  <a:moveTo>
                    <a:pt x="258" y="56"/>
                  </a:moveTo>
                  <a:lnTo>
                    <a:pt x="226" y="84"/>
                  </a:lnTo>
                  <a:lnTo>
                    <a:pt x="194" y="110"/>
                  </a:lnTo>
                  <a:lnTo>
                    <a:pt x="128" y="110"/>
                  </a:lnTo>
                  <a:lnTo>
                    <a:pt x="64" y="110"/>
                  </a:lnTo>
                  <a:lnTo>
                    <a:pt x="32" y="84"/>
                  </a:lnTo>
                  <a:lnTo>
                    <a:pt x="0" y="56"/>
                  </a:lnTo>
                  <a:lnTo>
                    <a:pt x="32" y="28"/>
                  </a:lnTo>
                  <a:lnTo>
                    <a:pt x="64" y="0"/>
                  </a:lnTo>
                  <a:lnTo>
                    <a:pt x="128" y="0"/>
                  </a:lnTo>
                  <a:lnTo>
                    <a:pt x="194" y="0"/>
                  </a:lnTo>
                  <a:lnTo>
                    <a:pt x="226" y="28"/>
                  </a:lnTo>
                  <a:lnTo>
                    <a:pt x="258" y="56"/>
                  </a:lnTo>
                  <a:close/>
                </a:path>
              </a:pathLst>
            </a:custGeom>
            <a:solidFill>
              <a:srgbClr val="8BA6BD"/>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34" name="Freeform 13"/>
            <p:cNvSpPr>
              <a:spLocks noChangeAspect="1"/>
            </p:cNvSpPr>
            <p:nvPr/>
          </p:nvSpPr>
          <p:spPr bwMode="auto">
            <a:xfrm>
              <a:off x="2487" y="1864"/>
              <a:ext cx="132"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35" name="Freeform 14"/>
            <p:cNvSpPr>
              <a:spLocks noChangeAspect="1"/>
            </p:cNvSpPr>
            <p:nvPr/>
          </p:nvSpPr>
          <p:spPr bwMode="auto">
            <a:xfrm>
              <a:off x="2617" y="1806"/>
              <a:ext cx="65" cy="71"/>
            </a:xfrm>
            <a:custGeom>
              <a:avLst/>
              <a:gdLst>
                <a:gd name="T0" fmla="*/ 0 w 65"/>
                <a:gd name="T1" fmla="*/ 71 h 71"/>
                <a:gd name="T2" fmla="*/ 65 w 65"/>
                <a:gd name="T3" fmla="*/ 17 h 71"/>
                <a:gd name="T4" fmla="*/ 65 w 65"/>
                <a:gd name="T5" fmla="*/ 0 h 71"/>
                <a:gd name="T6" fmla="*/ 0 w 65"/>
                <a:gd name="T7" fmla="*/ 55 h 71"/>
                <a:gd name="T8" fmla="*/ 0 w 65"/>
                <a:gd name="T9" fmla="*/ 71 h 71"/>
                <a:gd name="T10" fmla="*/ 0 w 65"/>
                <a:gd name="T11" fmla="*/ 71 h 71"/>
                <a:gd name="T12" fmla="*/ 0 60000 65536"/>
                <a:gd name="T13" fmla="*/ 0 60000 65536"/>
                <a:gd name="T14" fmla="*/ 0 60000 65536"/>
                <a:gd name="T15" fmla="*/ 0 60000 65536"/>
                <a:gd name="T16" fmla="*/ 0 60000 65536"/>
                <a:gd name="T17" fmla="*/ 0 60000 65536"/>
                <a:gd name="T18" fmla="*/ 0 w 65"/>
                <a:gd name="T19" fmla="*/ 0 h 71"/>
                <a:gd name="T20" fmla="*/ 65 w 6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5" h="71">
                  <a:moveTo>
                    <a:pt x="0" y="71"/>
                  </a:moveTo>
                  <a:lnTo>
                    <a:pt x="65" y="17"/>
                  </a:lnTo>
                  <a:lnTo>
                    <a:pt x="65" y="0"/>
                  </a:lnTo>
                  <a:lnTo>
                    <a:pt x="0" y="55"/>
                  </a:lnTo>
                  <a:lnTo>
                    <a:pt x="0" y="71"/>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36" name="Freeform 15"/>
            <p:cNvSpPr>
              <a:spLocks noChangeAspect="1"/>
            </p:cNvSpPr>
            <p:nvPr/>
          </p:nvSpPr>
          <p:spPr bwMode="auto">
            <a:xfrm>
              <a:off x="2423" y="1806"/>
              <a:ext cx="61" cy="71"/>
            </a:xfrm>
            <a:custGeom>
              <a:avLst/>
              <a:gdLst>
                <a:gd name="T0" fmla="*/ 64 w 64"/>
                <a:gd name="T1" fmla="*/ 71 h 71"/>
                <a:gd name="T2" fmla="*/ 0 w 64"/>
                <a:gd name="T3" fmla="*/ 17 h 71"/>
                <a:gd name="T4" fmla="*/ 0 w 64"/>
                <a:gd name="T5" fmla="*/ 0 h 71"/>
                <a:gd name="T6" fmla="*/ 64 w 64"/>
                <a:gd name="T7" fmla="*/ 55 h 71"/>
                <a:gd name="T8" fmla="*/ 64 w 64"/>
                <a:gd name="T9" fmla="*/ 71 h 71"/>
                <a:gd name="T10" fmla="*/ 64 w 64"/>
                <a:gd name="T11" fmla="*/ 71 h 71"/>
                <a:gd name="T12" fmla="*/ 0 60000 65536"/>
                <a:gd name="T13" fmla="*/ 0 60000 65536"/>
                <a:gd name="T14" fmla="*/ 0 60000 65536"/>
                <a:gd name="T15" fmla="*/ 0 60000 65536"/>
                <a:gd name="T16" fmla="*/ 0 60000 65536"/>
                <a:gd name="T17" fmla="*/ 0 60000 65536"/>
                <a:gd name="T18" fmla="*/ 0 w 64"/>
                <a:gd name="T19" fmla="*/ 0 h 71"/>
                <a:gd name="T20" fmla="*/ 64 w 64"/>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4" h="71">
                  <a:moveTo>
                    <a:pt x="64" y="71"/>
                  </a:moveTo>
                  <a:lnTo>
                    <a:pt x="0" y="17"/>
                  </a:lnTo>
                  <a:lnTo>
                    <a:pt x="0" y="0"/>
                  </a:lnTo>
                  <a:lnTo>
                    <a:pt x="64" y="55"/>
                  </a:lnTo>
                  <a:lnTo>
                    <a:pt x="64" y="71"/>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37" name="Freeform 16"/>
            <p:cNvSpPr>
              <a:spLocks noChangeAspect="1"/>
            </p:cNvSpPr>
            <p:nvPr/>
          </p:nvSpPr>
          <p:spPr bwMode="auto">
            <a:xfrm>
              <a:off x="2423" y="1749"/>
              <a:ext cx="259" cy="114"/>
            </a:xfrm>
            <a:custGeom>
              <a:avLst/>
              <a:gdLst>
                <a:gd name="T0" fmla="*/ 259 w 259"/>
                <a:gd name="T1" fmla="*/ 56 h 111"/>
                <a:gd name="T2" fmla="*/ 227 w 259"/>
                <a:gd name="T3" fmla="*/ 85 h 111"/>
                <a:gd name="T4" fmla="*/ 194 w 259"/>
                <a:gd name="T5" fmla="*/ 111 h 111"/>
                <a:gd name="T6" fmla="*/ 130 w 259"/>
                <a:gd name="T7" fmla="*/ 111 h 111"/>
                <a:gd name="T8" fmla="*/ 64 w 259"/>
                <a:gd name="T9" fmla="*/ 111 h 111"/>
                <a:gd name="T10" fmla="*/ 32 w 259"/>
                <a:gd name="T11" fmla="*/ 85 h 111"/>
                <a:gd name="T12" fmla="*/ 0 w 259"/>
                <a:gd name="T13" fmla="*/ 56 h 111"/>
                <a:gd name="T14" fmla="*/ 32 w 259"/>
                <a:gd name="T15" fmla="*/ 28 h 111"/>
                <a:gd name="T16" fmla="*/ 64 w 259"/>
                <a:gd name="T17" fmla="*/ 0 h 111"/>
                <a:gd name="T18" fmla="*/ 130 w 259"/>
                <a:gd name="T19" fmla="*/ 0 h 111"/>
                <a:gd name="T20" fmla="*/ 194 w 259"/>
                <a:gd name="T21" fmla="*/ 0 h 111"/>
                <a:gd name="T22" fmla="*/ 227 w 259"/>
                <a:gd name="T23" fmla="*/ 28 h 111"/>
                <a:gd name="T24" fmla="*/ 259 w 259"/>
                <a:gd name="T25" fmla="*/ 56 h 111"/>
                <a:gd name="T26" fmla="*/ 259 w 259"/>
                <a:gd name="T27" fmla="*/ 56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1"/>
                <a:gd name="T44" fmla="*/ 259 w 259"/>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1">
                  <a:moveTo>
                    <a:pt x="259" y="56"/>
                  </a:moveTo>
                  <a:lnTo>
                    <a:pt x="227" y="85"/>
                  </a:lnTo>
                  <a:lnTo>
                    <a:pt x="194" y="111"/>
                  </a:lnTo>
                  <a:lnTo>
                    <a:pt x="130" y="111"/>
                  </a:lnTo>
                  <a:lnTo>
                    <a:pt x="64" y="111"/>
                  </a:lnTo>
                  <a:lnTo>
                    <a:pt x="32" y="85"/>
                  </a:lnTo>
                  <a:lnTo>
                    <a:pt x="0" y="56"/>
                  </a:lnTo>
                  <a:lnTo>
                    <a:pt x="32" y="28"/>
                  </a:lnTo>
                  <a:lnTo>
                    <a:pt x="64" y="0"/>
                  </a:lnTo>
                  <a:lnTo>
                    <a:pt x="130" y="0"/>
                  </a:lnTo>
                  <a:lnTo>
                    <a:pt x="194" y="0"/>
                  </a:lnTo>
                  <a:lnTo>
                    <a:pt x="227" y="28"/>
                  </a:lnTo>
                  <a:lnTo>
                    <a:pt x="259" y="56"/>
                  </a:lnTo>
                  <a:close/>
                </a:path>
              </a:pathLst>
            </a:custGeom>
            <a:solidFill>
              <a:srgbClr val="8BA6BD"/>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38" name="Freeform 17"/>
            <p:cNvSpPr>
              <a:spLocks noChangeAspect="1"/>
            </p:cNvSpPr>
            <p:nvPr/>
          </p:nvSpPr>
          <p:spPr bwMode="auto">
            <a:xfrm>
              <a:off x="2459" y="1342"/>
              <a:ext cx="13"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39" name="Freeform 18"/>
            <p:cNvSpPr>
              <a:spLocks noChangeAspect="1"/>
            </p:cNvSpPr>
            <p:nvPr/>
          </p:nvSpPr>
          <p:spPr bwMode="auto">
            <a:xfrm>
              <a:off x="2447" y="1354"/>
              <a:ext cx="37" cy="6"/>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40" name="Freeform 19"/>
            <p:cNvSpPr>
              <a:spLocks noChangeAspect="1" noEditPoints="1"/>
            </p:cNvSpPr>
            <p:nvPr/>
          </p:nvSpPr>
          <p:spPr bwMode="auto">
            <a:xfrm>
              <a:off x="2346" y="1362"/>
              <a:ext cx="236" cy="367"/>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41" name="Freeform 20"/>
            <p:cNvSpPr>
              <a:spLocks noChangeAspect="1"/>
            </p:cNvSpPr>
            <p:nvPr/>
          </p:nvSpPr>
          <p:spPr bwMode="auto">
            <a:xfrm>
              <a:off x="2459" y="1342"/>
              <a:ext cx="13"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325170"/>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42" name="Freeform 21"/>
            <p:cNvSpPr>
              <a:spLocks noChangeAspect="1"/>
            </p:cNvSpPr>
            <p:nvPr/>
          </p:nvSpPr>
          <p:spPr bwMode="auto">
            <a:xfrm>
              <a:off x="2447" y="1354"/>
              <a:ext cx="37" cy="6"/>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325170"/>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43" name="Freeform 22"/>
            <p:cNvSpPr>
              <a:spLocks noChangeAspect="1" noEditPoints="1"/>
            </p:cNvSpPr>
            <p:nvPr/>
          </p:nvSpPr>
          <p:spPr bwMode="auto">
            <a:xfrm>
              <a:off x="2346" y="1362"/>
              <a:ext cx="236" cy="367"/>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00B0F0"/>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44" name="Freeform 23"/>
            <p:cNvSpPr>
              <a:spLocks noChangeAspect="1"/>
            </p:cNvSpPr>
            <p:nvPr/>
          </p:nvSpPr>
          <p:spPr bwMode="auto">
            <a:xfrm>
              <a:off x="2319" y="1314"/>
              <a:ext cx="20" cy="104"/>
            </a:xfrm>
            <a:custGeom>
              <a:avLst/>
              <a:gdLst>
                <a:gd name="T0" fmla="*/ 10 w 10"/>
                <a:gd name="T1" fmla="*/ 2 h 52"/>
                <a:gd name="T2" fmla="*/ 9 w 10"/>
                <a:gd name="T3" fmla="*/ 4 h 52"/>
                <a:gd name="T4" fmla="*/ 8 w 10"/>
                <a:gd name="T5" fmla="*/ 8 h 52"/>
                <a:gd name="T6" fmla="*/ 5 w 10"/>
                <a:gd name="T7" fmla="*/ 17 h 52"/>
                <a:gd name="T8" fmla="*/ 4 w 10"/>
                <a:gd name="T9" fmla="*/ 26 h 52"/>
                <a:gd name="T10" fmla="*/ 5 w 10"/>
                <a:gd name="T11" fmla="*/ 34 h 52"/>
                <a:gd name="T12" fmla="*/ 7 w 10"/>
                <a:gd name="T13" fmla="*/ 42 h 52"/>
                <a:gd name="T14" fmla="*/ 8 w 10"/>
                <a:gd name="T15" fmla="*/ 47 h 52"/>
                <a:gd name="T16" fmla="*/ 9 w 10"/>
                <a:gd name="T17" fmla="*/ 50 h 52"/>
                <a:gd name="T18" fmla="*/ 9 w 10"/>
                <a:gd name="T19" fmla="*/ 51 h 52"/>
                <a:gd name="T20" fmla="*/ 8 w 10"/>
                <a:gd name="T21" fmla="*/ 52 h 52"/>
                <a:gd name="T22" fmla="*/ 7 w 10"/>
                <a:gd name="T23" fmla="*/ 51 h 52"/>
                <a:gd name="T24" fmla="*/ 5 w 10"/>
                <a:gd name="T25" fmla="*/ 47 h 52"/>
                <a:gd name="T26" fmla="*/ 1 w 10"/>
                <a:gd name="T27" fmla="*/ 37 h 52"/>
                <a:gd name="T28" fmla="*/ 0 w 10"/>
                <a:gd name="T29" fmla="*/ 26 h 52"/>
                <a:gd name="T30" fmla="*/ 1 w 10"/>
                <a:gd name="T31" fmla="*/ 16 h 52"/>
                <a:gd name="T32" fmla="*/ 4 w 10"/>
                <a:gd name="T33" fmla="*/ 6 h 52"/>
                <a:gd name="T34" fmla="*/ 7 w 10"/>
                <a:gd name="T35" fmla="*/ 2 h 52"/>
                <a:gd name="T36" fmla="*/ 9 w 10"/>
                <a:gd name="T37" fmla="*/ 0 h 52"/>
                <a:gd name="T38" fmla="*/ 10 w 10"/>
                <a:gd name="T39" fmla="*/ 1 h 52"/>
                <a:gd name="T40" fmla="*/ 10 w 10"/>
                <a:gd name="T41" fmla="*/ 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10" y="2"/>
                  </a:moveTo>
                  <a:cubicBezTo>
                    <a:pt x="10" y="2"/>
                    <a:pt x="10" y="3"/>
                    <a:pt x="9" y="4"/>
                  </a:cubicBezTo>
                  <a:cubicBezTo>
                    <a:pt x="8" y="6"/>
                    <a:pt x="8" y="7"/>
                    <a:pt x="8" y="8"/>
                  </a:cubicBezTo>
                  <a:cubicBezTo>
                    <a:pt x="7" y="11"/>
                    <a:pt x="6" y="14"/>
                    <a:pt x="5" y="17"/>
                  </a:cubicBezTo>
                  <a:cubicBezTo>
                    <a:pt x="5" y="20"/>
                    <a:pt x="5" y="23"/>
                    <a:pt x="4" y="26"/>
                  </a:cubicBezTo>
                  <a:cubicBezTo>
                    <a:pt x="4" y="29"/>
                    <a:pt x="5" y="31"/>
                    <a:pt x="5" y="34"/>
                  </a:cubicBezTo>
                  <a:cubicBezTo>
                    <a:pt x="5" y="37"/>
                    <a:pt x="6" y="39"/>
                    <a:pt x="7" y="42"/>
                  </a:cubicBezTo>
                  <a:cubicBezTo>
                    <a:pt x="7" y="43"/>
                    <a:pt x="7" y="45"/>
                    <a:pt x="8" y="47"/>
                  </a:cubicBezTo>
                  <a:cubicBezTo>
                    <a:pt x="9" y="49"/>
                    <a:pt x="9" y="50"/>
                    <a:pt x="9" y="50"/>
                  </a:cubicBezTo>
                  <a:cubicBezTo>
                    <a:pt x="9" y="51"/>
                    <a:pt x="9" y="51"/>
                    <a:pt x="9" y="51"/>
                  </a:cubicBezTo>
                  <a:cubicBezTo>
                    <a:pt x="8" y="52"/>
                    <a:pt x="8" y="52"/>
                    <a:pt x="8" y="52"/>
                  </a:cubicBezTo>
                  <a:cubicBezTo>
                    <a:pt x="7" y="51"/>
                    <a:pt x="7" y="51"/>
                    <a:pt x="7" y="51"/>
                  </a:cubicBezTo>
                  <a:cubicBezTo>
                    <a:pt x="6" y="50"/>
                    <a:pt x="5" y="49"/>
                    <a:pt x="5" y="47"/>
                  </a:cubicBezTo>
                  <a:cubicBezTo>
                    <a:pt x="3" y="44"/>
                    <a:pt x="2" y="41"/>
                    <a:pt x="1" y="37"/>
                  </a:cubicBezTo>
                  <a:cubicBezTo>
                    <a:pt x="0" y="33"/>
                    <a:pt x="0" y="30"/>
                    <a:pt x="0" y="26"/>
                  </a:cubicBezTo>
                  <a:cubicBezTo>
                    <a:pt x="0" y="22"/>
                    <a:pt x="0" y="19"/>
                    <a:pt x="1" y="16"/>
                  </a:cubicBezTo>
                  <a:cubicBezTo>
                    <a:pt x="2" y="12"/>
                    <a:pt x="3" y="9"/>
                    <a:pt x="4" y="6"/>
                  </a:cubicBezTo>
                  <a:cubicBezTo>
                    <a:pt x="5" y="4"/>
                    <a:pt x="6" y="3"/>
                    <a:pt x="7" y="2"/>
                  </a:cubicBezTo>
                  <a:cubicBezTo>
                    <a:pt x="8" y="1"/>
                    <a:pt x="8" y="0"/>
                    <a:pt x="9" y="0"/>
                  </a:cubicBezTo>
                  <a:cubicBezTo>
                    <a:pt x="10" y="1"/>
                    <a:pt x="10" y="1"/>
                    <a:pt x="10" y="1"/>
                  </a:cubicBezTo>
                  <a:cubicBezTo>
                    <a:pt x="10" y="1"/>
                    <a:pt x="10" y="1"/>
                    <a:pt x="10" y="2"/>
                  </a:cubicBez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45" name="Freeform 24"/>
            <p:cNvSpPr>
              <a:spLocks noChangeAspect="1"/>
            </p:cNvSpPr>
            <p:nvPr/>
          </p:nvSpPr>
          <p:spPr bwMode="auto">
            <a:xfrm>
              <a:off x="2361" y="1324"/>
              <a:ext cx="16" cy="82"/>
            </a:xfrm>
            <a:custGeom>
              <a:avLst/>
              <a:gdLst>
                <a:gd name="T0" fmla="*/ 8 w 8"/>
                <a:gd name="T1" fmla="*/ 2 h 41"/>
                <a:gd name="T2" fmla="*/ 7 w 8"/>
                <a:gd name="T3" fmla="*/ 4 h 41"/>
                <a:gd name="T4" fmla="*/ 6 w 8"/>
                <a:gd name="T5" fmla="*/ 7 h 41"/>
                <a:gd name="T6" fmla="*/ 5 w 8"/>
                <a:gd name="T7" fmla="*/ 14 h 41"/>
                <a:gd name="T8" fmla="*/ 4 w 8"/>
                <a:gd name="T9" fmla="*/ 21 h 41"/>
                <a:gd name="T10" fmla="*/ 4 w 8"/>
                <a:gd name="T11" fmla="*/ 27 h 41"/>
                <a:gd name="T12" fmla="*/ 6 w 8"/>
                <a:gd name="T13" fmla="*/ 33 h 41"/>
                <a:gd name="T14" fmla="*/ 7 w 8"/>
                <a:gd name="T15" fmla="*/ 37 h 41"/>
                <a:gd name="T16" fmla="*/ 8 w 8"/>
                <a:gd name="T17" fmla="*/ 40 h 41"/>
                <a:gd name="T18" fmla="*/ 7 w 8"/>
                <a:gd name="T19" fmla="*/ 41 h 41"/>
                <a:gd name="T20" fmla="*/ 7 w 8"/>
                <a:gd name="T21" fmla="*/ 41 h 41"/>
                <a:gd name="T22" fmla="*/ 6 w 8"/>
                <a:gd name="T23" fmla="*/ 40 h 41"/>
                <a:gd name="T24" fmla="*/ 4 w 8"/>
                <a:gd name="T25" fmla="*/ 38 h 41"/>
                <a:gd name="T26" fmla="*/ 1 w 8"/>
                <a:gd name="T27" fmla="*/ 30 h 41"/>
                <a:gd name="T28" fmla="*/ 0 w 8"/>
                <a:gd name="T29" fmla="*/ 21 h 41"/>
                <a:gd name="T30" fmla="*/ 1 w 8"/>
                <a:gd name="T31" fmla="*/ 13 h 41"/>
                <a:gd name="T32" fmla="*/ 4 w 8"/>
                <a:gd name="T33" fmla="*/ 5 h 41"/>
                <a:gd name="T34" fmla="*/ 6 w 8"/>
                <a:gd name="T35" fmla="*/ 2 h 41"/>
                <a:gd name="T36" fmla="*/ 8 w 8"/>
                <a:gd name="T37" fmla="*/ 0 h 41"/>
                <a:gd name="T38" fmla="*/ 8 w 8"/>
                <a:gd name="T39" fmla="*/ 1 h 41"/>
                <a:gd name="T40" fmla="*/ 8 w 8"/>
                <a:gd name="T41" fmla="*/ 2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8" y="2"/>
                  </a:moveTo>
                  <a:cubicBezTo>
                    <a:pt x="8" y="2"/>
                    <a:pt x="8" y="3"/>
                    <a:pt x="7" y="4"/>
                  </a:cubicBezTo>
                  <a:cubicBezTo>
                    <a:pt x="7" y="5"/>
                    <a:pt x="7" y="6"/>
                    <a:pt x="6" y="7"/>
                  </a:cubicBezTo>
                  <a:cubicBezTo>
                    <a:pt x="6" y="9"/>
                    <a:pt x="5" y="12"/>
                    <a:pt x="5" y="14"/>
                  </a:cubicBezTo>
                  <a:cubicBezTo>
                    <a:pt x="4" y="16"/>
                    <a:pt x="4" y="18"/>
                    <a:pt x="4" y="21"/>
                  </a:cubicBezTo>
                  <a:cubicBezTo>
                    <a:pt x="4" y="23"/>
                    <a:pt x="4" y="25"/>
                    <a:pt x="4" y="27"/>
                  </a:cubicBezTo>
                  <a:cubicBezTo>
                    <a:pt x="5" y="29"/>
                    <a:pt x="5" y="31"/>
                    <a:pt x="6" y="33"/>
                  </a:cubicBezTo>
                  <a:cubicBezTo>
                    <a:pt x="6" y="34"/>
                    <a:pt x="6" y="36"/>
                    <a:pt x="7" y="37"/>
                  </a:cubicBezTo>
                  <a:cubicBezTo>
                    <a:pt x="7" y="39"/>
                    <a:pt x="8" y="40"/>
                    <a:pt x="8" y="40"/>
                  </a:cubicBezTo>
                  <a:cubicBezTo>
                    <a:pt x="8" y="40"/>
                    <a:pt x="8" y="41"/>
                    <a:pt x="7" y="41"/>
                  </a:cubicBezTo>
                  <a:cubicBezTo>
                    <a:pt x="7" y="41"/>
                    <a:pt x="7" y="41"/>
                    <a:pt x="7" y="41"/>
                  </a:cubicBezTo>
                  <a:cubicBezTo>
                    <a:pt x="7" y="41"/>
                    <a:pt x="6" y="41"/>
                    <a:pt x="6" y="40"/>
                  </a:cubicBezTo>
                  <a:cubicBezTo>
                    <a:pt x="5" y="40"/>
                    <a:pt x="5" y="39"/>
                    <a:pt x="4" y="38"/>
                  </a:cubicBezTo>
                  <a:cubicBezTo>
                    <a:pt x="3" y="35"/>
                    <a:pt x="2" y="32"/>
                    <a:pt x="1" y="30"/>
                  </a:cubicBezTo>
                  <a:cubicBezTo>
                    <a:pt x="0" y="27"/>
                    <a:pt x="0" y="24"/>
                    <a:pt x="0" y="21"/>
                  </a:cubicBezTo>
                  <a:cubicBezTo>
                    <a:pt x="0" y="18"/>
                    <a:pt x="0" y="15"/>
                    <a:pt x="1" y="13"/>
                  </a:cubicBezTo>
                  <a:cubicBezTo>
                    <a:pt x="2" y="10"/>
                    <a:pt x="3" y="8"/>
                    <a:pt x="4" y="5"/>
                  </a:cubicBezTo>
                  <a:cubicBezTo>
                    <a:pt x="4" y="4"/>
                    <a:pt x="5" y="2"/>
                    <a:pt x="6" y="2"/>
                  </a:cubicBezTo>
                  <a:cubicBezTo>
                    <a:pt x="6" y="1"/>
                    <a:pt x="7" y="0"/>
                    <a:pt x="8" y="0"/>
                  </a:cubicBezTo>
                  <a:cubicBezTo>
                    <a:pt x="8" y="1"/>
                    <a:pt x="8" y="1"/>
                    <a:pt x="8" y="1"/>
                  </a:cubicBezTo>
                  <a:lnTo>
                    <a:pt x="8" y="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46" name="Freeform 25"/>
            <p:cNvSpPr>
              <a:spLocks noChangeAspect="1"/>
            </p:cNvSpPr>
            <p:nvPr/>
          </p:nvSpPr>
          <p:spPr bwMode="auto">
            <a:xfrm>
              <a:off x="2403" y="1336"/>
              <a:ext cx="12" cy="61"/>
            </a:xfrm>
            <a:custGeom>
              <a:avLst/>
              <a:gdLst>
                <a:gd name="T0" fmla="*/ 6 w 6"/>
                <a:gd name="T1" fmla="*/ 1 h 31"/>
                <a:gd name="T2" fmla="*/ 6 w 6"/>
                <a:gd name="T3" fmla="*/ 2 h 31"/>
                <a:gd name="T4" fmla="*/ 5 w 6"/>
                <a:gd name="T5" fmla="*/ 4 h 31"/>
                <a:gd name="T6" fmla="*/ 3 w 6"/>
                <a:gd name="T7" fmla="*/ 10 h 31"/>
                <a:gd name="T8" fmla="*/ 3 w 6"/>
                <a:gd name="T9" fmla="*/ 15 h 31"/>
                <a:gd name="T10" fmla="*/ 3 w 6"/>
                <a:gd name="T11" fmla="*/ 20 h 31"/>
                <a:gd name="T12" fmla="*/ 4 w 6"/>
                <a:gd name="T13" fmla="*/ 25 h 31"/>
                <a:gd name="T14" fmla="*/ 5 w 6"/>
                <a:gd name="T15" fmla="*/ 28 h 31"/>
                <a:gd name="T16" fmla="*/ 6 w 6"/>
                <a:gd name="T17" fmla="*/ 30 h 31"/>
                <a:gd name="T18" fmla="*/ 6 w 6"/>
                <a:gd name="T19" fmla="*/ 30 h 31"/>
                <a:gd name="T20" fmla="*/ 5 w 6"/>
                <a:gd name="T21" fmla="*/ 31 h 31"/>
                <a:gd name="T22" fmla="*/ 4 w 6"/>
                <a:gd name="T23" fmla="*/ 30 h 31"/>
                <a:gd name="T24" fmla="*/ 3 w 6"/>
                <a:gd name="T25" fmla="*/ 28 h 31"/>
                <a:gd name="T26" fmla="*/ 1 w 6"/>
                <a:gd name="T27" fmla="*/ 22 h 31"/>
                <a:gd name="T28" fmla="*/ 0 w 6"/>
                <a:gd name="T29" fmla="*/ 15 h 31"/>
                <a:gd name="T30" fmla="*/ 1 w 6"/>
                <a:gd name="T31" fmla="*/ 9 h 31"/>
                <a:gd name="T32" fmla="*/ 3 w 6"/>
                <a:gd name="T33" fmla="*/ 3 h 31"/>
                <a:gd name="T34" fmla="*/ 5 w 6"/>
                <a:gd name="T35" fmla="*/ 1 h 31"/>
                <a:gd name="T36" fmla="*/ 6 w 6"/>
                <a:gd name="T37" fmla="*/ 0 h 31"/>
                <a:gd name="T38" fmla="*/ 6 w 6"/>
                <a:gd name="T39" fmla="*/ 0 h 31"/>
                <a:gd name="T40" fmla="*/ 6 w 6"/>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6" y="1"/>
                  </a:moveTo>
                  <a:cubicBezTo>
                    <a:pt x="6" y="1"/>
                    <a:pt x="6" y="1"/>
                    <a:pt x="6" y="2"/>
                  </a:cubicBezTo>
                  <a:cubicBezTo>
                    <a:pt x="6" y="3"/>
                    <a:pt x="5" y="4"/>
                    <a:pt x="5" y="4"/>
                  </a:cubicBezTo>
                  <a:cubicBezTo>
                    <a:pt x="4" y="6"/>
                    <a:pt x="4" y="8"/>
                    <a:pt x="3" y="10"/>
                  </a:cubicBezTo>
                  <a:cubicBezTo>
                    <a:pt x="3" y="12"/>
                    <a:pt x="3" y="13"/>
                    <a:pt x="3" y="15"/>
                  </a:cubicBezTo>
                  <a:cubicBezTo>
                    <a:pt x="3" y="17"/>
                    <a:pt x="3" y="18"/>
                    <a:pt x="3" y="20"/>
                  </a:cubicBezTo>
                  <a:cubicBezTo>
                    <a:pt x="4" y="22"/>
                    <a:pt x="4" y="23"/>
                    <a:pt x="4" y="25"/>
                  </a:cubicBezTo>
                  <a:cubicBezTo>
                    <a:pt x="5" y="25"/>
                    <a:pt x="5" y="26"/>
                    <a:pt x="5" y="28"/>
                  </a:cubicBezTo>
                  <a:cubicBezTo>
                    <a:pt x="6" y="29"/>
                    <a:pt x="6" y="29"/>
                    <a:pt x="6" y="30"/>
                  </a:cubicBezTo>
                  <a:cubicBezTo>
                    <a:pt x="6" y="30"/>
                    <a:pt x="6" y="30"/>
                    <a:pt x="6" y="30"/>
                  </a:cubicBezTo>
                  <a:cubicBezTo>
                    <a:pt x="5" y="31"/>
                    <a:pt x="5" y="31"/>
                    <a:pt x="5" y="31"/>
                  </a:cubicBezTo>
                  <a:cubicBezTo>
                    <a:pt x="5" y="31"/>
                    <a:pt x="5" y="30"/>
                    <a:pt x="4" y="30"/>
                  </a:cubicBezTo>
                  <a:cubicBezTo>
                    <a:pt x="4" y="30"/>
                    <a:pt x="4" y="29"/>
                    <a:pt x="3" y="28"/>
                  </a:cubicBezTo>
                  <a:cubicBezTo>
                    <a:pt x="2" y="26"/>
                    <a:pt x="1" y="24"/>
                    <a:pt x="1" y="22"/>
                  </a:cubicBezTo>
                  <a:cubicBezTo>
                    <a:pt x="0" y="20"/>
                    <a:pt x="0" y="17"/>
                    <a:pt x="0" y="15"/>
                  </a:cubicBezTo>
                  <a:cubicBezTo>
                    <a:pt x="0" y="13"/>
                    <a:pt x="0" y="11"/>
                    <a:pt x="1" y="9"/>
                  </a:cubicBezTo>
                  <a:cubicBezTo>
                    <a:pt x="1" y="7"/>
                    <a:pt x="2" y="5"/>
                    <a:pt x="3" y="3"/>
                  </a:cubicBezTo>
                  <a:cubicBezTo>
                    <a:pt x="3" y="2"/>
                    <a:pt x="4" y="1"/>
                    <a:pt x="5" y="1"/>
                  </a:cubicBezTo>
                  <a:cubicBezTo>
                    <a:pt x="5" y="0"/>
                    <a:pt x="6" y="0"/>
                    <a:pt x="6" y="0"/>
                  </a:cubicBezTo>
                  <a:cubicBezTo>
                    <a:pt x="6" y="0"/>
                    <a:pt x="6" y="0"/>
                    <a:pt x="6" y="0"/>
                  </a:cubicBezTo>
                  <a:lnTo>
                    <a:pt x="6" y="1"/>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47" name="Freeform 26"/>
            <p:cNvSpPr>
              <a:spLocks noChangeAspect="1"/>
            </p:cNvSpPr>
            <p:nvPr/>
          </p:nvSpPr>
          <p:spPr bwMode="auto">
            <a:xfrm>
              <a:off x="2591" y="1314"/>
              <a:ext cx="22" cy="104"/>
            </a:xfrm>
            <a:custGeom>
              <a:avLst/>
              <a:gdLst>
                <a:gd name="T0" fmla="*/ 0 w 11"/>
                <a:gd name="T1" fmla="*/ 2 h 52"/>
                <a:gd name="T2" fmla="*/ 1 w 11"/>
                <a:gd name="T3" fmla="*/ 4 h 52"/>
                <a:gd name="T4" fmla="*/ 3 w 11"/>
                <a:gd name="T5" fmla="*/ 8 h 52"/>
                <a:gd name="T6" fmla="*/ 5 w 11"/>
                <a:gd name="T7" fmla="*/ 17 h 52"/>
                <a:gd name="T8" fmla="*/ 6 w 11"/>
                <a:gd name="T9" fmla="*/ 26 h 52"/>
                <a:gd name="T10" fmla="*/ 5 w 11"/>
                <a:gd name="T11" fmla="*/ 34 h 52"/>
                <a:gd name="T12" fmla="*/ 4 w 11"/>
                <a:gd name="T13" fmla="*/ 42 h 52"/>
                <a:gd name="T14" fmla="*/ 2 w 11"/>
                <a:gd name="T15" fmla="*/ 47 h 52"/>
                <a:gd name="T16" fmla="*/ 1 w 11"/>
                <a:gd name="T17" fmla="*/ 50 h 52"/>
                <a:gd name="T18" fmla="*/ 1 w 11"/>
                <a:gd name="T19" fmla="*/ 51 h 52"/>
                <a:gd name="T20" fmla="*/ 2 w 11"/>
                <a:gd name="T21" fmla="*/ 52 h 52"/>
                <a:gd name="T22" fmla="*/ 4 w 11"/>
                <a:gd name="T23" fmla="*/ 51 h 52"/>
                <a:gd name="T24" fmla="*/ 6 w 11"/>
                <a:gd name="T25" fmla="*/ 47 h 52"/>
                <a:gd name="T26" fmla="*/ 9 w 11"/>
                <a:gd name="T27" fmla="*/ 37 h 52"/>
                <a:gd name="T28" fmla="*/ 10 w 11"/>
                <a:gd name="T29" fmla="*/ 26 h 52"/>
                <a:gd name="T30" fmla="*/ 9 w 11"/>
                <a:gd name="T31" fmla="*/ 16 h 52"/>
                <a:gd name="T32" fmla="*/ 6 w 11"/>
                <a:gd name="T33" fmla="*/ 6 h 52"/>
                <a:gd name="T34" fmla="*/ 3 w 11"/>
                <a:gd name="T35" fmla="*/ 2 h 52"/>
                <a:gd name="T36" fmla="*/ 1 w 11"/>
                <a:gd name="T37" fmla="*/ 0 h 52"/>
                <a:gd name="T38" fmla="*/ 1 w 11"/>
                <a:gd name="T39" fmla="*/ 1 h 52"/>
                <a:gd name="T40" fmla="*/ 0 w 11"/>
                <a:gd name="T41" fmla="*/ 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2"/>
                <a:gd name="T65" fmla="*/ 11 w 11"/>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2">
                  <a:moveTo>
                    <a:pt x="0" y="2"/>
                  </a:moveTo>
                  <a:cubicBezTo>
                    <a:pt x="0" y="2"/>
                    <a:pt x="1" y="3"/>
                    <a:pt x="1" y="4"/>
                  </a:cubicBezTo>
                  <a:cubicBezTo>
                    <a:pt x="2" y="6"/>
                    <a:pt x="2" y="7"/>
                    <a:pt x="3" y="8"/>
                  </a:cubicBezTo>
                  <a:cubicBezTo>
                    <a:pt x="4" y="11"/>
                    <a:pt x="4" y="14"/>
                    <a:pt x="5" y="17"/>
                  </a:cubicBezTo>
                  <a:cubicBezTo>
                    <a:pt x="5" y="20"/>
                    <a:pt x="6" y="23"/>
                    <a:pt x="6" y="26"/>
                  </a:cubicBezTo>
                  <a:cubicBezTo>
                    <a:pt x="6" y="29"/>
                    <a:pt x="6" y="31"/>
                    <a:pt x="5" y="34"/>
                  </a:cubicBezTo>
                  <a:cubicBezTo>
                    <a:pt x="5" y="37"/>
                    <a:pt x="4" y="39"/>
                    <a:pt x="4" y="42"/>
                  </a:cubicBezTo>
                  <a:cubicBezTo>
                    <a:pt x="3" y="43"/>
                    <a:pt x="3" y="45"/>
                    <a:pt x="2" y="47"/>
                  </a:cubicBezTo>
                  <a:cubicBezTo>
                    <a:pt x="1" y="49"/>
                    <a:pt x="1" y="50"/>
                    <a:pt x="1" y="50"/>
                  </a:cubicBezTo>
                  <a:cubicBezTo>
                    <a:pt x="1" y="51"/>
                    <a:pt x="1" y="51"/>
                    <a:pt x="1" y="51"/>
                  </a:cubicBezTo>
                  <a:cubicBezTo>
                    <a:pt x="2" y="52"/>
                    <a:pt x="2" y="52"/>
                    <a:pt x="2" y="52"/>
                  </a:cubicBezTo>
                  <a:cubicBezTo>
                    <a:pt x="2" y="52"/>
                    <a:pt x="3" y="51"/>
                    <a:pt x="4" y="51"/>
                  </a:cubicBezTo>
                  <a:cubicBezTo>
                    <a:pt x="4" y="50"/>
                    <a:pt x="5" y="49"/>
                    <a:pt x="6" y="47"/>
                  </a:cubicBezTo>
                  <a:cubicBezTo>
                    <a:pt x="7" y="44"/>
                    <a:pt x="9" y="41"/>
                    <a:pt x="9" y="37"/>
                  </a:cubicBezTo>
                  <a:cubicBezTo>
                    <a:pt x="10" y="33"/>
                    <a:pt x="11" y="30"/>
                    <a:pt x="10" y="26"/>
                  </a:cubicBezTo>
                  <a:cubicBezTo>
                    <a:pt x="10" y="22"/>
                    <a:pt x="10" y="19"/>
                    <a:pt x="9" y="16"/>
                  </a:cubicBezTo>
                  <a:cubicBezTo>
                    <a:pt x="9" y="12"/>
                    <a:pt x="7" y="9"/>
                    <a:pt x="6" y="6"/>
                  </a:cubicBezTo>
                  <a:cubicBezTo>
                    <a:pt x="5" y="4"/>
                    <a:pt x="4" y="3"/>
                    <a:pt x="3" y="2"/>
                  </a:cubicBezTo>
                  <a:cubicBezTo>
                    <a:pt x="3" y="1"/>
                    <a:pt x="2" y="0"/>
                    <a:pt x="1" y="0"/>
                  </a:cubicBezTo>
                  <a:cubicBezTo>
                    <a:pt x="1" y="1"/>
                    <a:pt x="1" y="1"/>
                    <a:pt x="1" y="1"/>
                  </a:cubicBezTo>
                  <a:cubicBezTo>
                    <a:pt x="0" y="1"/>
                    <a:pt x="0" y="1"/>
                    <a:pt x="0" y="2"/>
                  </a:cubicBez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48" name="Freeform 27"/>
            <p:cNvSpPr>
              <a:spLocks noChangeAspect="1"/>
            </p:cNvSpPr>
            <p:nvPr/>
          </p:nvSpPr>
          <p:spPr bwMode="auto">
            <a:xfrm>
              <a:off x="2551" y="1324"/>
              <a:ext cx="18" cy="82"/>
            </a:xfrm>
            <a:custGeom>
              <a:avLst/>
              <a:gdLst>
                <a:gd name="T0" fmla="*/ 0 w 8"/>
                <a:gd name="T1" fmla="*/ 2 h 41"/>
                <a:gd name="T2" fmla="*/ 1 w 8"/>
                <a:gd name="T3" fmla="*/ 4 h 41"/>
                <a:gd name="T4" fmla="*/ 2 w 8"/>
                <a:gd name="T5" fmla="*/ 7 h 41"/>
                <a:gd name="T6" fmla="*/ 4 w 8"/>
                <a:gd name="T7" fmla="*/ 14 h 41"/>
                <a:gd name="T8" fmla="*/ 4 w 8"/>
                <a:gd name="T9" fmla="*/ 21 h 41"/>
                <a:gd name="T10" fmla="*/ 4 w 8"/>
                <a:gd name="T11" fmla="*/ 27 h 41"/>
                <a:gd name="T12" fmla="*/ 3 w 8"/>
                <a:gd name="T13" fmla="*/ 33 h 41"/>
                <a:gd name="T14" fmla="*/ 1 w 8"/>
                <a:gd name="T15" fmla="*/ 37 h 41"/>
                <a:gd name="T16" fmla="*/ 1 w 8"/>
                <a:gd name="T17" fmla="*/ 40 h 41"/>
                <a:gd name="T18" fmla="*/ 1 w 8"/>
                <a:gd name="T19" fmla="*/ 41 h 41"/>
                <a:gd name="T20" fmla="*/ 1 w 8"/>
                <a:gd name="T21" fmla="*/ 41 h 41"/>
                <a:gd name="T22" fmla="*/ 3 w 8"/>
                <a:gd name="T23" fmla="*/ 40 h 41"/>
                <a:gd name="T24" fmla="*/ 4 w 8"/>
                <a:gd name="T25" fmla="*/ 38 h 41"/>
                <a:gd name="T26" fmla="*/ 7 w 8"/>
                <a:gd name="T27" fmla="*/ 30 h 41"/>
                <a:gd name="T28" fmla="*/ 8 w 8"/>
                <a:gd name="T29" fmla="*/ 21 h 41"/>
                <a:gd name="T30" fmla="*/ 7 w 8"/>
                <a:gd name="T31" fmla="*/ 13 h 41"/>
                <a:gd name="T32" fmla="*/ 5 w 8"/>
                <a:gd name="T33" fmla="*/ 5 h 41"/>
                <a:gd name="T34" fmla="*/ 2 w 8"/>
                <a:gd name="T35" fmla="*/ 2 h 41"/>
                <a:gd name="T36" fmla="*/ 1 w 8"/>
                <a:gd name="T37" fmla="*/ 0 h 41"/>
                <a:gd name="T38" fmla="*/ 0 w 8"/>
                <a:gd name="T39" fmla="*/ 1 h 41"/>
                <a:gd name="T40" fmla="*/ 0 w 8"/>
                <a:gd name="T41" fmla="*/ 2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0" y="2"/>
                  </a:moveTo>
                  <a:cubicBezTo>
                    <a:pt x="0" y="2"/>
                    <a:pt x="0" y="3"/>
                    <a:pt x="1" y="4"/>
                  </a:cubicBezTo>
                  <a:cubicBezTo>
                    <a:pt x="1" y="5"/>
                    <a:pt x="2" y="6"/>
                    <a:pt x="2" y="7"/>
                  </a:cubicBezTo>
                  <a:cubicBezTo>
                    <a:pt x="3" y="9"/>
                    <a:pt x="3" y="12"/>
                    <a:pt x="4" y="14"/>
                  </a:cubicBezTo>
                  <a:cubicBezTo>
                    <a:pt x="4" y="16"/>
                    <a:pt x="4" y="18"/>
                    <a:pt x="4" y="21"/>
                  </a:cubicBezTo>
                  <a:cubicBezTo>
                    <a:pt x="4" y="23"/>
                    <a:pt x="4" y="25"/>
                    <a:pt x="4" y="27"/>
                  </a:cubicBezTo>
                  <a:cubicBezTo>
                    <a:pt x="4" y="29"/>
                    <a:pt x="3" y="31"/>
                    <a:pt x="3" y="33"/>
                  </a:cubicBezTo>
                  <a:cubicBezTo>
                    <a:pt x="2" y="34"/>
                    <a:pt x="2" y="36"/>
                    <a:pt x="1" y="37"/>
                  </a:cubicBezTo>
                  <a:cubicBezTo>
                    <a:pt x="1" y="39"/>
                    <a:pt x="1" y="40"/>
                    <a:pt x="1" y="40"/>
                  </a:cubicBezTo>
                  <a:cubicBezTo>
                    <a:pt x="1" y="41"/>
                    <a:pt x="1" y="41"/>
                    <a:pt x="1" y="41"/>
                  </a:cubicBezTo>
                  <a:cubicBezTo>
                    <a:pt x="1" y="41"/>
                    <a:pt x="1" y="41"/>
                    <a:pt x="1" y="41"/>
                  </a:cubicBezTo>
                  <a:cubicBezTo>
                    <a:pt x="2" y="41"/>
                    <a:pt x="2" y="41"/>
                    <a:pt x="3" y="40"/>
                  </a:cubicBezTo>
                  <a:cubicBezTo>
                    <a:pt x="3" y="40"/>
                    <a:pt x="4" y="39"/>
                    <a:pt x="4" y="38"/>
                  </a:cubicBezTo>
                  <a:cubicBezTo>
                    <a:pt x="6" y="35"/>
                    <a:pt x="7" y="32"/>
                    <a:pt x="7" y="30"/>
                  </a:cubicBezTo>
                  <a:cubicBezTo>
                    <a:pt x="8" y="27"/>
                    <a:pt x="8" y="24"/>
                    <a:pt x="8" y="21"/>
                  </a:cubicBezTo>
                  <a:cubicBezTo>
                    <a:pt x="8" y="18"/>
                    <a:pt x="8" y="15"/>
                    <a:pt x="7" y="13"/>
                  </a:cubicBezTo>
                  <a:cubicBezTo>
                    <a:pt x="7" y="10"/>
                    <a:pt x="6" y="8"/>
                    <a:pt x="5" y="5"/>
                  </a:cubicBezTo>
                  <a:cubicBezTo>
                    <a:pt x="4" y="4"/>
                    <a:pt x="3" y="2"/>
                    <a:pt x="2" y="2"/>
                  </a:cubicBezTo>
                  <a:cubicBezTo>
                    <a:pt x="2" y="1"/>
                    <a:pt x="1" y="0"/>
                    <a:pt x="1" y="0"/>
                  </a:cubicBezTo>
                  <a:cubicBezTo>
                    <a:pt x="0" y="1"/>
                    <a:pt x="0" y="1"/>
                    <a:pt x="0" y="1"/>
                  </a:cubicBezTo>
                  <a:lnTo>
                    <a:pt x="0" y="2"/>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sp>
          <p:nvSpPr>
            <p:cNvPr id="149" name="Freeform 28"/>
            <p:cNvSpPr>
              <a:spLocks noChangeAspect="1"/>
            </p:cNvSpPr>
            <p:nvPr/>
          </p:nvSpPr>
          <p:spPr bwMode="auto">
            <a:xfrm>
              <a:off x="2516" y="1336"/>
              <a:ext cx="12" cy="61"/>
            </a:xfrm>
            <a:custGeom>
              <a:avLst/>
              <a:gdLst>
                <a:gd name="T0" fmla="*/ 0 w 6"/>
                <a:gd name="T1" fmla="*/ 1 h 31"/>
                <a:gd name="T2" fmla="*/ 0 w 6"/>
                <a:gd name="T3" fmla="*/ 2 h 31"/>
                <a:gd name="T4" fmla="*/ 1 w 6"/>
                <a:gd name="T5" fmla="*/ 4 h 31"/>
                <a:gd name="T6" fmla="*/ 3 w 6"/>
                <a:gd name="T7" fmla="*/ 10 h 31"/>
                <a:gd name="T8" fmla="*/ 3 w 6"/>
                <a:gd name="T9" fmla="*/ 15 h 31"/>
                <a:gd name="T10" fmla="*/ 3 w 6"/>
                <a:gd name="T11" fmla="*/ 20 h 31"/>
                <a:gd name="T12" fmla="*/ 2 w 6"/>
                <a:gd name="T13" fmla="*/ 25 h 31"/>
                <a:gd name="T14" fmla="*/ 1 w 6"/>
                <a:gd name="T15" fmla="*/ 28 h 31"/>
                <a:gd name="T16" fmla="*/ 0 w 6"/>
                <a:gd name="T17" fmla="*/ 30 h 31"/>
                <a:gd name="T18" fmla="*/ 0 w 6"/>
                <a:gd name="T19" fmla="*/ 30 h 31"/>
                <a:gd name="T20" fmla="*/ 1 w 6"/>
                <a:gd name="T21" fmla="*/ 31 h 31"/>
                <a:gd name="T22" fmla="*/ 2 w 6"/>
                <a:gd name="T23" fmla="*/ 30 h 31"/>
                <a:gd name="T24" fmla="*/ 3 w 6"/>
                <a:gd name="T25" fmla="*/ 28 h 31"/>
                <a:gd name="T26" fmla="*/ 6 w 6"/>
                <a:gd name="T27" fmla="*/ 22 h 31"/>
                <a:gd name="T28" fmla="*/ 6 w 6"/>
                <a:gd name="T29" fmla="*/ 15 h 31"/>
                <a:gd name="T30" fmla="*/ 6 w 6"/>
                <a:gd name="T31" fmla="*/ 9 h 31"/>
                <a:gd name="T32" fmla="*/ 3 w 6"/>
                <a:gd name="T33" fmla="*/ 3 h 31"/>
                <a:gd name="T34" fmla="*/ 2 w 6"/>
                <a:gd name="T35" fmla="*/ 1 h 31"/>
                <a:gd name="T36" fmla="*/ 0 w 6"/>
                <a:gd name="T37" fmla="*/ 0 h 31"/>
                <a:gd name="T38" fmla="*/ 0 w 6"/>
                <a:gd name="T39" fmla="*/ 0 h 31"/>
                <a:gd name="T40" fmla="*/ 0 w 6"/>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0" y="1"/>
                  </a:moveTo>
                  <a:cubicBezTo>
                    <a:pt x="0" y="1"/>
                    <a:pt x="0" y="1"/>
                    <a:pt x="0" y="2"/>
                  </a:cubicBezTo>
                  <a:cubicBezTo>
                    <a:pt x="1" y="3"/>
                    <a:pt x="1" y="4"/>
                    <a:pt x="1" y="4"/>
                  </a:cubicBezTo>
                  <a:cubicBezTo>
                    <a:pt x="2" y="6"/>
                    <a:pt x="2" y="8"/>
                    <a:pt x="3" y="10"/>
                  </a:cubicBezTo>
                  <a:cubicBezTo>
                    <a:pt x="3" y="12"/>
                    <a:pt x="3" y="13"/>
                    <a:pt x="3" y="15"/>
                  </a:cubicBezTo>
                  <a:cubicBezTo>
                    <a:pt x="3" y="17"/>
                    <a:pt x="3" y="18"/>
                    <a:pt x="3" y="20"/>
                  </a:cubicBezTo>
                  <a:cubicBezTo>
                    <a:pt x="3" y="22"/>
                    <a:pt x="2" y="23"/>
                    <a:pt x="2" y="25"/>
                  </a:cubicBezTo>
                  <a:cubicBezTo>
                    <a:pt x="2" y="25"/>
                    <a:pt x="1" y="26"/>
                    <a:pt x="1" y="28"/>
                  </a:cubicBezTo>
                  <a:cubicBezTo>
                    <a:pt x="0" y="29"/>
                    <a:pt x="0" y="29"/>
                    <a:pt x="0" y="30"/>
                  </a:cubicBezTo>
                  <a:cubicBezTo>
                    <a:pt x="0" y="30"/>
                    <a:pt x="0" y="30"/>
                    <a:pt x="0" y="30"/>
                  </a:cubicBezTo>
                  <a:cubicBezTo>
                    <a:pt x="1" y="31"/>
                    <a:pt x="1" y="31"/>
                    <a:pt x="1" y="31"/>
                  </a:cubicBezTo>
                  <a:cubicBezTo>
                    <a:pt x="1" y="31"/>
                    <a:pt x="1" y="30"/>
                    <a:pt x="2" y="30"/>
                  </a:cubicBezTo>
                  <a:cubicBezTo>
                    <a:pt x="2" y="30"/>
                    <a:pt x="3" y="29"/>
                    <a:pt x="3" y="28"/>
                  </a:cubicBezTo>
                  <a:cubicBezTo>
                    <a:pt x="4" y="26"/>
                    <a:pt x="5" y="24"/>
                    <a:pt x="6" y="22"/>
                  </a:cubicBezTo>
                  <a:cubicBezTo>
                    <a:pt x="6" y="20"/>
                    <a:pt x="6" y="17"/>
                    <a:pt x="6" y="15"/>
                  </a:cubicBezTo>
                  <a:cubicBezTo>
                    <a:pt x="6" y="13"/>
                    <a:pt x="6" y="11"/>
                    <a:pt x="6" y="9"/>
                  </a:cubicBezTo>
                  <a:cubicBezTo>
                    <a:pt x="5" y="7"/>
                    <a:pt x="4" y="5"/>
                    <a:pt x="3" y="3"/>
                  </a:cubicBezTo>
                  <a:cubicBezTo>
                    <a:pt x="3" y="2"/>
                    <a:pt x="2" y="1"/>
                    <a:pt x="2" y="1"/>
                  </a:cubicBezTo>
                  <a:cubicBezTo>
                    <a:pt x="1" y="0"/>
                    <a:pt x="1" y="0"/>
                    <a:pt x="0" y="0"/>
                  </a:cubicBezTo>
                  <a:cubicBezTo>
                    <a:pt x="0" y="0"/>
                    <a:pt x="0" y="0"/>
                    <a:pt x="0" y="0"/>
                  </a:cubicBezTo>
                  <a:lnTo>
                    <a:pt x="0" y="1"/>
                  </a:lnTo>
                  <a:close/>
                </a:path>
              </a:pathLst>
            </a:custGeom>
            <a:solidFill>
              <a:srgbClr val="0B3C68"/>
            </a:solidFill>
            <a:ln w="9525">
              <a:noFill/>
              <a:round/>
              <a:headEnd/>
              <a:tailEnd/>
            </a:ln>
          </p:spPr>
          <p:txBody>
            <a:bodyPr/>
            <a:lstStyle/>
            <a:p>
              <a:pPr defTabSz="914400" fontAlgn="auto">
                <a:spcBef>
                  <a:spcPts val="0"/>
                </a:spcBef>
                <a:spcAft>
                  <a:spcPts val="0"/>
                </a:spcAft>
                <a:defRPr/>
              </a:pPr>
              <a:endParaRPr lang="zh-CN" altLang="en-US" kern="0">
                <a:solidFill>
                  <a:sysClr val="windowText" lastClr="000000"/>
                </a:solidFill>
                <a:latin typeface="Arial" charset="0"/>
                <a:ea typeface="Arial Unicode MS" pitchFamily="34" charset="-122"/>
                <a:cs typeface="Arial Unicode MS" pitchFamily="34" charset="-122"/>
              </a:endParaRPr>
            </a:p>
          </p:txBody>
        </p:sp>
      </p:grpSp>
      <p:grpSp>
        <p:nvGrpSpPr>
          <p:cNvPr id="36875" name="Group 32"/>
          <p:cNvGrpSpPr>
            <a:grpSpLocks/>
          </p:cNvGrpSpPr>
          <p:nvPr/>
        </p:nvGrpSpPr>
        <p:grpSpPr bwMode="auto">
          <a:xfrm>
            <a:off x="7627938" y="3251200"/>
            <a:ext cx="155575" cy="296863"/>
            <a:chOff x="3860" y="2248"/>
            <a:chExt cx="239" cy="634"/>
          </a:xfrm>
        </p:grpSpPr>
        <p:sp>
          <p:nvSpPr>
            <p:cNvPr id="36929" name="Oval 33"/>
            <p:cNvSpPr>
              <a:spLocks noChangeAspect="1" noChangeArrowheads="1"/>
            </p:cNvSpPr>
            <p:nvPr/>
          </p:nvSpPr>
          <p:spPr bwMode="auto">
            <a:xfrm flipH="1">
              <a:off x="3933" y="2248"/>
              <a:ext cx="90" cy="92"/>
            </a:xfrm>
            <a:prstGeom prst="ellipse">
              <a:avLst/>
            </a:prstGeom>
            <a:solidFill>
              <a:srgbClr val="99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defTabSz="914400"/>
              <a:endParaRPr lang="zh-CN" altLang="en-US" sz="1200">
                <a:solidFill>
                  <a:srgbClr val="000000"/>
                </a:solidFill>
              </a:endParaRPr>
            </a:p>
          </p:txBody>
        </p:sp>
        <p:grpSp>
          <p:nvGrpSpPr>
            <p:cNvPr id="36930" name="Group 34"/>
            <p:cNvGrpSpPr>
              <a:grpSpLocks noChangeAspect="1"/>
            </p:cNvGrpSpPr>
            <p:nvPr/>
          </p:nvGrpSpPr>
          <p:grpSpPr bwMode="auto">
            <a:xfrm>
              <a:off x="3880" y="2357"/>
              <a:ext cx="240" cy="525"/>
              <a:chOff x="5088" y="2064"/>
              <a:chExt cx="250" cy="550"/>
            </a:xfrm>
          </p:grpSpPr>
          <p:sp>
            <p:nvSpPr>
              <p:cNvPr id="153" name="Freeform 35"/>
              <p:cNvSpPr>
                <a:spLocks noChangeAspect="1"/>
              </p:cNvSpPr>
              <p:nvPr/>
            </p:nvSpPr>
            <p:spPr bwMode="auto">
              <a:xfrm>
                <a:off x="5146" y="2063"/>
                <a:ext cx="193" cy="551"/>
              </a:xfrm>
              <a:custGeom>
                <a:avLst/>
                <a:gdLst>
                  <a:gd name="T0" fmla="*/ 115 w 192"/>
                  <a:gd name="T1" fmla="*/ 0 h 550"/>
                  <a:gd name="T2" fmla="*/ 192 w 192"/>
                  <a:gd name="T3" fmla="*/ 76 h 550"/>
                  <a:gd name="T4" fmla="*/ 192 w 192"/>
                  <a:gd name="T5" fmla="*/ 221 h 550"/>
                  <a:gd name="T6" fmla="*/ 154 w 192"/>
                  <a:gd name="T7" fmla="*/ 221 h 550"/>
                  <a:gd name="T8" fmla="*/ 154 w 192"/>
                  <a:gd name="T9" fmla="*/ 96 h 550"/>
                  <a:gd name="T10" fmla="*/ 134 w 192"/>
                  <a:gd name="T11" fmla="*/ 96 h 550"/>
                  <a:gd name="T12" fmla="*/ 134 w 192"/>
                  <a:gd name="T13" fmla="*/ 498 h 550"/>
                  <a:gd name="T14" fmla="*/ 77 w 192"/>
                  <a:gd name="T15" fmla="*/ 498 h 550"/>
                  <a:gd name="T16" fmla="*/ 77 w 192"/>
                  <a:gd name="T17" fmla="*/ 268 h 550"/>
                  <a:gd name="T18" fmla="*/ 58 w 192"/>
                  <a:gd name="T19" fmla="*/ 268 h 550"/>
                  <a:gd name="T20" fmla="*/ 58 w 192"/>
                  <a:gd name="T21" fmla="*/ 498 h 550"/>
                  <a:gd name="T22" fmla="*/ 0 w 192"/>
                  <a:gd name="T23" fmla="*/ 498 h 550"/>
                  <a:gd name="T24" fmla="*/ 0 w 192"/>
                  <a:gd name="T25" fmla="*/ 96 h 550"/>
                  <a:gd name="T26" fmla="*/ 38 w 192"/>
                  <a:gd name="T27" fmla="*/ 0 h 550"/>
                  <a:gd name="T28" fmla="*/ 115 w 192"/>
                  <a:gd name="T29" fmla="*/ 0 h 5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550"/>
                  <a:gd name="T47" fmla="*/ 192 w 192"/>
                  <a:gd name="T48" fmla="*/ 550 h 5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550">
                    <a:moveTo>
                      <a:pt x="115" y="0"/>
                    </a:moveTo>
                    <a:cubicBezTo>
                      <a:pt x="159" y="0"/>
                      <a:pt x="192" y="34"/>
                      <a:pt x="192" y="76"/>
                    </a:cubicBezTo>
                    <a:cubicBezTo>
                      <a:pt x="192" y="76"/>
                      <a:pt x="192" y="154"/>
                      <a:pt x="192" y="221"/>
                    </a:cubicBezTo>
                    <a:cubicBezTo>
                      <a:pt x="192" y="247"/>
                      <a:pt x="154" y="247"/>
                      <a:pt x="154" y="221"/>
                    </a:cubicBezTo>
                    <a:cubicBezTo>
                      <a:pt x="154" y="164"/>
                      <a:pt x="154" y="96"/>
                      <a:pt x="154" y="96"/>
                    </a:cubicBezTo>
                    <a:cubicBezTo>
                      <a:pt x="154" y="69"/>
                      <a:pt x="134" y="68"/>
                      <a:pt x="134" y="96"/>
                    </a:cubicBezTo>
                    <a:cubicBezTo>
                      <a:pt x="134" y="297"/>
                      <a:pt x="134" y="498"/>
                      <a:pt x="134" y="498"/>
                    </a:cubicBezTo>
                    <a:cubicBezTo>
                      <a:pt x="134" y="550"/>
                      <a:pt x="77" y="550"/>
                      <a:pt x="77" y="498"/>
                    </a:cubicBezTo>
                    <a:cubicBezTo>
                      <a:pt x="77" y="498"/>
                      <a:pt x="77" y="383"/>
                      <a:pt x="77" y="268"/>
                    </a:cubicBezTo>
                    <a:cubicBezTo>
                      <a:pt x="77" y="242"/>
                      <a:pt x="58" y="243"/>
                      <a:pt x="58" y="268"/>
                    </a:cubicBezTo>
                    <a:cubicBezTo>
                      <a:pt x="58" y="383"/>
                      <a:pt x="58" y="498"/>
                      <a:pt x="58" y="498"/>
                    </a:cubicBezTo>
                    <a:cubicBezTo>
                      <a:pt x="58" y="550"/>
                      <a:pt x="0" y="550"/>
                      <a:pt x="0" y="498"/>
                    </a:cubicBezTo>
                    <a:cubicBezTo>
                      <a:pt x="0" y="498"/>
                      <a:pt x="0" y="297"/>
                      <a:pt x="0" y="96"/>
                    </a:cubicBezTo>
                    <a:cubicBezTo>
                      <a:pt x="6" y="13"/>
                      <a:pt x="19" y="16"/>
                      <a:pt x="38" y="0"/>
                    </a:cubicBezTo>
                    <a:cubicBezTo>
                      <a:pt x="86" y="0"/>
                      <a:pt x="115" y="0"/>
                      <a:pt x="115" y="0"/>
                    </a:cubicBezTo>
                    <a:close/>
                  </a:path>
                </a:pathLst>
              </a:custGeom>
              <a:solidFill>
                <a:srgbClr val="99CC00"/>
              </a:solidFill>
              <a:ln w="9525" cap="flat" cmpd="sng">
                <a:noFill/>
                <a:prstDash val="solid"/>
                <a:round/>
                <a:headEnd type="none" w="med" len="med"/>
                <a:tailEnd type="none" w="med" len="med"/>
              </a:ln>
            </p:spPr>
            <p:txBody>
              <a:bodyPr wrap="none" lIns="0" tIns="0" rIns="0" bIns="0" anchor="ctr"/>
              <a:lstStyle/>
              <a:p>
                <a:pPr defTabSz="914400" fontAlgn="auto">
                  <a:spcBef>
                    <a:spcPts val="0"/>
                  </a:spcBef>
                  <a:spcAft>
                    <a:spcPts val="0"/>
                  </a:spcAft>
                  <a:defRPr/>
                </a:pPr>
                <a:endParaRPr lang="zh-CN" altLang="en-US" sz="1200" kern="0">
                  <a:solidFill>
                    <a:sysClr val="windowText" lastClr="000000"/>
                  </a:solidFill>
                  <a:latin typeface="Arial" charset="0"/>
                  <a:ea typeface="Arial Unicode MS" pitchFamily="34" charset="-122"/>
                  <a:cs typeface="Arial Unicode MS" pitchFamily="34" charset="-122"/>
                </a:endParaRPr>
              </a:p>
            </p:txBody>
          </p:sp>
          <p:sp>
            <p:nvSpPr>
              <p:cNvPr id="154" name="Freeform 36"/>
              <p:cNvSpPr>
                <a:spLocks noChangeAspect="1"/>
              </p:cNvSpPr>
              <p:nvPr/>
            </p:nvSpPr>
            <p:spPr bwMode="auto">
              <a:xfrm>
                <a:off x="5087" y="2063"/>
                <a:ext cx="193" cy="551"/>
              </a:xfrm>
              <a:custGeom>
                <a:avLst/>
                <a:gdLst>
                  <a:gd name="T0" fmla="*/ 77 w 192"/>
                  <a:gd name="T1" fmla="*/ 0 h 550"/>
                  <a:gd name="T2" fmla="*/ 0 w 192"/>
                  <a:gd name="T3" fmla="*/ 76 h 550"/>
                  <a:gd name="T4" fmla="*/ 0 w 192"/>
                  <a:gd name="T5" fmla="*/ 221 h 550"/>
                  <a:gd name="T6" fmla="*/ 38 w 192"/>
                  <a:gd name="T7" fmla="*/ 221 h 550"/>
                  <a:gd name="T8" fmla="*/ 38 w 192"/>
                  <a:gd name="T9" fmla="*/ 96 h 550"/>
                  <a:gd name="T10" fmla="*/ 58 w 192"/>
                  <a:gd name="T11" fmla="*/ 96 h 550"/>
                  <a:gd name="T12" fmla="*/ 58 w 192"/>
                  <a:gd name="T13" fmla="*/ 498 h 550"/>
                  <a:gd name="T14" fmla="*/ 115 w 192"/>
                  <a:gd name="T15" fmla="*/ 498 h 550"/>
                  <a:gd name="T16" fmla="*/ 115 w 192"/>
                  <a:gd name="T17" fmla="*/ 268 h 550"/>
                  <a:gd name="T18" fmla="*/ 134 w 192"/>
                  <a:gd name="T19" fmla="*/ 268 h 550"/>
                  <a:gd name="T20" fmla="*/ 134 w 192"/>
                  <a:gd name="T21" fmla="*/ 498 h 550"/>
                  <a:gd name="T22" fmla="*/ 192 w 192"/>
                  <a:gd name="T23" fmla="*/ 498 h 550"/>
                  <a:gd name="T24" fmla="*/ 192 w 192"/>
                  <a:gd name="T25" fmla="*/ 96 h 550"/>
                  <a:gd name="T26" fmla="*/ 154 w 192"/>
                  <a:gd name="T27" fmla="*/ 0 h 550"/>
                  <a:gd name="T28" fmla="*/ 77 w 192"/>
                  <a:gd name="T29" fmla="*/ 0 h 5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550"/>
                  <a:gd name="T47" fmla="*/ 192 w 192"/>
                  <a:gd name="T48" fmla="*/ 550 h 5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550">
                    <a:moveTo>
                      <a:pt x="77" y="0"/>
                    </a:moveTo>
                    <a:cubicBezTo>
                      <a:pt x="33" y="0"/>
                      <a:pt x="0" y="34"/>
                      <a:pt x="0" y="76"/>
                    </a:cubicBezTo>
                    <a:cubicBezTo>
                      <a:pt x="0" y="76"/>
                      <a:pt x="0" y="154"/>
                      <a:pt x="0" y="221"/>
                    </a:cubicBezTo>
                    <a:cubicBezTo>
                      <a:pt x="0" y="247"/>
                      <a:pt x="38" y="247"/>
                      <a:pt x="38" y="221"/>
                    </a:cubicBezTo>
                    <a:cubicBezTo>
                      <a:pt x="38" y="164"/>
                      <a:pt x="38" y="96"/>
                      <a:pt x="38" y="96"/>
                    </a:cubicBezTo>
                    <a:cubicBezTo>
                      <a:pt x="38" y="69"/>
                      <a:pt x="58" y="68"/>
                      <a:pt x="58" y="96"/>
                    </a:cubicBezTo>
                    <a:cubicBezTo>
                      <a:pt x="58" y="297"/>
                      <a:pt x="58" y="498"/>
                      <a:pt x="58" y="498"/>
                    </a:cubicBezTo>
                    <a:cubicBezTo>
                      <a:pt x="58" y="550"/>
                      <a:pt x="115" y="550"/>
                      <a:pt x="115" y="498"/>
                    </a:cubicBezTo>
                    <a:cubicBezTo>
                      <a:pt x="115" y="498"/>
                      <a:pt x="115" y="383"/>
                      <a:pt x="115" y="268"/>
                    </a:cubicBezTo>
                    <a:cubicBezTo>
                      <a:pt x="115" y="242"/>
                      <a:pt x="134" y="243"/>
                      <a:pt x="134" y="268"/>
                    </a:cubicBezTo>
                    <a:cubicBezTo>
                      <a:pt x="134" y="383"/>
                      <a:pt x="134" y="498"/>
                      <a:pt x="134" y="498"/>
                    </a:cubicBezTo>
                    <a:cubicBezTo>
                      <a:pt x="134" y="550"/>
                      <a:pt x="192" y="550"/>
                      <a:pt x="192" y="498"/>
                    </a:cubicBezTo>
                    <a:cubicBezTo>
                      <a:pt x="192" y="498"/>
                      <a:pt x="192" y="297"/>
                      <a:pt x="192" y="96"/>
                    </a:cubicBezTo>
                    <a:cubicBezTo>
                      <a:pt x="186" y="13"/>
                      <a:pt x="173" y="16"/>
                      <a:pt x="154" y="0"/>
                    </a:cubicBezTo>
                    <a:cubicBezTo>
                      <a:pt x="106" y="0"/>
                      <a:pt x="77" y="0"/>
                      <a:pt x="77" y="0"/>
                    </a:cubicBezTo>
                    <a:close/>
                  </a:path>
                </a:pathLst>
              </a:custGeom>
              <a:solidFill>
                <a:srgbClr val="99CC00"/>
              </a:solidFill>
              <a:ln w="9525" cap="flat" cmpd="sng">
                <a:noFill/>
                <a:prstDash val="solid"/>
                <a:round/>
                <a:headEnd type="none" w="med" len="med"/>
                <a:tailEnd type="none" w="med" len="med"/>
              </a:ln>
            </p:spPr>
            <p:txBody>
              <a:bodyPr wrap="none" lIns="0" tIns="0" rIns="0" bIns="0" anchor="ctr"/>
              <a:lstStyle/>
              <a:p>
                <a:pPr defTabSz="914400" fontAlgn="auto">
                  <a:spcBef>
                    <a:spcPts val="0"/>
                  </a:spcBef>
                  <a:spcAft>
                    <a:spcPts val="0"/>
                  </a:spcAft>
                  <a:defRPr/>
                </a:pPr>
                <a:endParaRPr lang="zh-CN" altLang="en-US" sz="1200" kern="0">
                  <a:solidFill>
                    <a:sysClr val="windowText" lastClr="000000"/>
                  </a:solidFill>
                  <a:latin typeface="Arial" charset="0"/>
                  <a:ea typeface="Arial Unicode MS" pitchFamily="34" charset="-122"/>
                  <a:cs typeface="Arial Unicode MS" pitchFamily="34" charset="-122"/>
                </a:endParaRPr>
              </a:p>
            </p:txBody>
          </p:sp>
        </p:grpSp>
      </p:grpSp>
      <p:grpSp>
        <p:nvGrpSpPr>
          <p:cNvPr id="36876" name="Group 57"/>
          <p:cNvGrpSpPr>
            <a:grpSpLocks/>
          </p:cNvGrpSpPr>
          <p:nvPr/>
        </p:nvGrpSpPr>
        <p:grpSpPr bwMode="auto">
          <a:xfrm>
            <a:off x="7839075" y="3251200"/>
            <a:ext cx="155575" cy="296863"/>
            <a:chOff x="3860" y="2248"/>
            <a:chExt cx="239" cy="634"/>
          </a:xfrm>
        </p:grpSpPr>
        <p:sp>
          <p:nvSpPr>
            <p:cNvPr id="36925" name="Oval 58"/>
            <p:cNvSpPr>
              <a:spLocks noChangeAspect="1" noChangeArrowheads="1"/>
            </p:cNvSpPr>
            <p:nvPr/>
          </p:nvSpPr>
          <p:spPr bwMode="auto">
            <a:xfrm flipH="1">
              <a:off x="3936" y="2248"/>
              <a:ext cx="90" cy="92"/>
            </a:xfrm>
            <a:prstGeom prst="ellipse">
              <a:avLst/>
            </a:prstGeom>
            <a:solidFill>
              <a:srgbClr val="99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defTabSz="914400"/>
              <a:endParaRPr lang="zh-CN" altLang="en-US" sz="1200">
                <a:solidFill>
                  <a:srgbClr val="000000"/>
                </a:solidFill>
              </a:endParaRPr>
            </a:p>
          </p:txBody>
        </p:sp>
        <p:grpSp>
          <p:nvGrpSpPr>
            <p:cNvPr id="36926" name="Group 59"/>
            <p:cNvGrpSpPr>
              <a:grpSpLocks noChangeAspect="1"/>
            </p:cNvGrpSpPr>
            <p:nvPr/>
          </p:nvGrpSpPr>
          <p:grpSpPr bwMode="auto">
            <a:xfrm>
              <a:off x="3880" y="2357"/>
              <a:ext cx="240" cy="525"/>
              <a:chOff x="5088" y="2064"/>
              <a:chExt cx="250" cy="550"/>
            </a:xfrm>
          </p:grpSpPr>
          <p:sp>
            <p:nvSpPr>
              <p:cNvPr id="172" name="Freeform 60"/>
              <p:cNvSpPr>
                <a:spLocks noChangeAspect="1"/>
              </p:cNvSpPr>
              <p:nvPr/>
            </p:nvSpPr>
            <p:spPr bwMode="auto">
              <a:xfrm>
                <a:off x="5146" y="2063"/>
                <a:ext cx="193" cy="551"/>
              </a:xfrm>
              <a:custGeom>
                <a:avLst/>
                <a:gdLst>
                  <a:gd name="T0" fmla="*/ 115 w 192"/>
                  <a:gd name="T1" fmla="*/ 0 h 550"/>
                  <a:gd name="T2" fmla="*/ 192 w 192"/>
                  <a:gd name="T3" fmla="*/ 76 h 550"/>
                  <a:gd name="T4" fmla="*/ 192 w 192"/>
                  <a:gd name="T5" fmla="*/ 221 h 550"/>
                  <a:gd name="T6" fmla="*/ 154 w 192"/>
                  <a:gd name="T7" fmla="*/ 221 h 550"/>
                  <a:gd name="T8" fmla="*/ 154 w 192"/>
                  <a:gd name="T9" fmla="*/ 96 h 550"/>
                  <a:gd name="T10" fmla="*/ 134 w 192"/>
                  <a:gd name="T11" fmla="*/ 96 h 550"/>
                  <a:gd name="T12" fmla="*/ 134 w 192"/>
                  <a:gd name="T13" fmla="*/ 498 h 550"/>
                  <a:gd name="T14" fmla="*/ 77 w 192"/>
                  <a:gd name="T15" fmla="*/ 498 h 550"/>
                  <a:gd name="T16" fmla="*/ 77 w 192"/>
                  <a:gd name="T17" fmla="*/ 268 h 550"/>
                  <a:gd name="T18" fmla="*/ 58 w 192"/>
                  <a:gd name="T19" fmla="*/ 268 h 550"/>
                  <a:gd name="T20" fmla="*/ 58 w 192"/>
                  <a:gd name="T21" fmla="*/ 498 h 550"/>
                  <a:gd name="T22" fmla="*/ 0 w 192"/>
                  <a:gd name="T23" fmla="*/ 498 h 550"/>
                  <a:gd name="T24" fmla="*/ 0 w 192"/>
                  <a:gd name="T25" fmla="*/ 96 h 550"/>
                  <a:gd name="T26" fmla="*/ 38 w 192"/>
                  <a:gd name="T27" fmla="*/ 0 h 550"/>
                  <a:gd name="T28" fmla="*/ 115 w 192"/>
                  <a:gd name="T29" fmla="*/ 0 h 5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550"/>
                  <a:gd name="T47" fmla="*/ 192 w 192"/>
                  <a:gd name="T48" fmla="*/ 550 h 5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550">
                    <a:moveTo>
                      <a:pt x="115" y="0"/>
                    </a:moveTo>
                    <a:cubicBezTo>
                      <a:pt x="159" y="0"/>
                      <a:pt x="192" y="34"/>
                      <a:pt x="192" y="76"/>
                    </a:cubicBezTo>
                    <a:cubicBezTo>
                      <a:pt x="192" y="76"/>
                      <a:pt x="192" y="154"/>
                      <a:pt x="192" y="221"/>
                    </a:cubicBezTo>
                    <a:cubicBezTo>
                      <a:pt x="192" y="247"/>
                      <a:pt x="154" y="247"/>
                      <a:pt x="154" y="221"/>
                    </a:cubicBezTo>
                    <a:cubicBezTo>
                      <a:pt x="154" y="164"/>
                      <a:pt x="154" y="96"/>
                      <a:pt x="154" y="96"/>
                    </a:cubicBezTo>
                    <a:cubicBezTo>
                      <a:pt x="154" y="69"/>
                      <a:pt x="134" y="68"/>
                      <a:pt x="134" y="96"/>
                    </a:cubicBezTo>
                    <a:cubicBezTo>
                      <a:pt x="134" y="297"/>
                      <a:pt x="134" y="498"/>
                      <a:pt x="134" y="498"/>
                    </a:cubicBezTo>
                    <a:cubicBezTo>
                      <a:pt x="134" y="550"/>
                      <a:pt x="77" y="550"/>
                      <a:pt x="77" y="498"/>
                    </a:cubicBezTo>
                    <a:cubicBezTo>
                      <a:pt x="77" y="498"/>
                      <a:pt x="77" y="383"/>
                      <a:pt x="77" y="268"/>
                    </a:cubicBezTo>
                    <a:cubicBezTo>
                      <a:pt x="77" y="242"/>
                      <a:pt x="58" y="243"/>
                      <a:pt x="58" y="268"/>
                    </a:cubicBezTo>
                    <a:cubicBezTo>
                      <a:pt x="58" y="383"/>
                      <a:pt x="58" y="498"/>
                      <a:pt x="58" y="498"/>
                    </a:cubicBezTo>
                    <a:cubicBezTo>
                      <a:pt x="58" y="550"/>
                      <a:pt x="0" y="550"/>
                      <a:pt x="0" y="498"/>
                    </a:cubicBezTo>
                    <a:cubicBezTo>
                      <a:pt x="0" y="498"/>
                      <a:pt x="0" y="297"/>
                      <a:pt x="0" y="96"/>
                    </a:cubicBezTo>
                    <a:cubicBezTo>
                      <a:pt x="6" y="13"/>
                      <a:pt x="19" y="16"/>
                      <a:pt x="38" y="0"/>
                    </a:cubicBezTo>
                    <a:cubicBezTo>
                      <a:pt x="86" y="0"/>
                      <a:pt x="115" y="0"/>
                      <a:pt x="115" y="0"/>
                    </a:cubicBezTo>
                    <a:close/>
                  </a:path>
                </a:pathLst>
              </a:custGeom>
              <a:solidFill>
                <a:srgbClr val="99CC00"/>
              </a:solidFill>
              <a:ln w="9525" cap="flat" cmpd="sng">
                <a:noFill/>
                <a:prstDash val="solid"/>
                <a:round/>
                <a:headEnd type="none" w="med" len="med"/>
                <a:tailEnd type="none" w="med" len="med"/>
              </a:ln>
            </p:spPr>
            <p:txBody>
              <a:bodyPr wrap="none" lIns="0" tIns="0" rIns="0" bIns="0" anchor="ctr"/>
              <a:lstStyle/>
              <a:p>
                <a:pPr defTabSz="914400" fontAlgn="auto">
                  <a:spcBef>
                    <a:spcPts val="0"/>
                  </a:spcBef>
                  <a:spcAft>
                    <a:spcPts val="0"/>
                  </a:spcAft>
                  <a:defRPr/>
                </a:pPr>
                <a:endParaRPr lang="zh-CN" altLang="en-US" sz="1200" kern="0">
                  <a:solidFill>
                    <a:sysClr val="windowText" lastClr="000000"/>
                  </a:solidFill>
                  <a:latin typeface="Arial" charset="0"/>
                  <a:ea typeface="Arial Unicode MS" pitchFamily="34" charset="-122"/>
                  <a:cs typeface="Arial Unicode MS" pitchFamily="34" charset="-122"/>
                </a:endParaRPr>
              </a:p>
            </p:txBody>
          </p:sp>
          <p:sp>
            <p:nvSpPr>
              <p:cNvPr id="173" name="Freeform 61"/>
              <p:cNvSpPr>
                <a:spLocks noChangeAspect="1"/>
              </p:cNvSpPr>
              <p:nvPr/>
            </p:nvSpPr>
            <p:spPr bwMode="auto">
              <a:xfrm>
                <a:off x="5087" y="2063"/>
                <a:ext cx="193" cy="551"/>
              </a:xfrm>
              <a:custGeom>
                <a:avLst/>
                <a:gdLst>
                  <a:gd name="T0" fmla="*/ 77 w 192"/>
                  <a:gd name="T1" fmla="*/ 0 h 550"/>
                  <a:gd name="T2" fmla="*/ 0 w 192"/>
                  <a:gd name="T3" fmla="*/ 76 h 550"/>
                  <a:gd name="T4" fmla="*/ 0 w 192"/>
                  <a:gd name="T5" fmla="*/ 221 h 550"/>
                  <a:gd name="T6" fmla="*/ 38 w 192"/>
                  <a:gd name="T7" fmla="*/ 221 h 550"/>
                  <a:gd name="T8" fmla="*/ 38 w 192"/>
                  <a:gd name="T9" fmla="*/ 96 h 550"/>
                  <a:gd name="T10" fmla="*/ 58 w 192"/>
                  <a:gd name="T11" fmla="*/ 96 h 550"/>
                  <a:gd name="T12" fmla="*/ 58 w 192"/>
                  <a:gd name="T13" fmla="*/ 498 h 550"/>
                  <a:gd name="T14" fmla="*/ 115 w 192"/>
                  <a:gd name="T15" fmla="*/ 498 h 550"/>
                  <a:gd name="T16" fmla="*/ 115 w 192"/>
                  <a:gd name="T17" fmla="*/ 268 h 550"/>
                  <a:gd name="T18" fmla="*/ 134 w 192"/>
                  <a:gd name="T19" fmla="*/ 268 h 550"/>
                  <a:gd name="T20" fmla="*/ 134 w 192"/>
                  <a:gd name="T21" fmla="*/ 498 h 550"/>
                  <a:gd name="T22" fmla="*/ 192 w 192"/>
                  <a:gd name="T23" fmla="*/ 498 h 550"/>
                  <a:gd name="T24" fmla="*/ 192 w 192"/>
                  <a:gd name="T25" fmla="*/ 96 h 550"/>
                  <a:gd name="T26" fmla="*/ 154 w 192"/>
                  <a:gd name="T27" fmla="*/ 0 h 550"/>
                  <a:gd name="T28" fmla="*/ 77 w 192"/>
                  <a:gd name="T29" fmla="*/ 0 h 5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550"/>
                  <a:gd name="T47" fmla="*/ 192 w 192"/>
                  <a:gd name="T48" fmla="*/ 550 h 5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550">
                    <a:moveTo>
                      <a:pt x="77" y="0"/>
                    </a:moveTo>
                    <a:cubicBezTo>
                      <a:pt x="33" y="0"/>
                      <a:pt x="0" y="34"/>
                      <a:pt x="0" y="76"/>
                    </a:cubicBezTo>
                    <a:cubicBezTo>
                      <a:pt x="0" y="76"/>
                      <a:pt x="0" y="154"/>
                      <a:pt x="0" y="221"/>
                    </a:cubicBezTo>
                    <a:cubicBezTo>
                      <a:pt x="0" y="247"/>
                      <a:pt x="38" y="247"/>
                      <a:pt x="38" y="221"/>
                    </a:cubicBezTo>
                    <a:cubicBezTo>
                      <a:pt x="38" y="164"/>
                      <a:pt x="38" y="96"/>
                      <a:pt x="38" y="96"/>
                    </a:cubicBezTo>
                    <a:cubicBezTo>
                      <a:pt x="38" y="69"/>
                      <a:pt x="58" y="68"/>
                      <a:pt x="58" y="96"/>
                    </a:cubicBezTo>
                    <a:cubicBezTo>
                      <a:pt x="58" y="297"/>
                      <a:pt x="58" y="498"/>
                      <a:pt x="58" y="498"/>
                    </a:cubicBezTo>
                    <a:cubicBezTo>
                      <a:pt x="58" y="550"/>
                      <a:pt x="115" y="550"/>
                      <a:pt x="115" y="498"/>
                    </a:cubicBezTo>
                    <a:cubicBezTo>
                      <a:pt x="115" y="498"/>
                      <a:pt x="115" y="383"/>
                      <a:pt x="115" y="268"/>
                    </a:cubicBezTo>
                    <a:cubicBezTo>
                      <a:pt x="115" y="242"/>
                      <a:pt x="134" y="243"/>
                      <a:pt x="134" y="268"/>
                    </a:cubicBezTo>
                    <a:cubicBezTo>
                      <a:pt x="134" y="383"/>
                      <a:pt x="134" y="498"/>
                      <a:pt x="134" y="498"/>
                    </a:cubicBezTo>
                    <a:cubicBezTo>
                      <a:pt x="134" y="550"/>
                      <a:pt x="192" y="550"/>
                      <a:pt x="192" y="498"/>
                    </a:cubicBezTo>
                    <a:cubicBezTo>
                      <a:pt x="192" y="498"/>
                      <a:pt x="192" y="297"/>
                      <a:pt x="192" y="96"/>
                    </a:cubicBezTo>
                    <a:cubicBezTo>
                      <a:pt x="186" y="13"/>
                      <a:pt x="173" y="16"/>
                      <a:pt x="154" y="0"/>
                    </a:cubicBezTo>
                    <a:cubicBezTo>
                      <a:pt x="106" y="0"/>
                      <a:pt x="77" y="0"/>
                      <a:pt x="77" y="0"/>
                    </a:cubicBezTo>
                    <a:close/>
                  </a:path>
                </a:pathLst>
              </a:custGeom>
              <a:solidFill>
                <a:srgbClr val="99CC00"/>
              </a:solidFill>
              <a:ln w="9525" cap="flat" cmpd="sng">
                <a:noFill/>
                <a:prstDash val="solid"/>
                <a:round/>
                <a:headEnd type="none" w="med" len="med"/>
                <a:tailEnd type="none" w="med" len="med"/>
              </a:ln>
            </p:spPr>
            <p:txBody>
              <a:bodyPr wrap="none" lIns="0" tIns="0" rIns="0" bIns="0" anchor="ctr"/>
              <a:lstStyle/>
              <a:p>
                <a:pPr defTabSz="914400" fontAlgn="auto">
                  <a:spcBef>
                    <a:spcPts val="0"/>
                  </a:spcBef>
                  <a:spcAft>
                    <a:spcPts val="0"/>
                  </a:spcAft>
                  <a:defRPr/>
                </a:pPr>
                <a:endParaRPr lang="zh-CN" altLang="en-US" sz="1200" kern="0">
                  <a:solidFill>
                    <a:sysClr val="windowText" lastClr="000000"/>
                  </a:solidFill>
                  <a:latin typeface="Arial" charset="0"/>
                  <a:ea typeface="Arial Unicode MS" pitchFamily="34" charset="-122"/>
                  <a:cs typeface="Arial Unicode MS" pitchFamily="34" charset="-122"/>
                </a:endParaRPr>
              </a:p>
            </p:txBody>
          </p:sp>
        </p:grpSp>
      </p:grpSp>
      <p:grpSp>
        <p:nvGrpSpPr>
          <p:cNvPr id="36877" name="Group 62"/>
          <p:cNvGrpSpPr>
            <a:grpSpLocks/>
          </p:cNvGrpSpPr>
          <p:nvPr/>
        </p:nvGrpSpPr>
        <p:grpSpPr bwMode="auto">
          <a:xfrm>
            <a:off x="7994650" y="3448050"/>
            <a:ext cx="155575" cy="296863"/>
            <a:chOff x="3860" y="2248"/>
            <a:chExt cx="239" cy="634"/>
          </a:xfrm>
        </p:grpSpPr>
        <p:sp>
          <p:nvSpPr>
            <p:cNvPr id="36921" name="Oval 63"/>
            <p:cNvSpPr>
              <a:spLocks noChangeAspect="1" noChangeArrowheads="1"/>
            </p:cNvSpPr>
            <p:nvPr/>
          </p:nvSpPr>
          <p:spPr bwMode="auto">
            <a:xfrm flipH="1">
              <a:off x="3933" y="2251"/>
              <a:ext cx="93" cy="88"/>
            </a:xfrm>
            <a:prstGeom prst="ellipse">
              <a:avLst/>
            </a:prstGeom>
            <a:solidFill>
              <a:srgbClr val="99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defTabSz="914400"/>
              <a:endParaRPr lang="zh-CN" altLang="en-US" sz="1200">
                <a:solidFill>
                  <a:srgbClr val="000000"/>
                </a:solidFill>
              </a:endParaRPr>
            </a:p>
          </p:txBody>
        </p:sp>
        <p:grpSp>
          <p:nvGrpSpPr>
            <p:cNvPr id="36922" name="Group 64"/>
            <p:cNvGrpSpPr>
              <a:grpSpLocks noChangeAspect="1"/>
            </p:cNvGrpSpPr>
            <p:nvPr/>
          </p:nvGrpSpPr>
          <p:grpSpPr bwMode="auto">
            <a:xfrm>
              <a:off x="3880" y="2357"/>
              <a:ext cx="240" cy="525"/>
              <a:chOff x="5088" y="2064"/>
              <a:chExt cx="250" cy="550"/>
            </a:xfrm>
          </p:grpSpPr>
          <p:sp>
            <p:nvSpPr>
              <p:cNvPr id="177" name="Freeform 65"/>
              <p:cNvSpPr>
                <a:spLocks noChangeAspect="1"/>
              </p:cNvSpPr>
              <p:nvPr/>
            </p:nvSpPr>
            <p:spPr bwMode="auto">
              <a:xfrm>
                <a:off x="5146" y="2063"/>
                <a:ext cx="208" cy="551"/>
              </a:xfrm>
              <a:custGeom>
                <a:avLst/>
                <a:gdLst>
                  <a:gd name="T0" fmla="*/ 115 w 192"/>
                  <a:gd name="T1" fmla="*/ 0 h 550"/>
                  <a:gd name="T2" fmla="*/ 192 w 192"/>
                  <a:gd name="T3" fmla="*/ 76 h 550"/>
                  <a:gd name="T4" fmla="*/ 192 w 192"/>
                  <a:gd name="T5" fmla="*/ 221 h 550"/>
                  <a:gd name="T6" fmla="*/ 154 w 192"/>
                  <a:gd name="T7" fmla="*/ 221 h 550"/>
                  <a:gd name="T8" fmla="*/ 154 w 192"/>
                  <a:gd name="T9" fmla="*/ 96 h 550"/>
                  <a:gd name="T10" fmla="*/ 134 w 192"/>
                  <a:gd name="T11" fmla="*/ 96 h 550"/>
                  <a:gd name="T12" fmla="*/ 134 w 192"/>
                  <a:gd name="T13" fmla="*/ 498 h 550"/>
                  <a:gd name="T14" fmla="*/ 77 w 192"/>
                  <a:gd name="T15" fmla="*/ 498 h 550"/>
                  <a:gd name="T16" fmla="*/ 77 w 192"/>
                  <a:gd name="T17" fmla="*/ 268 h 550"/>
                  <a:gd name="T18" fmla="*/ 58 w 192"/>
                  <a:gd name="T19" fmla="*/ 268 h 550"/>
                  <a:gd name="T20" fmla="*/ 58 w 192"/>
                  <a:gd name="T21" fmla="*/ 498 h 550"/>
                  <a:gd name="T22" fmla="*/ 0 w 192"/>
                  <a:gd name="T23" fmla="*/ 498 h 550"/>
                  <a:gd name="T24" fmla="*/ 0 w 192"/>
                  <a:gd name="T25" fmla="*/ 96 h 550"/>
                  <a:gd name="T26" fmla="*/ 38 w 192"/>
                  <a:gd name="T27" fmla="*/ 0 h 550"/>
                  <a:gd name="T28" fmla="*/ 115 w 192"/>
                  <a:gd name="T29" fmla="*/ 0 h 5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550"/>
                  <a:gd name="T47" fmla="*/ 192 w 192"/>
                  <a:gd name="T48" fmla="*/ 550 h 5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550">
                    <a:moveTo>
                      <a:pt x="115" y="0"/>
                    </a:moveTo>
                    <a:cubicBezTo>
                      <a:pt x="159" y="0"/>
                      <a:pt x="192" y="34"/>
                      <a:pt x="192" y="76"/>
                    </a:cubicBezTo>
                    <a:cubicBezTo>
                      <a:pt x="192" y="76"/>
                      <a:pt x="192" y="154"/>
                      <a:pt x="192" y="221"/>
                    </a:cubicBezTo>
                    <a:cubicBezTo>
                      <a:pt x="192" y="247"/>
                      <a:pt x="154" y="247"/>
                      <a:pt x="154" y="221"/>
                    </a:cubicBezTo>
                    <a:cubicBezTo>
                      <a:pt x="154" y="164"/>
                      <a:pt x="154" y="96"/>
                      <a:pt x="154" y="96"/>
                    </a:cubicBezTo>
                    <a:cubicBezTo>
                      <a:pt x="154" y="69"/>
                      <a:pt x="134" y="68"/>
                      <a:pt x="134" y="96"/>
                    </a:cubicBezTo>
                    <a:cubicBezTo>
                      <a:pt x="134" y="297"/>
                      <a:pt x="134" y="498"/>
                      <a:pt x="134" y="498"/>
                    </a:cubicBezTo>
                    <a:cubicBezTo>
                      <a:pt x="134" y="550"/>
                      <a:pt x="77" y="550"/>
                      <a:pt x="77" y="498"/>
                    </a:cubicBezTo>
                    <a:cubicBezTo>
                      <a:pt x="77" y="498"/>
                      <a:pt x="77" y="383"/>
                      <a:pt x="77" y="268"/>
                    </a:cubicBezTo>
                    <a:cubicBezTo>
                      <a:pt x="77" y="242"/>
                      <a:pt x="58" y="243"/>
                      <a:pt x="58" y="268"/>
                    </a:cubicBezTo>
                    <a:cubicBezTo>
                      <a:pt x="58" y="383"/>
                      <a:pt x="58" y="498"/>
                      <a:pt x="58" y="498"/>
                    </a:cubicBezTo>
                    <a:cubicBezTo>
                      <a:pt x="58" y="550"/>
                      <a:pt x="0" y="550"/>
                      <a:pt x="0" y="498"/>
                    </a:cubicBezTo>
                    <a:cubicBezTo>
                      <a:pt x="0" y="498"/>
                      <a:pt x="0" y="297"/>
                      <a:pt x="0" y="96"/>
                    </a:cubicBezTo>
                    <a:cubicBezTo>
                      <a:pt x="6" y="13"/>
                      <a:pt x="19" y="16"/>
                      <a:pt x="38" y="0"/>
                    </a:cubicBezTo>
                    <a:cubicBezTo>
                      <a:pt x="86" y="0"/>
                      <a:pt x="115" y="0"/>
                      <a:pt x="115" y="0"/>
                    </a:cubicBezTo>
                    <a:close/>
                  </a:path>
                </a:pathLst>
              </a:custGeom>
              <a:solidFill>
                <a:srgbClr val="99CC00"/>
              </a:solidFill>
              <a:ln w="9525" cap="flat" cmpd="sng">
                <a:noFill/>
                <a:prstDash val="solid"/>
                <a:round/>
                <a:headEnd type="none" w="med" len="med"/>
                <a:tailEnd type="none" w="med" len="med"/>
              </a:ln>
            </p:spPr>
            <p:txBody>
              <a:bodyPr wrap="none" lIns="0" tIns="0" rIns="0" bIns="0" anchor="ctr"/>
              <a:lstStyle/>
              <a:p>
                <a:pPr defTabSz="914400" fontAlgn="auto">
                  <a:spcBef>
                    <a:spcPts val="0"/>
                  </a:spcBef>
                  <a:spcAft>
                    <a:spcPts val="0"/>
                  </a:spcAft>
                  <a:defRPr/>
                </a:pPr>
                <a:endParaRPr lang="zh-CN" altLang="en-US" sz="1200" kern="0">
                  <a:solidFill>
                    <a:sysClr val="windowText" lastClr="000000"/>
                  </a:solidFill>
                  <a:latin typeface="Arial" charset="0"/>
                  <a:ea typeface="Arial Unicode MS" pitchFamily="34" charset="-122"/>
                  <a:cs typeface="Arial Unicode MS" pitchFamily="34" charset="-122"/>
                </a:endParaRPr>
              </a:p>
            </p:txBody>
          </p:sp>
          <p:sp>
            <p:nvSpPr>
              <p:cNvPr id="178" name="Freeform 66"/>
              <p:cNvSpPr>
                <a:spLocks noChangeAspect="1"/>
              </p:cNvSpPr>
              <p:nvPr/>
            </p:nvSpPr>
            <p:spPr bwMode="auto">
              <a:xfrm>
                <a:off x="5087" y="2063"/>
                <a:ext cx="193" cy="551"/>
              </a:xfrm>
              <a:custGeom>
                <a:avLst/>
                <a:gdLst>
                  <a:gd name="T0" fmla="*/ 77 w 192"/>
                  <a:gd name="T1" fmla="*/ 0 h 550"/>
                  <a:gd name="T2" fmla="*/ 0 w 192"/>
                  <a:gd name="T3" fmla="*/ 76 h 550"/>
                  <a:gd name="T4" fmla="*/ 0 w 192"/>
                  <a:gd name="T5" fmla="*/ 221 h 550"/>
                  <a:gd name="T6" fmla="*/ 38 w 192"/>
                  <a:gd name="T7" fmla="*/ 221 h 550"/>
                  <a:gd name="T8" fmla="*/ 38 w 192"/>
                  <a:gd name="T9" fmla="*/ 96 h 550"/>
                  <a:gd name="T10" fmla="*/ 58 w 192"/>
                  <a:gd name="T11" fmla="*/ 96 h 550"/>
                  <a:gd name="T12" fmla="*/ 58 w 192"/>
                  <a:gd name="T13" fmla="*/ 498 h 550"/>
                  <a:gd name="T14" fmla="*/ 115 w 192"/>
                  <a:gd name="T15" fmla="*/ 498 h 550"/>
                  <a:gd name="T16" fmla="*/ 115 w 192"/>
                  <a:gd name="T17" fmla="*/ 268 h 550"/>
                  <a:gd name="T18" fmla="*/ 134 w 192"/>
                  <a:gd name="T19" fmla="*/ 268 h 550"/>
                  <a:gd name="T20" fmla="*/ 134 w 192"/>
                  <a:gd name="T21" fmla="*/ 498 h 550"/>
                  <a:gd name="T22" fmla="*/ 192 w 192"/>
                  <a:gd name="T23" fmla="*/ 498 h 550"/>
                  <a:gd name="T24" fmla="*/ 192 w 192"/>
                  <a:gd name="T25" fmla="*/ 96 h 550"/>
                  <a:gd name="T26" fmla="*/ 154 w 192"/>
                  <a:gd name="T27" fmla="*/ 0 h 550"/>
                  <a:gd name="T28" fmla="*/ 77 w 192"/>
                  <a:gd name="T29" fmla="*/ 0 h 5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550"/>
                  <a:gd name="T47" fmla="*/ 192 w 192"/>
                  <a:gd name="T48" fmla="*/ 550 h 5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550">
                    <a:moveTo>
                      <a:pt x="77" y="0"/>
                    </a:moveTo>
                    <a:cubicBezTo>
                      <a:pt x="33" y="0"/>
                      <a:pt x="0" y="34"/>
                      <a:pt x="0" y="76"/>
                    </a:cubicBezTo>
                    <a:cubicBezTo>
                      <a:pt x="0" y="76"/>
                      <a:pt x="0" y="154"/>
                      <a:pt x="0" y="221"/>
                    </a:cubicBezTo>
                    <a:cubicBezTo>
                      <a:pt x="0" y="247"/>
                      <a:pt x="38" y="247"/>
                      <a:pt x="38" y="221"/>
                    </a:cubicBezTo>
                    <a:cubicBezTo>
                      <a:pt x="38" y="164"/>
                      <a:pt x="38" y="96"/>
                      <a:pt x="38" y="96"/>
                    </a:cubicBezTo>
                    <a:cubicBezTo>
                      <a:pt x="38" y="69"/>
                      <a:pt x="58" y="68"/>
                      <a:pt x="58" y="96"/>
                    </a:cubicBezTo>
                    <a:cubicBezTo>
                      <a:pt x="58" y="297"/>
                      <a:pt x="58" y="498"/>
                      <a:pt x="58" y="498"/>
                    </a:cubicBezTo>
                    <a:cubicBezTo>
                      <a:pt x="58" y="550"/>
                      <a:pt x="115" y="550"/>
                      <a:pt x="115" y="498"/>
                    </a:cubicBezTo>
                    <a:cubicBezTo>
                      <a:pt x="115" y="498"/>
                      <a:pt x="115" y="383"/>
                      <a:pt x="115" y="268"/>
                    </a:cubicBezTo>
                    <a:cubicBezTo>
                      <a:pt x="115" y="242"/>
                      <a:pt x="134" y="243"/>
                      <a:pt x="134" y="268"/>
                    </a:cubicBezTo>
                    <a:cubicBezTo>
                      <a:pt x="134" y="383"/>
                      <a:pt x="134" y="498"/>
                      <a:pt x="134" y="498"/>
                    </a:cubicBezTo>
                    <a:cubicBezTo>
                      <a:pt x="134" y="550"/>
                      <a:pt x="192" y="550"/>
                      <a:pt x="192" y="498"/>
                    </a:cubicBezTo>
                    <a:cubicBezTo>
                      <a:pt x="192" y="498"/>
                      <a:pt x="192" y="297"/>
                      <a:pt x="192" y="96"/>
                    </a:cubicBezTo>
                    <a:cubicBezTo>
                      <a:pt x="186" y="13"/>
                      <a:pt x="173" y="16"/>
                      <a:pt x="154" y="0"/>
                    </a:cubicBezTo>
                    <a:cubicBezTo>
                      <a:pt x="106" y="0"/>
                      <a:pt x="77" y="0"/>
                      <a:pt x="77" y="0"/>
                    </a:cubicBezTo>
                    <a:close/>
                  </a:path>
                </a:pathLst>
              </a:custGeom>
              <a:solidFill>
                <a:srgbClr val="99CC00"/>
              </a:solidFill>
              <a:ln w="9525" cap="flat" cmpd="sng">
                <a:noFill/>
                <a:prstDash val="solid"/>
                <a:round/>
                <a:headEnd type="none" w="med" len="med"/>
                <a:tailEnd type="none" w="med" len="med"/>
              </a:ln>
            </p:spPr>
            <p:txBody>
              <a:bodyPr wrap="none" lIns="0" tIns="0" rIns="0" bIns="0" anchor="ctr"/>
              <a:lstStyle/>
              <a:p>
                <a:pPr defTabSz="914400" fontAlgn="auto">
                  <a:spcBef>
                    <a:spcPts val="0"/>
                  </a:spcBef>
                  <a:spcAft>
                    <a:spcPts val="0"/>
                  </a:spcAft>
                  <a:defRPr/>
                </a:pPr>
                <a:endParaRPr lang="zh-CN" altLang="en-US" sz="1200" kern="0">
                  <a:solidFill>
                    <a:sysClr val="windowText" lastClr="000000"/>
                  </a:solidFill>
                  <a:latin typeface="Arial" charset="0"/>
                  <a:ea typeface="Arial Unicode MS" pitchFamily="34" charset="-122"/>
                  <a:cs typeface="Arial Unicode MS" pitchFamily="34" charset="-122"/>
                </a:endParaRPr>
              </a:p>
            </p:txBody>
          </p:sp>
        </p:grpSp>
      </p:grpSp>
      <p:grpSp>
        <p:nvGrpSpPr>
          <p:cNvPr id="36878" name="Group 67"/>
          <p:cNvGrpSpPr>
            <a:grpSpLocks/>
          </p:cNvGrpSpPr>
          <p:nvPr/>
        </p:nvGrpSpPr>
        <p:grpSpPr bwMode="auto">
          <a:xfrm>
            <a:off x="7840663" y="3556000"/>
            <a:ext cx="153987" cy="296863"/>
            <a:chOff x="3860" y="2248"/>
            <a:chExt cx="239" cy="634"/>
          </a:xfrm>
        </p:grpSpPr>
        <p:sp>
          <p:nvSpPr>
            <p:cNvPr id="36917" name="Oval 68"/>
            <p:cNvSpPr>
              <a:spLocks noChangeAspect="1" noChangeArrowheads="1"/>
            </p:cNvSpPr>
            <p:nvPr/>
          </p:nvSpPr>
          <p:spPr bwMode="auto">
            <a:xfrm flipH="1">
              <a:off x="3934" y="2248"/>
              <a:ext cx="91" cy="92"/>
            </a:xfrm>
            <a:prstGeom prst="ellipse">
              <a:avLst/>
            </a:prstGeom>
            <a:solidFill>
              <a:srgbClr val="99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defTabSz="914400"/>
              <a:endParaRPr lang="zh-CN" altLang="en-US" sz="1200">
                <a:solidFill>
                  <a:srgbClr val="000000"/>
                </a:solidFill>
              </a:endParaRPr>
            </a:p>
          </p:txBody>
        </p:sp>
        <p:grpSp>
          <p:nvGrpSpPr>
            <p:cNvPr id="36918" name="Group 69"/>
            <p:cNvGrpSpPr>
              <a:grpSpLocks noChangeAspect="1"/>
            </p:cNvGrpSpPr>
            <p:nvPr/>
          </p:nvGrpSpPr>
          <p:grpSpPr bwMode="auto">
            <a:xfrm>
              <a:off x="3880" y="2357"/>
              <a:ext cx="240" cy="525"/>
              <a:chOff x="5088" y="2064"/>
              <a:chExt cx="250" cy="550"/>
            </a:xfrm>
          </p:grpSpPr>
          <p:sp>
            <p:nvSpPr>
              <p:cNvPr id="182" name="Freeform 70"/>
              <p:cNvSpPr>
                <a:spLocks noChangeAspect="1"/>
              </p:cNvSpPr>
              <p:nvPr/>
            </p:nvSpPr>
            <p:spPr bwMode="auto">
              <a:xfrm>
                <a:off x="5147" y="2063"/>
                <a:ext cx="205" cy="551"/>
              </a:xfrm>
              <a:custGeom>
                <a:avLst/>
                <a:gdLst>
                  <a:gd name="T0" fmla="*/ 115 w 192"/>
                  <a:gd name="T1" fmla="*/ 0 h 550"/>
                  <a:gd name="T2" fmla="*/ 192 w 192"/>
                  <a:gd name="T3" fmla="*/ 76 h 550"/>
                  <a:gd name="T4" fmla="*/ 192 w 192"/>
                  <a:gd name="T5" fmla="*/ 221 h 550"/>
                  <a:gd name="T6" fmla="*/ 154 w 192"/>
                  <a:gd name="T7" fmla="*/ 221 h 550"/>
                  <a:gd name="T8" fmla="*/ 154 w 192"/>
                  <a:gd name="T9" fmla="*/ 96 h 550"/>
                  <a:gd name="T10" fmla="*/ 134 w 192"/>
                  <a:gd name="T11" fmla="*/ 96 h 550"/>
                  <a:gd name="T12" fmla="*/ 134 w 192"/>
                  <a:gd name="T13" fmla="*/ 498 h 550"/>
                  <a:gd name="T14" fmla="*/ 77 w 192"/>
                  <a:gd name="T15" fmla="*/ 498 h 550"/>
                  <a:gd name="T16" fmla="*/ 77 w 192"/>
                  <a:gd name="T17" fmla="*/ 268 h 550"/>
                  <a:gd name="T18" fmla="*/ 58 w 192"/>
                  <a:gd name="T19" fmla="*/ 268 h 550"/>
                  <a:gd name="T20" fmla="*/ 58 w 192"/>
                  <a:gd name="T21" fmla="*/ 498 h 550"/>
                  <a:gd name="T22" fmla="*/ 0 w 192"/>
                  <a:gd name="T23" fmla="*/ 498 h 550"/>
                  <a:gd name="T24" fmla="*/ 0 w 192"/>
                  <a:gd name="T25" fmla="*/ 96 h 550"/>
                  <a:gd name="T26" fmla="*/ 38 w 192"/>
                  <a:gd name="T27" fmla="*/ 0 h 550"/>
                  <a:gd name="T28" fmla="*/ 115 w 192"/>
                  <a:gd name="T29" fmla="*/ 0 h 5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550"/>
                  <a:gd name="T47" fmla="*/ 192 w 192"/>
                  <a:gd name="T48" fmla="*/ 550 h 5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550">
                    <a:moveTo>
                      <a:pt x="115" y="0"/>
                    </a:moveTo>
                    <a:cubicBezTo>
                      <a:pt x="159" y="0"/>
                      <a:pt x="192" y="34"/>
                      <a:pt x="192" y="76"/>
                    </a:cubicBezTo>
                    <a:cubicBezTo>
                      <a:pt x="192" y="76"/>
                      <a:pt x="192" y="154"/>
                      <a:pt x="192" y="221"/>
                    </a:cubicBezTo>
                    <a:cubicBezTo>
                      <a:pt x="192" y="247"/>
                      <a:pt x="154" y="247"/>
                      <a:pt x="154" y="221"/>
                    </a:cubicBezTo>
                    <a:cubicBezTo>
                      <a:pt x="154" y="164"/>
                      <a:pt x="154" y="96"/>
                      <a:pt x="154" y="96"/>
                    </a:cubicBezTo>
                    <a:cubicBezTo>
                      <a:pt x="154" y="69"/>
                      <a:pt x="134" y="68"/>
                      <a:pt x="134" y="96"/>
                    </a:cubicBezTo>
                    <a:cubicBezTo>
                      <a:pt x="134" y="297"/>
                      <a:pt x="134" y="498"/>
                      <a:pt x="134" y="498"/>
                    </a:cubicBezTo>
                    <a:cubicBezTo>
                      <a:pt x="134" y="550"/>
                      <a:pt x="77" y="550"/>
                      <a:pt x="77" y="498"/>
                    </a:cubicBezTo>
                    <a:cubicBezTo>
                      <a:pt x="77" y="498"/>
                      <a:pt x="77" y="383"/>
                      <a:pt x="77" y="268"/>
                    </a:cubicBezTo>
                    <a:cubicBezTo>
                      <a:pt x="77" y="242"/>
                      <a:pt x="58" y="243"/>
                      <a:pt x="58" y="268"/>
                    </a:cubicBezTo>
                    <a:cubicBezTo>
                      <a:pt x="58" y="383"/>
                      <a:pt x="58" y="498"/>
                      <a:pt x="58" y="498"/>
                    </a:cubicBezTo>
                    <a:cubicBezTo>
                      <a:pt x="58" y="550"/>
                      <a:pt x="0" y="550"/>
                      <a:pt x="0" y="498"/>
                    </a:cubicBezTo>
                    <a:cubicBezTo>
                      <a:pt x="0" y="498"/>
                      <a:pt x="0" y="297"/>
                      <a:pt x="0" y="96"/>
                    </a:cubicBezTo>
                    <a:cubicBezTo>
                      <a:pt x="6" y="13"/>
                      <a:pt x="19" y="16"/>
                      <a:pt x="38" y="0"/>
                    </a:cubicBezTo>
                    <a:cubicBezTo>
                      <a:pt x="86" y="0"/>
                      <a:pt x="115" y="0"/>
                      <a:pt x="115" y="0"/>
                    </a:cubicBezTo>
                    <a:close/>
                  </a:path>
                </a:pathLst>
              </a:custGeom>
              <a:solidFill>
                <a:srgbClr val="99CC00"/>
              </a:solidFill>
              <a:ln w="9525" cap="flat" cmpd="sng">
                <a:noFill/>
                <a:prstDash val="solid"/>
                <a:round/>
                <a:headEnd type="none" w="med" len="med"/>
                <a:tailEnd type="none" w="med" len="med"/>
              </a:ln>
            </p:spPr>
            <p:txBody>
              <a:bodyPr wrap="none" lIns="0" tIns="0" rIns="0" bIns="0" anchor="ctr"/>
              <a:lstStyle/>
              <a:p>
                <a:pPr defTabSz="914400" fontAlgn="auto">
                  <a:spcBef>
                    <a:spcPts val="0"/>
                  </a:spcBef>
                  <a:spcAft>
                    <a:spcPts val="0"/>
                  </a:spcAft>
                  <a:defRPr/>
                </a:pPr>
                <a:endParaRPr lang="zh-CN" altLang="en-US" sz="1200" kern="0">
                  <a:solidFill>
                    <a:sysClr val="windowText" lastClr="000000"/>
                  </a:solidFill>
                  <a:latin typeface="Arial" charset="0"/>
                  <a:ea typeface="Arial Unicode MS" pitchFamily="34" charset="-122"/>
                  <a:cs typeface="Arial Unicode MS" pitchFamily="34" charset="-122"/>
                </a:endParaRPr>
              </a:p>
            </p:txBody>
          </p:sp>
          <p:sp>
            <p:nvSpPr>
              <p:cNvPr id="183" name="Freeform 71"/>
              <p:cNvSpPr>
                <a:spLocks noChangeAspect="1"/>
              </p:cNvSpPr>
              <p:nvPr/>
            </p:nvSpPr>
            <p:spPr bwMode="auto">
              <a:xfrm>
                <a:off x="5088" y="2063"/>
                <a:ext cx="195" cy="551"/>
              </a:xfrm>
              <a:custGeom>
                <a:avLst/>
                <a:gdLst>
                  <a:gd name="T0" fmla="*/ 77 w 192"/>
                  <a:gd name="T1" fmla="*/ 0 h 550"/>
                  <a:gd name="T2" fmla="*/ 0 w 192"/>
                  <a:gd name="T3" fmla="*/ 76 h 550"/>
                  <a:gd name="T4" fmla="*/ 0 w 192"/>
                  <a:gd name="T5" fmla="*/ 221 h 550"/>
                  <a:gd name="T6" fmla="*/ 38 w 192"/>
                  <a:gd name="T7" fmla="*/ 221 h 550"/>
                  <a:gd name="T8" fmla="*/ 38 w 192"/>
                  <a:gd name="T9" fmla="*/ 96 h 550"/>
                  <a:gd name="T10" fmla="*/ 58 w 192"/>
                  <a:gd name="T11" fmla="*/ 96 h 550"/>
                  <a:gd name="T12" fmla="*/ 58 w 192"/>
                  <a:gd name="T13" fmla="*/ 498 h 550"/>
                  <a:gd name="T14" fmla="*/ 115 w 192"/>
                  <a:gd name="T15" fmla="*/ 498 h 550"/>
                  <a:gd name="T16" fmla="*/ 115 w 192"/>
                  <a:gd name="T17" fmla="*/ 268 h 550"/>
                  <a:gd name="T18" fmla="*/ 134 w 192"/>
                  <a:gd name="T19" fmla="*/ 268 h 550"/>
                  <a:gd name="T20" fmla="*/ 134 w 192"/>
                  <a:gd name="T21" fmla="*/ 498 h 550"/>
                  <a:gd name="T22" fmla="*/ 192 w 192"/>
                  <a:gd name="T23" fmla="*/ 498 h 550"/>
                  <a:gd name="T24" fmla="*/ 192 w 192"/>
                  <a:gd name="T25" fmla="*/ 96 h 550"/>
                  <a:gd name="T26" fmla="*/ 154 w 192"/>
                  <a:gd name="T27" fmla="*/ 0 h 550"/>
                  <a:gd name="T28" fmla="*/ 77 w 192"/>
                  <a:gd name="T29" fmla="*/ 0 h 5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550"/>
                  <a:gd name="T47" fmla="*/ 192 w 192"/>
                  <a:gd name="T48" fmla="*/ 550 h 5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550">
                    <a:moveTo>
                      <a:pt x="77" y="0"/>
                    </a:moveTo>
                    <a:cubicBezTo>
                      <a:pt x="33" y="0"/>
                      <a:pt x="0" y="34"/>
                      <a:pt x="0" y="76"/>
                    </a:cubicBezTo>
                    <a:cubicBezTo>
                      <a:pt x="0" y="76"/>
                      <a:pt x="0" y="154"/>
                      <a:pt x="0" y="221"/>
                    </a:cubicBezTo>
                    <a:cubicBezTo>
                      <a:pt x="0" y="247"/>
                      <a:pt x="38" y="247"/>
                      <a:pt x="38" y="221"/>
                    </a:cubicBezTo>
                    <a:cubicBezTo>
                      <a:pt x="38" y="164"/>
                      <a:pt x="38" y="96"/>
                      <a:pt x="38" y="96"/>
                    </a:cubicBezTo>
                    <a:cubicBezTo>
                      <a:pt x="38" y="69"/>
                      <a:pt x="58" y="68"/>
                      <a:pt x="58" y="96"/>
                    </a:cubicBezTo>
                    <a:cubicBezTo>
                      <a:pt x="58" y="297"/>
                      <a:pt x="58" y="498"/>
                      <a:pt x="58" y="498"/>
                    </a:cubicBezTo>
                    <a:cubicBezTo>
                      <a:pt x="58" y="550"/>
                      <a:pt x="115" y="550"/>
                      <a:pt x="115" y="498"/>
                    </a:cubicBezTo>
                    <a:cubicBezTo>
                      <a:pt x="115" y="498"/>
                      <a:pt x="115" y="383"/>
                      <a:pt x="115" y="268"/>
                    </a:cubicBezTo>
                    <a:cubicBezTo>
                      <a:pt x="115" y="242"/>
                      <a:pt x="134" y="243"/>
                      <a:pt x="134" y="268"/>
                    </a:cubicBezTo>
                    <a:cubicBezTo>
                      <a:pt x="134" y="383"/>
                      <a:pt x="134" y="498"/>
                      <a:pt x="134" y="498"/>
                    </a:cubicBezTo>
                    <a:cubicBezTo>
                      <a:pt x="134" y="550"/>
                      <a:pt x="192" y="550"/>
                      <a:pt x="192" y="498"/>
                    </a:cubicBezTo>
                    <a:cubicBezTo>
                      <a:pt x="192" y="498"/>
                      <a:pt x="192" y="297"/>
                      <a:pt x="192" y="96"/>
                    </a:cubicBezTo>
                    <a:cubicBezTo>
                      <a:pt x="186" y="13"/>
                      <a:pt x="173" y="16"/>
                      <a:pt x="154" y="0"/>
                    </a:cubicBezTo>
                    <a:cubicBezTo>
                      <a:pt x="106" y="0"/>
                      <a:pt x="77" y="0"/>
                      <a:pt x="77" y="0"/>
                    </a:cubicBezTo>
                    <a:close/>
                  </a:path>
                </a:pathLst>
              </a:custGeom>
              <a:solidFill>
                <a:srgbClr val="99CC00"/>
              </a:solidFill>
              <a:ln w="9525" cap="flat" cmpd="sng">
                <a:noFill/>
                <a:prstDash val="solid"/>
                <a:round/>
                <a:headEnd type="none" w="med" len="med"/>
                <a:tailEnd type="none" w="med" len="med"/>
              </a:ln>
            </p:spPr>
            <p:txBody>
              <a:bodyPr wrap="none" lIns="0" tIns="0" rIns="0" bIns="0" anchor="ctr"/>
              <a:lstStyle/>
              <a:p>
                <a:pPr defTabSz="914400" fontAlgn="auto">
                  <a:spcBef>
                    <a:spcPts val="0"/>
                  </a:spcBef>
                  <a:spcAft>
                    <a:spcPts val="0"/>
                  </a:spcAft>
                  <a:defRPr/>
                </a:pPr>
                <a:endParaRPr lang="zh-CN" altLang="en-US" sz="1200" kern="0">
                  <a:solidFill>
                    <a:sysClr val="windowText" lastClr="000000"/>
                  </a:solidFill>
                  <a:latin typeface="Arial" charset="0"/>
                  <a:ea typeface="Arial Unicode MS" pitchFamily="34" charset="-122"/>
                  <a:cs typeface="Arial Unicode MS" pitchFamily="34" charset="-122"/>
                </a:endParaRPr>
              </a:p>
            </p:txBody>
          </p:sp>
        </p:grpSp>
      </p:grpSp>
      <p:grpSp>
        <p:nvGrpSpPr>
          <p:cNvPr id="36879" name="Group 72"/>
          <p:cNvGrpSpPr>
            <a:grpSpLocks/>
          </p:cNvGrpSpPr>
          <p:nvPr/>
        </p:nvGrpSpPr>
        <p:grpSpPr bwMode="auto">
          <a:xfrm>
            <a:off x="7627938" y="3556000"/>
            <a:ext cx="155575" cy="296863"/>
            <a:chOff x="3860" y="2248"/>
            <a:chExt cx="239" cy="634"/>
          </a:xfrm>
        </p:grpSpPr>
        <p:sp>
          <p:nvSpPr>
            <p:cNvPr id="36913" name="Oval 73"/>
            <p:cNvSpPr>
              <a:spLocks noChangeAspect="1" noChangeArrowheads="1"/>
            </p:cNvSpPr>
            <p:nvPr/>
          </p:nvSpPr>
          <p:spPr bwMode="auto">
            <a:xfrm flipH="1">
              <a:off x="3933" y="2248"/>
              <a:ext cx="90" cy="92"/>
            </a:xfrm>
            <a:prstGeom prst="ellipse">
              <a:avLst/>
            </a:prstGeom>
            <a:solidFill>
              <a:srgbClr val="99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defTabSz="914400"/>
              <a:endParaRPr lang="zh-CN" altLang="en-US" sz="1200">
                <a:solidFill>
                  <a:srgbClr val="000000"/>
                </a:solidFill>
              </a:endParaRPr>
            </a:p>
          </p:txBody>
        </p:sp>
        <p:grpSp>
          <p:nvGrpSpPr>
            <p:cNvPr id="36914" name="Group 74"/>
            <p:cNvGrpSpPr>
              <a:grpSpLocks noChangeAspect="1"/>
            </p:cNvGrpSpPr>
            <p:nvPr/>
          </p:nvGrpSpPr>
          <p:grpSpPr bwMode="auto">
            <a:xfrm>
              <a:off x="3880" y="2357"/>
              <a:ext cx="240" cy="525"/>
              <a:chOff x="5088" y="2064"/>
              <a:chExt cx="250" cy="550"/>
            </a:xfrm>
          </p:grpSpPr>
          <p:sp>
            <p:nvSpPr>
              <p:cNvPr id="187" name="Freeform 75"/>
              <p:cNvSpPr>
                <a:spLocks noChangeAspect="1"/>
              </p:cNvSpPr>
              <p:nvPr/>
            </p:nvSpPr>
            <p:spPr bwMode="auto">
              <a:xfrm>
                <a:off x="5146" y="2063"/>
                <a:ext cx="193" cy="551"/>
              </a:xfrm>
              <a:custGeom>
                <a:avLst/>
                <a:gdLst>
                  <a:gd name="T0" fmla="*/ 115 w 192"/>
                  <a:gd name="T1" fmla="*/ 0 h 550"/>
                  <a:gd name="T2" fmla="*/ 192 w 192"/>
                  <a:gd name="T3" fmla="*/ 76 h 550"/>
                  <a:gd name="T4" fmla="*/ 192 w 192"/>
                  <a:gd name="T5" fmla="*/ 221 h 550"/>
                  <a:gd name="T6" fmla="*/ 154 w 192"/>
                  <a:gd name="T7" fmla="*/ 221 h 550"/>
                  <a:gd name="T8" fmla="*/ 154 w 192"/>
                  <a:gd name="T9" fmla="*/ 96 h 550"/>
                  <a:gd name="T10" fmla="*/ 134 w 192"/>
                  <a:gd name="T11" fmla="*/ 96 h 550"/>
                  <a:gd name="T12" fmla="*/ 134 w 192"/>
                  <a:gd name="T13" fmla="*/ 498 h 550"/>
                  <a:gd name="T14" fmla="*/ 77 w 192"/>
                  <a:gd name="T15" fmla="*/ 498 h 550"/>
                  <a:gd name="T16" fmla="*/ 77 w 192"/>
                  <a:gd name="T17" fmla="*/ 268 h 550"/>
                  <a:gd name="T18" fmla="*/ 58 w 192"/>
                  <a:gd name="T19" fmla="*/ 268 h 550"/>
                  <a:gd name="T20" fmla="*/ 58 w 192"/>
                  <a:gd name="T21" fmla="*/ 498 h 550"/>
                  <a:gd name="T22" fmla="*/ 0 w 192"/>
                  <a:gd name="T23" fmla="*/ 498 h 550"/>
                  <a:gd name="T24" fmla="*/ 0 w 192"/>
                  <a:gd name="T25" fmla="*/ 96 h 550"/>
                  <a:gd name="T26" fmla="*/ 38 w 192"/>
                  <a:gd name="T27" fmla="*/ 0 h 550"/>
                  <a:gd name="T28" fmla="*/ 115 w 192"/>
                  <a:gd name="T29" fmla="*/ 0 h 5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550"/>
                  <a:gd name="T47" fmla="*/ 192 w 192"/>
                  <a:gd name="T48" fmla="*/ 550 h 5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550">
                    <a:moveTo>
                      <a:pt x="115" y="0"/>
                    </a:moveTo>
                    <a:cubicBezTo>
                      <a:pt x="159" y="0"/>
                      <a:pt x="192" y="34"/>
                      <a:pt x="192" y="76"/>
                    </a:cubicBezTo>
                    <a:cubicBezTo>
                      <a:pt x="192" y="76"/>
                      <a:pt x="192" y="154"/>
                      <a:pt x="192" y="221"/>
                    </a:cubicBezTo>
                    <a:cubicBezTo>
                      <a:pt x="192" y="247"/>
                      <a:pt x="154" y="247"/>
                      <a:pt x="154" y="221"/>
                    </a:cubicBezTo>
                    <a:cubicBezTo>
                      <a:pt x="154" y="164"/>
                      <a:pt x="154" y="96"/>
                      <a:pt x="154" y="96"/>
                    </a:cubicBezTo>
                    <a:cubicBezTo>
                      <a:pt x="154" y="69"/>
                      <a:pt x="134" y="68"/>
                      <a:pt x="134" y="96"/>
                    </a:cubicBezTo>
                    <a:cubicBezTo>
                      <a:pt x="134" y="297"/>
                      <a:pt x="134" y="498"/>
                      <a:pt x="134" y="498"/>
                    </a:cubicBezTo>
                    <a:cubicBezTo>
                      <a:pt x="134" y="550"/>
                      <a:pt x="77" y="550"/>
                      <a:pt x="77" y="498"/>
                    </a:cubicBezTo>
                    <a:cubicBezTo>
                      <a:pt x="77" y="498"/>
                      <a:pt x="77" y="383"/>
                      <a:pt x="77" y="268"/>
                    </a:cubicBezTo>
                    <a:cubicBezTo>
                      <a:pt x="77" y="242"/>
                      <a:pt x="58" y="243"/>
                      <a:pt x="58" y="268"/>
                    </a:cubicBezTo>
                    <a:cubicBezTo>
                      <a:pt x="58" y="383"/>
                      <a:pt x="58" y="498"/>
                      <a:pt x="58" y="498"/>
                    </a:cubicBezTo>
                    <a:cubicBezTo>
                      <a:pt x="58" y="550"/>
                      <a:pt x="0" y="550"/>
                      <a:pt x="0" y="498"/>
                    </a:cubicBezTo>
                    <a:cubicBezTo>
                      <a:pt x="0" y="498"/>
                      <a:pt x="0" y="297"/>
                      <a:pt x="0" y="96"/>
                    </a:cubicBezTo>
                    <a:cubicBezTo>
                      <a:pt x="6" y="13"/>
                      <a:pt x="19" y="16"/>
                      <a:pt x="38" y="0"/>
                    </a:cubicBezTo>
                    <a:cubicBezTo>
                      <a:pt x="86" y="0"/>
                      <a:pt x="115" y="0"/>
                      <a:pt x="115" y="0"/>
                    </a:cubicBezTo>
                    <a:close/>
                  </a:path>
                </a:pathLst>
              </a:custGeom>
              <a:solidFill>
                <a:srgbClr val="99CC00"/>
              </a:solidFill>
              <a:ln w="9525" cap="flat" cmpd="sng">
                <a:noFill/>
                <a:prstDash val="solid"/>
                <a:round/>
                <a:headEnd type="none" w="med" len="med"/>
                <a:tailEnd type="none" w="med" len="med"/>
              </a:ln>
            </p:spPr>
            <p:txBody>
              <a:bodyPr wrap="none" lIns="0" tIns="0" rIns="0" bIns="0" anchor="ctr"/>
              <a:lstStyle/>
              <a:p>
                <a:pPr defTabSz="914400" fontAlgn="auto">
                  <a:spcBef>
                    <a:spcPts val="0"/>
                  </a:spcBef>
                  <a:spcAft>
                    <a:spcPts val="0"/>
                  </a:spcAft>
                  <a:defRPr/>
                </a:pPr>
                <a:endParaRPr lang="zh-CN" altLang="en-US" sz="1200" kern="0">
                  <a:solidFill>
                    <a:sysClr val="windowText" lastClr="000000"/>
                  </a:solidFill>
                  <a:latin typeface="Arial" charset="0"/>
                  <a:ea typeface="Arial Unicode MS" pitchFamily="34" charset="-122"/>
                  <a:cs typeface="Arial Unicode MS" pitchFamily="34" charset="-122"/>
                </a:endParaRPr>
              </a:p>
            </p:txBody>
          </p:sp>
          <p:sp>
            <p:nvSpPr>
              <p:cNvPr id="188" name="Freeform 76"/>
              <p:cNvSpPr>
                <a:spLocks noChangeAspect="1"/>
              </p:cNvSpPr>
              <p:nvPr/>
            </p:nvSpPr>
            <p:spPr bwMode="auto">
              <a:xfrm>
                <a:off x="5087" y="2063"/>
                <a:ext cx="193" cy="551"/>
              </a:xfrm>
              <a:custGeom>
                <a:avLst/>
                <a:gdLst>
                  <a:gd name="T0" fmla="*/ 77 w 192"/>
                  <a:gd name="T1" fmla="*/ 0 h 550"/>
                  <a:gd name="T2" fmla="*/ 0 w 192"/>
                  <a:gd name="T3" fmla="*/ 76 h 550"/>
                  <a:gd name="T4" fmla="*/ 0 w 192"/>
                  <a:gd name="T5" fmla="*/ 221 h 550"/>
                  <a:gd name="T6" fmla="*/ 38 w 192"/>
                  <a:gd name="T7" fmla="*/ 221 h 550"/>
                  <a:gd name="T8" fmla="*/ 38 w 192"/>
                  <a:gd name="T9" fmla="*/ 96 h 550"/>
                  <a:gd name="T10" fmla="*/ 58 w 192"/>
                  <a:gd name="T11" fmla="*/ 96 h 550"/>
                  <a:gd name="T12" fmla="*/ 58 w 192"/>
                  <a:gd name="T13" fmla="*/ 498 h 550"/>
                  <a:gd name="T14" fmla="*/ 115 w 192"/>
                  <a:gd name="T15" fmla="*/ 498 h 550"/>
                  <a:gd name="T16" fmla="*/ 115 w 192"/>
                  <a:gd name="T17" fmla="*/ 268 h 550"/>
                  <a:gd name="T18" fmla="*/ 134 w 192"/>
                  <a:gd name="T19" fmla="*/ 268 h 550"/>
                  <a:gd name="T20" fmla="*/ 134 w 192"/>
                  <a:gd name="T21" fmla="*/ 498 h 550"/>
                  <a:gd name="T22" fmla="*/ 192 w 192"/>
                  <a:gd name="T23" fmla="*/ 498 h 550"/>
                  <a:gd name="T24" fmla="*/ 192 w 192"/>
                  <a:gd name="T25" fmla="*/ 96 h 550"/>
                  <a:gd name="T26" fmla="*/ 154 w 192"/>
                  <a:gd name="T27" fmla="*/ 0 h 550"/>
                  <a:gd name="T28" fmla="*/ 77 w 192"/>
                  <a:gd name="T29" fmla="*/ 0 h 5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550"/>
                  <a:gd name="T47" fmla="*/ 192 w 192"/>
                  <a:gd name="T48" fmla="*/ 550 h 5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550">
                    <a:moveTo>
                      <a:pt x="77" y="0"/>
                    </a:moveTo>
                    <a:cubicBezTo>
                      <a:pt x="33" y="0"/>
                      <a:pt x="0" y="34"/>
                      <a:pt x="0" y="76"/>
                    </a:cubicBezTo>
                    <a:cubicBezTo>
                      <a:pt x="0" y="76"/>
                      <a:pt x="0" y="154"/>
                      <a:pt x="0" y="221"/>
                    </a:cubicBezTo>
                    <a:cubicBezTo>
                      <a:pt x="0" y="247"/>
                      <a:pt x="38" y="247"/>
                      <a:pt x="38" y="221"/>
                    </a:cubicBezTo>
                    <a:cubicBezTo>
                      <a:pt x="38" y="164"/>
                      <a:pt x="38" y="96"/>
                      <a:pt x="38" y="96"/>
                    </a:cubicBezTo>
                    <a:cubicBezTo>
                      <a:pt x="38" y="69"/>
                      <a:pt x="58" y="68"/>
                      <a:pt x="58" y="96"/>
                    </a:cubicBezTo>
                    <a:cubicBezTo>
                      <a:pt x="58" y="297"/>
                      <a:pt x="58" y="498"/>
                      <a:pt x="58" y="498"/>
                    </a:cubicBezTo>
                    <a:cubicBezTo>
                      <a:pt x="58" y="550"/>
                      <a:pt x="115" y="550"/>
                      <a:pt x="115" y="498"/>
                    </a:cubicBezTo>
                    <a:cubicBezTo>
                      <a:pt x="115" y="498"/>
                      <a:pt x="115" y="383"/>
                      <a:pt x="115" y="268"/>
                    </a:cubicBezTo>
                    <a:cubicBezTo>
                      <a:pt x="115" y="242"/>
                      <a:pt x="134" y="243"/>
                      <a:pt x="134" y="268"/>
                    </a:cubicBezTo>
                    <a:cubicBezTo>
                      <a:pt x="134" y="383"/>
                      <a:pt x="134" y="498"/>
                      <a:pt x="134" y="498"/>
                    </a:cubicBezTo>
                    <a:cubicBezTo>
                      <a:pt x="134" y="550"/>
                      <a:pt x="192" y="550"/>
                      <a:pt x="192" y="498"/>
                    </a:cubicBezTo>
                    <a:cubicBezTo>
                      <a:pt x="192" y="498"/>
                      <a:pt x="192" y="297"/>
                      <a:pt x="192" y="96"/>
                    </a:cubicBezTo>
                    <a:cubicBezTo>
                      <a:pt x="186" y="13"/>
                      <a:pt x="173" y="16"/>
                      <a:pt x="154" y="0"/>
                    </a:cubicBezTo>
                    <a:cubicBezTo>
                      <a:pt x="106" y="0"/>
                      <a:pt x="77" y="0"/>
                      <a:pt x="77" y="0"/>
                    </a:cubicBezTo>
                    <a:close/>
                  </a:path>
                </a:pathLst>
              </a:custGeom>
              <a:solidFill>
                <a:srgbClr val="99CC00"/>
              </a:solidFill>
              <a:ln w="9525" cap="flat" cmpd="sng">
                <a:noFill/>
                <a:prstDash val="solid"/>
                <a:round/>
                <a:headEnd type="none" w="med" len="med"/>
                <a:tailEnd type="none" w="med" len="med"/>
              </a:ln>
            </p:spPr>
            <p:txBody>
              <a:bodyPr wrap="none" lIns="0" tIns="0" rIns="0" bIns="0" anchor="ctr"/>
              <a:lstStyle/>
              <a:p>
                <a:pPr defTabSz="914400" fontAlgn="auto">
                  <a:spcBef>
                    <a:spcPts val="0"/>
                  </a:spcBef>
                  <a:spcAft>
                    <a:spcPts val="0"/>
                  </a:spcAft>
                  <a:defRPr/>
                </a:pPr>
                <a:endParaRPr lang="zh-CN" altLang="en-US" sz="1200" kern="0">
                  <a:solidFill>
                    <a:sysClr val="windowText" lastClr="000000"/>
                  </a:solidFill>
                  <a:latin typeface="Arial" charset="0"/>
                  <a:ea typeface="Arial Unicode MS" pitchFamily="34" charset="-122"/>
                  <a:cs typeface="Arial Unicode MS" pitchFamily="34" charset="-122"/>
                </a:endParaRPr>
              </a:p>
            </p:txBody>
          </p:sp>
        </p:grpSp>
      </p:grpSp>
      <p:sp>
        <p:nvSpPr>
          <p:cNvPr id="189" name="AutoShape 77"/>
          <p:cNvSpPr>
            <a:spLocks noChangeArrowheads="1"/>
          </p:cNvSpPr>
          <p:nvPr/>
        </p:nvSpPr>
        <p:spPr bwMode="auto">
          <a:xfrm>
            <a:off x="4648200" y="4114800"/>
            <a:ext cx="1143000" cy="533400"/>
          </a:xfrm>
          <a:prstGeom prst="cloudCallout">
            <a:avLst>
              <a:gd name="adj1" fmla="val 52524"/>
              <a:gd name="adj2" fmla="val 81213"/>
            </a:avLst>
          </a:prstGeom>
          <a:solidFill>
            <a:srgbClr val="FFFF00"/>
          </a:solidFill>
          <a:ln w="9525">
            <a:noFill/>
            <a:round/>
            <a:headEnd/>
            <a:tailEnd/>
          </a:ln>
          <a:effectLst>
            <a:outerShdw blurRad="63500" sx="102000" sy="102000" algn="ctr" rotWithShape="0">
              <a:prstClr val="black">
                <a:alpha val="40000"/>
              </a:prstClr>
            </a:outerShdw>
          </a:effectLst>
        </p:spPr>
        <p:txBody>
          <a:bodyPr lIns="91429" tIns="45714" rIns="91429" bIns="45714" anchor="ctr"/>
          <a:lstStyle/>
          <a:p>
            <a:pPr marL="328613" indent="-328613" algn="ctr" defTabSz="858838">
              <a:defRPr/>
            </a:pPr>
            <a:endParaRPr lang="en-US" altLang="zh-CN">
              <a:solidFill>
                <a:srgbClr val="000000"/>
              </a:solidFill>
            </a:endParaRPr>
          </a:p>
        </p:txBody>
      </p:sp>
      <p:sp>
        <p:nvSpPr>
          <p:cNvPr id="190" name="Text Box 78"/>
          <p:cNvSpPr txBox="1">
            <a:spLocks noChangeArrowheads="1"/>
          </p:cNvSpPr>
          <p:nvPr/>
        </p:nvSpPr>
        <p:spPr bwMode="auto">
          <a:xfrm>
            <a:off x="4648200" y="4191000"/>
            <a:ext cx="1171575" cy="307975"/>
          </a:xfrm>
          <a:prstGeom prst="rect">
            <a:avLst/>
          </a:prstGeom>
          <a:noFill/>
          <a:ln w="9525" algn="ctr">
            <a:noFill/>
            <a:miter lim="800000"/>
            <a:headEnd/>
            <a:tailEnd/>
          </a:ln>
        </p:spPr>
        <p:txBody>
          <a:bodyPr lIns="91429" tIns="45714" rIns="91429" bIns="45714">
            <a:spAutoFit/>
          </a:bodyPr>
          <a:lstStyle/>
          <a:p>
            <a:pPr marL="328613" indent="-328613" algn="ctr" defTabSz="858838" fontAlgn="auto">
              <a:spcBef>
                <a:spcPct val="50000"/>
              </a:spcBef>
              <a:spcAft>
                <a:spcPts val="0"/>
              </a:spcAft>
              <a:defRPr/>
            </a:pPr>
            <a:r>
              <a:rPr lang="en-US" altLang="zh-CN" sz="1400" b="1" kern="0" dirty="0">
                <a:solidFill>
                  <a:srgbClr val="FF3300"/>
                </a:solidFill>
                <a:latin typeface="Arial" charset="0"/>
                <a:ea typeface="Arial Unicode MS" pitchFamily="34" charset="-122"/>
                <a:cs typeface="Arial Unicode MS" pitchFamily="34" charset="-122"/>
              </a:rPr>
              <a:t>Crowded</a:t>
            </a:r>
          </a:p>
        </p:txBody>
      </p:sp>
      <p:grpSp>
        <p:nvGrpSpPr>
          <p:cNvPr id="14" name="Group 216"/>
          <p:cNvGrpSpPr>
            <a:grpSpLocks/>
          </p:cNvGrpSpPr>
          <p:nvPr/>
        </p:nvGrpSpPr>
        <p:grpSpPr bwMode="auto">
          <a:xfrm>
            <a:off x="3810000" y="2590800"/>
            <a:ext cx="1371600" cy="760413"/>
            <a:chOff x="3810000" y="2590800"/>
            <a:chExt cx="1371600" cy="760023"/>
          </a:xfrm>
        </p:grpSpPr>
        <p:sp>
          <p:nvSpPr>
            <p:cNvPr id="36911" name="Text Box 11"/>
            <p:cNvSpPr txBox="1">
              <a:spLocks noChangeArrowheads="1"/>
            </p:cNvSpPr>
            <p:nvPr/>
          </p:nvSpPr>
          <p:spPr bwMode="auto">
            <a:xfrm>
              <a:off x="3810000" y="3048000"/>
              <a:ext cx="1371600" cy="30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58" tIns="50728" rIns="101458" bIns="50728">
              <a:spAutoFit/>
            </a:bodyPr>
            <a:lstStyle>
              <a:lvl1pPr defTabSz="1019175"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defTabSz="1019175"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defTabSz="1019175"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defTabSz="1019175"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defTabSz="1019175"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defTabSz="1019175"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1019175"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1019175"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1019175"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eaLnBrk="1"/>
              <a:r>
                <a:rPr lang="en-US" altLang="zh-CN" sz="1400" b="1">
                  <a:solidFill>
                    <a:srgbClr val="000000"/>
                  </a:solidFill>
                  <a:ea typeface="MS PGothic" pitchFamily="34" charset="-128"/>
                  <a:cs typeface="Arial" pitchFamily="34" charset="0"/>
                </a:rPr>
                <a:t>SGSN/GGSN</a:t>
              </a:r>
            </a:p>
          </p:txBody>
        </p:sp>
        <p:pic>
          <p:nvPicPr>
            <p:cNvPr id="36912" name="Picture 13" descr="图片15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2590800"/>
              <a:ext cx="356705" cy="52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915" name="图片 198" descr="01.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5200" y="2438400"/>
            <a:ext cx="73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6" name="Picture 13" descr="B-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00" y="2427288"/>
            <a:ext cx="72072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351"/>
          <p:cNvGrpSpPr>
            <a:grpSpLocks/>
          </p:cNvGrpSpPr>
          <p:nvPr/>
        </p:nvGrpSpPr>
        <p:grpSpPr bwMode="auto">
          <a:xfrm>
            <a:off x="685800" y="3581400"/>
            <a:ext cx="1143000" cy="425450"/>
            <a:chOff x="7315199" y="1752600"/>
            <a:chExt cx="1143001" cy="424851"/>
          </a:xfrm>
        </p:grpSpPr>
        <p:pic>
          <p:nvPicPr>
            <p:cNvPr id="36909" name="Picture 25" descr="RTC Server s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3400" y="1752601"/>
              <a:ext cx="304800" cy="42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10" name="Text Box 11"/>
            <p:cNvSpPr txBox="1">
              <a:spLocks noChangeArrowheads="1"/>
            </p:cNvSpPr>
            <p:nvPr/>
          </p:nvSpPr>
          <p:spPr bwMode="auto">
            <a:xfrm>
              <a:off x="7315199" y="1752600"/>
              <a:ext cx="914401" cy="38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58" tIns="50728" rIns="101458" bIns="50728">
              <a:spAutoFit/>
            </a:bodyPr>
            <a:lstStyle>
              <a:lvl1pPr defTabSz="1019175"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defTabSz="1019175"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defTabSz="1019175"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defTabSz="1019175"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defTabSz="1019175"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defTabSz="1019175"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1019175"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1019175"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1019175"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eaLnBrk="1"/>
              <a:r>
                <a:rPr lang="en-US" altLang="zh-CN" sz="1000" b="1">
                  <a:solidFill>
                    <a:srgbClr val="000000"/>
                  </a:solidFill>
                  <a:ea typeface="MS PGothic" pitchFamily="34" charset="-128"/>
                  <a:cs typeface="Arial" pitchFamily="34" charset="0"/>
                </a:rPr>
                <a:t>Meeting</a:t>
              </a:r>
            </a:p>
            <a:p>
              <a:pPr algn="ctr" eaLnBrk="1"/>
              <a:r>
                <a:rPr lang="en-US" altLang="zh-CN" sz="1000" b="1">
                  <a:solidFill>
                    <a:srgbClr val="000000"/>
                  </a:solidFill>
                  <a:ea typeface="MS PGothic" pitchFamily="34" charset="-128"/>
                  <a:cs typeface="Arial" pitchFamily="34" charset="0"/>
                </a:rPr>
                <a:t>Application </a:t>
              </a:r>
            </a:p>
          </p:txBody>
        </p:sp>
      </p:grpSp>
      <p:grpSp>
        <p:nvGrpSpPr>
          <p:cNvPr id="16" name="Group 217"/>
          <p:cNvGrpSpPr>
            <a:grpSpLocks/>
          </p:cNvGrpSpPr>
          <p:nvPr/>
        </p:nvGrpSpPr>
        <p:grpSpPr bwMode="auto">
          <a:xfrm>
            <a:off x="2971800" y="1066800"/>
            <a:ext cx="1003300" cy="914400"/>
            <a:chOff x="2971800" y="1066800"/>
            <a:chExt cx="1004046" cy="914400"/>
          </a:xfrm>
        </p:grpSpPr>
        <p:sp>
          <p:nvSpPr>
            <p:cNvPr id="164" name="Text Box 37"/>
            <p:cNvSpPr txBox="1">
              <a:spLocks noChangeArrowheads="1"/>
            </p:cNvSpPr>
            <p:nvPr/>
          </p:nvSpPr>
          <p:spPr bwMode="auto">
            <a:xfrm>
              <a:off x="2971800" y="1066800"/>
              <a:ext cx="1004046" cy="296863"/>
            </a:xfrm>
            <a:prstGeom prst="rect">
              <a:avLst/>
            </a:prstGeom>
            <a:noFill/>
            <a:ln w="9525" algn="ctr">
              <a:noFill/>
              <a:miter lim="800000"/>
              <a:headEnd/>
              <a:tailEnd/>
            </a:ln>
          </p:spPr>
          <p:txBody>
            <a:bodyPr lIns="80147" tIns="40073" rIns="80147" bIns="40073">
              <a:spAutoFit/>
            </a:bodyPr>
            <a:lstStyle/>
            <a:p>
              <a:pPr algn="ctr" defTabSz="779463" fontAlgn="auto">
                <a:spcBef>
                  <a:spcPts val="0"/>
                </a:spcBef>
                <a:spcAft>
                  <a:spcPts val="0"/>
                </a:spcAft>
                <a:defRPr/>
              </a:pPr>
              <a:r>
                <a:rPr lang="en-US" altLang="zh-CN" sz="1400" b="1" kern="0" dirty="0">
                  <a:solidFill>
                    <a:srgbClr val="000000"/>
                  </a:solidFill>
                  <a:latin typeface="Arial" charset="0"/>
                  <a:ea typeface="宋体" pitchFamily="2" charset="-122"/>
                  <a:cs typeface="Arial Unicode MS" pitchFamily="34" charset="-122"/>
                </a:rPr>
                <a:t>PCRF</a:t>
              </a:r>
            </a:p>
          </p:txBody>
        </p:sp>
        <p:pic>
          <p:nvPicPr>
            <p:cNvPr id="36908" name="Picture 81" descr="图片12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43540" y="1371600"/>
              <a:ext cx="6037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4008" name="AutoShape 73"/>
          <p:cNvSpPr>
            <a:spLocks noChangeArrowheads="1"/>
          </p:cNvSpPr>
          <p:nvPr/>
        </p:nvSpPr>
        <p:spPr bwMode="auto">
          <a:xfrm>
            <a:off x="5943600" y="1143000"/>
            <a:ext cx="2438400" cy="1143000"/>
          </a:xfrm>
          <a:prstGeom prst="cloudCallout">
            <a:avLst>
              <a:gd name="adj1" fmla="val 31297"/>
              <a:gd name="adj2" fmla="val 61658"/>
            </a:avLst>
          </a:prstGeom>
          <a:ln>
            <a:headEnd/>
            <a:tailEnd/>
          </a:ln>
        </p:spPr>
        <p:style>
          <a:lnRef idx="1">
            <a:schemeClr val="accent3"/>
          </a:lnRef>
          <a:fillRef idx="3">
            <a:schemeClr val="accent3"/>
          </a:fillRef>
          <a:effectRef idx="2">
            <a:schemeClr val="accent3"/>
          </a:effectRef>
          <a:fontRef idx="minor">
            <a:schemeClr val="lt1"/>
          </a:fontRef>
        </p:style>
        <p:txBody>
          <a:bodyPr lIns="36000" tIns="36000" rIns="36000" bIns="36000"/>
          <a:lstStyle/>
          <a:p>
            <a:pPr algn="ctr" hangingPunct="0">
              <a:lnSpc>
                <a:spcPct val="80000"/>
              </a:lnSpc>
              <a:buClr>
                <a:srgbClr val="000000"/>
              </a:buClr>
              <a:buSzPct val="100000"/>
              <a:buFont typeface="Times New Roman" pitchFamily="18" charset="0"/>
              <a:buNone/>
              <a:defRPr/>
            </a:pPr>
            <a:r>
              <a:rPr kumimoji="1" lang="en-US" altLang="zh-CN" sz="1400">
                <a:solidFill>
                  <a:srgbClr val="000000"/>
                </a:solidFill>
                <a:ea typeface="Arial Unicode MS" pitchFamily="34" charset="-128"/>
              </a:rPr>
              <a:t>The network is soooooooooo slow!</a:t>
            </a:r>
          </a:p>
          <a:p>
            <a:pPr algn="ctr" hangingPunct="0">
              <a:lnSpc>
                <a:spcPct val="80000"/>
              </a:lnSpc>
              <a:buClr>
                <a:srgbClr val="000000"/>
              </a:buClr>
              <a:buSzPct val="100000"/>
              <a:buFont typeface="Times New Roman" pitchFamily="18" charset="0"/>
              <a:buNone/>
              <a:defRPr/>
            </a:pPr>
            <a:r>
              <a:rPr kumimoji="1" lang="en-US" altLang="zh-CN" sz="1400">
                <a:solidFill>
                  <a:srgbClr val="000000"/>
                </a:solidFill>
                <a:ea typeface="Arial Unicode MS" pitchFamily="34" charset="-128"/>
              </a:rPr>
              <a:t>I have a meeting to go…</a:t>
            </a:r>
          </a:p>
        </p:txBody>
      </p:sp>
      <p:sp>
        <p:nvSpPr>
          <p:cNvPr id="176" name="Rectangle 175"/>
          <p:cNvSpPr/>
          <p:nvPr/>
        </p:nvSpPr>
        <p:spPr bwMode="auto">
          <a:xfrm>
            <a:off x="2119314" y="4693445"/>
            <a:ext cx="523874" cy="397669"/>
          </a:xfrm>
          <a:prstGeom prst="rect">
            <a:avLst/>
          </a:prstGeom>
          <a:solidFill>
            <a:schemeClr val="accent3">
              <a:lumMod val="50000"/>
            </a:schemeClr>
          </a:solidFill>
          <a:ln w="12700" algn="ctr">
            <a:noFill/>
            <a:miter lim="800000"/>
            <a:headEnd/>
            <a:tailEnd/>
          </a:ln>
          <a:scene3d>
            <a:camera prst="orthographicFront">
              <a:rot lat="0" lon="0" rev="21540000"/>
            </a:camera>
            <a:lightRig rig="threePt" dir="t"/>
          </a:scene3d>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dirty="0">
              <a:solidFill>
                <a:srgbClr val="000000"/>
              </a:solidFill>
              <a:ea typeface="Arial Unicode MS" pitchFamily="34" charset="-122"/>
              <a:cs typeface="Arial" pitchFamily="34" charset="0"/>
              <a:sym typeface="Gulim" pitchFamily="34" charset="-127"/>
            </a:endParaRPr>
          </a:p>
        </p:txBody>
      </p:sp>
      <p:grpSp>
        <p:nvGrpSpPr>
          <p:cNvPr id="17" name="Group 218"/>
          <p:cNvGrpSpPr>
            <a:grpSpLocks/>
          </p:cNvGrpSpPr>
          <p:nvPr/>
        </p:nvGrpSpPr>
        <p:grpSpPr bwMode="auto">
          <a:xfrm>
            <a:off x="4875213" y="1066800"/>
            <a:ext cx="992187" cy="990600"/>
            <a:chOff x="4875028" y="1066800"/>
            <a:chExt cx="992372" cy="990600"/>
          </a:xfrm>
        </p:grpSpPr>
        <p:pic>
          <p:nvPicPr>
            <p:cNvPr id="36905" name="Picture 72" descr="Run%2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03629" y="1402080"/>
              <a:ext cx="609600"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Text Box 37"/>
            <p:cNvSpPr txBox="1">
              <a:spLocks noChangeArrowheads="1"/>
            </p:cNvSpPr>
            <p:nvPr/>
          </p:nvSpPr>
          <p:spPr bwMode="auto">
            <a:xfrm>
              <a:off x="4875028" y="1066800"/>
              <a:ext cx="992372" cy="296863"/>
            </a:xfrm>
            <a:prstGeom prst="rect">
              <a:avLst/>
            </a:prstGeom>
            <a:noFill/>
            <a:ln w="9525" algn="ctr">
              <a:noFill/>
              <a:miter lim="800000"/>
              <a:headEnd/>
              <a:tailEnd/>
            </a:ln>
          </p:spPr>
          <p:txBody>
            <a:bodyPr lIns="80147" tIns="40073" rIns="80147" bIns="40073">
              <a:spAutoFit/>
            </a:bodyPr>
            <a:lstStyle/>
            <a:p>
              <a:pPr algn="ctr" defTabSz="779463" fontAlgn="auto">
                <a:spcBef>
                  <a:spcPts val="0"/>
                </a:spcBef>
                <a:spcAft>
                  <a:spcPts val="0"/>
                </a:spcAft>
                <a:defRPr/>
              </a:pPr>
              <a:r>
                <a:rPr lang="en-US" altLang="zh-CN" sz="1400" b="1" kern="0" dirty="0">
                  <a:solidFill>
                    <a:srgbClr val="000000"/>
                  </a:solidFill>
                  <a:latin typeface="Arial" charset="0"/>
                  <a:ea typeface="宋体" pitchFamily="2" charset="-122"/>
                  <a:cs typeface="Arial Unicode MS" pitchFamily="34" charset="-122"/>
                </a:rPr>
                <a:t>Portal</a:t>
              </a:r>
            </a:p>
          </p:txBody>
        </p:sp>
      </p:grpSp>
      <p:grpSp>
        <p:nvGrpSpPr>
          <p:cNvPr id="18" name="Group 23"/>
          <p:cNvGrpSpPr>
            <a:grpSpLocks/>
          </p:cNvGrpSpPr>
          <p:nvPr/>
        </p:nvGrpSpPr>
        <p:grpSpPr bwMode="auto">
          <a:xfrm>
            <a:off x="6553200" y="2497138"/>
            <a:ext cx="395288" cy="779462"/>
            <a:chOff x="5334000" y="1437772"/>
            <a:chExt cx="2514600" cy="4963028"/>
          </a:xfrm>
        </p:grpSpPr>
        <p:pic>
          <p:nvPicPr>
            <p:cNvPr id="36903" name="Picture 10" descr="http://www.linkphone.cn/uploadfile/2011/0407/20110407032827234.jp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1437772"/>
              <a:ext cx="2514600" cy="496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4" name="Rectangle 20"/>
            <p:cNvSpPr>
              <a:spLocks noChangeArrowheads="1"/>
            </p:cNvSpPr>
            <p:nvPr/>
          </p:nvSpPr>
          <p:spPr bwMode="auto">
            <a:xfrm>
              <a:off x="5555192" y="2482850"/>
              <a:ext cx="2083858" cy="29924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hangingPunct="0">
                <a:lnSpc>
                  <a:spcPct val="93000"/>
                </a:lnSpc>
                <a:buClr>
                  <a:srgbClr val="000000"/>
                </a:buClr>
                <a:buSzPct val="100000"/>
                <a:buFont typeface="Times New Roman" pitchFamily="18" charset="0"/>
                <a:buNone/>
              </a:pPr>
              <a:endParaRPr lang="zh-CN" altLang="en-US">
                <a:solidFill>
                  <a:srgbClr val="FFFFFF"/>
                </a:solidFill>
              </a:endParaRPr>
            </a:p>
          </p:txBody>
        </p:sp>
      </p:grpSp>
      <p:cxnSp>
        <p:nvCxnSpPr>
          <p:cNvPr id="198" name="Straight Arrow Connector 197"/>
          <p:cNvCxnSpPr/>
          <p:nvPr/>
        </p:nvCxnSpPr>
        <p:spPr bwMode="auto">
          <a:xfrm flipH="1" flipV="1">
            <a:off x="5591175" y="1914525"/>
            <a:ext cx="885825" cy="676275"/>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00" name="Straight Arrow Connector 199"/>
          <p:cNvCxnSpPr/>
          <p:nvPr/>
        </p:nvCxnSpPr>
        <p:spPr bwMode="auto">
          <a:xfrm flipH="1">
            <a:off x="3810000" y="1676400"/>
            <a:ext cx="1219200" cy="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202" name="Straight Arrow Connector 201"/>
          <p:cNvCxnSpPr/>
          <p:nvPr/>
        </p:nvCxnSpPr>
        <p:spPr bwMode="auto">
          <a:xfrm>
            <a:off x="3429000" y="2057400"/>
            <a:ext cx="838200" cy="60960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03" name="Freeform 202"/>
          <p:cNvSpPr/>
          <p:nvPr/>
        </p:nvSpPr>
        <p:spPr bwMode="auto">
          <a:xfrm>
            <a:off x="3171825" y="2743200"/>
            <a:ext cx="3381375" cy="198438"/>
          </a:xfrm>
          <a:custGeom>
            <a:avLst/>
            <a:gdLst>
              <a:gd name="connsiteX0" fmla="*/ 3381375 w 3381375"/>
              <a:gd name="connsiteY0" fmla="*/ 64412 h 197762"/>
              <a:gd name="connsiteX1" fmla="*/ 3162300 w 3381375"/>
              <a:gd name="connsiteY1" fmla="*/ 73937 h 197762"/>
              <a:gd name="connsiteX2" fmla="*/ 3038475 w 3381375"/>
              <a:gd name="connsiteY2" fmla="*/ 83462 h 197762"/>
              <a:gd name="connsiteX3" fmla="*/ 2981325 w 3381375"/>
              <a:gd name="connsiteY3" fmla="*/ 92987 h 197762"/>
              <a:gd name="connsiteX4" fmla="*/ 2533650 w 3381375"/>
              <a:gd name="connsiteY4" fmla="*/ 102512 h 197762"/>
              <a:gd name="connsiteX5" fmla="*/ 2495550 w 3381375"/>
              <a:gd name="connsiteY5" fmla="*/ 112037 h 197762"/>
              <a:gd name="connsiteX6" fmla="*/ 2066925 w 3381375"/>
              <a:gd name="connsiteY6" fmla="*/ 112037 h 197762"/>
              <a:gd name="connsiteX7" fmla="*/ 1562100 w 3381375"/>
              <a:gd name="connsiteY7" fmla="*/ 102512 h 197762"/>
              <a:gd name="connsiteX8" fmla="*/ 1514475 w 3381375"/>
              <a:gd name="connsiteY8" fmla="*/ 112037 h 197762"/>
              <a:gd name="connsiteX9" fmla="*/ 1485900 w 3381375"/>
              <a:gd name="connsiteY9" fmla="*/ 102512 h 197762"/>
              <a:gd name="connsiteX10" fmla="*/ 1457325 w 3381375"/>
              <a:gd name="connsiteY10" fmla="*/ 121562 h 197762"/>
              <a:gd name="connsiteX11" fmla="*/ 1409700 w 3381375"/>
              <a:gd name="connsiteY11" fmla="*/ 159662 h 197762"/>
              <a:gd name="connsiteX12" fmla="*/ 1381125 w 3381375"/>
              <a:gd name="connsiteY12" fmla="*/ 188237 h 197762"/>
              <a:gd name="connsiteX13" fmla="*/ 1352550 w 3381375"/>
              <a:gd name="connsiteY13" fmla="*/ 197762 h 197762"/>
              <a:gd name="connsiteX14" fmla="*/ 1333500 w 3381375"/>
              <a:gd name="connsiteY14" fmla="*/ 159662 h 197762"/>
              <a:gd name="connsiteX15" fmla="*/ 1323975 w 3381375"/>
              <a:gd name="connsiteY15" fmla="*/ 112037 h 197762"/>
              <a:gd name="connsiteX16" fmla="*/ 1314450 w 3381375"/>
              <a:gd name="connsiteY16" fmla="*/ 83462 h 197762"/>
              <a:gd name="connsiteX17" fmla="*/ 1285875 w 3381375"/>
              <a:gd name="connsiteY17" fmla="*/ 102512 h 197762"/>
              <a:gd name="connsiteX18" fmla="*/ 1276350 w 3381375"/>
              <a:gd name="connsiteY18" fmla="*/ 131087 h 197762"/>
              <a:gd name="connsiteX19" fmla="*/ 1228725 w 3381375"/>
              <a:gd name="connsiteY19" fmla="*/ 121562 h 197762"/>
              <a:gd name="connsiteX20" fmla="*/ 1143000 w 3381375"/>
              <a:gd name="connsiteY20" fmla="*/ 92987 h 197762"/>
              <a:gd name="connsiteX21" fmla="*/ 1123950 w 3381375"/>
              <a:gd name="connsiteY21" fmla="*/ 140612 h 197762"/>
              <a:gd name="connsiteX22" fmla="*/ 1085850 w 3381375"/>
              <a:gd name="connsiteY22" fmla="*/ 121562 h 197762"/>
              <a:gd name="connsiteX23" fmla="*/ 1076325 w 3381375"/>
              <a:gd name="connsiteY23" fmla="*/ 92987 h 197762"/>
              <a:gd name="connsiteX24" fmla="*/ 1038225 w 3381375"/>
              <a:gd name="connsiteY24" fmla="*/ 45362 h 197762"/>
              <a:gd name="connsiteX25" fmla="*/ 1019175 w 3381375"/>
              <a:gd name="connsiteY25" fmla="*/ 73937 h 197762"/>
              <a:gd name="connsiteX26" fmla="*/ 981075 w 3381375"/>
              <a:gd name="connsiteY26" fmla="*/ 16787 h 197762"/>
              <a:gd name="connsiteX27" fmla="*/ 971550 w 3381375"/>
              <a:gd name="connsiteY27" fmla="*/ 178712 h 197762"/>
              <a:gd name="connsiteX28" fmla="*/ 952500 w 3381375"/>
              <a:gd name="connsiteY28" fmla="*/ 150137 h 197762"/>
              <a:gd name="connsiteX29" fmla="*/ 942975 w 3381375"/>
              <a:gd name="connsiteY29" fmla="*/ 121562 h 197762"/>
              <a:gd name="connsiteX30" fmla="*/ 904875 w 3381375"/>
              <a:gd name="connsiteY30" fmla="*/ 45362 h 197762"/>
              <a:gd name="connsiteX31" fmla="*/ 895350 w 3381375"/>
              <a:gd name="connsiteY31" fmla="*/ 7262 h 197762"/>
              <a:gd name="connsiteX32" fmla="*/ 866775 w 3381375"/>
              <a:gd name="connsiteY32" fmla="*/ 140612 h 197762"/>
              <a:gd name="connsiteX33" fmla="*/ 847725 w 3381375"/>
              <a:gd name="connsiteY33" fmla="*/ 102512 h 197762"/>
              <a:gd name="connsiteX34" fmla="*/ 838200 w 3381375"/>
              <a:gd name="connsiteY34" fmla="*/ 64412 h 197762"/>
              <a:gd name="connsiteX35" fmla="*/ 819150 w 3381375"/>
              <a:gd name="connsiteY35" fmla="*/ 92987 h 197762"/>
              <a:gd name="connsiteX36" fmla="*/ 790575 w 3381375"/>
              <a:gd name="connsiteY36" fmla="*/ 73937 h 197762"/>
              <a:gd name="connsiteX37" fmla="*/ 762000 w 3381375"/>
              <a:gd name="connsiteY37" fmla="*/ 102512 h 197762"/>
              <a:gd name="connsiteX38" fmla="*/ 733425 w 3381375"/>
              <a:gd name="connsiteY38" fmla="*/ 112037 h 197762"/>
              <a:gd name="connsiteX39" fmla="*/ 704850 w 3381375"/>
              <a:gd name="connsiteY39" fmla="*/ 92987 h 197762"/>
              <a:gd name="connsiteX40" fmla="*/ 676275 w 3381375"/>
              <a:gd name="connsiteY40" fmla="*/ 54887 h 197762"/>
              <a:gd name="connsiteX41" fmla="*/ 666750 w 3381375"/>
              <a:gd name="connsiteY41" fmla="*/ 83462 h 197762"/>
              <a:gd name="connsiteX42" fmla="*/ 657225 w 3381375"/>
              <a:gd name="connsiteY42" fmla="*/ 121562 h 197762"/>
              <a:gd name="connsiteX43" fmla="*/ 628650 w 3381375"/>
              <a:gd name="connsiteY43" fmla="*/ 102512 h 197762"/>
              <a:gd name="connsiteX44" fmla="*/ 600075 w 3381375"/>
              <a:gd name="connsiteY44" fmla="*/ 64412 h 197762"/>
              <a:gd name="connsiteX45" fmla="*/ 571500 w 3381375"/>
              <a:gd name="connsiteY45" fmla="*/ 92987 h 197762"/>
              <a:gd name="connsiteX46" fmla="*/ 552450 w 3381375"/>
              <a:gd name="connsiteY46" fmla="*/ 64412 h 197762"/>
              <a:gd name="connsiteX47" fmla="*/ 533400 w 3381375"/>
              <a:gd name="connsiteY47" fmla="*/ 92987 h 197762"/>
              <a:gd name="connsiteX48" fmla="*/ 514350 w 3381375"/>
              <a:gd name="connsiteY48" fmla="*/ 45362 h 197762"/>
              <a:gd name="connsiteX49" fmla="*/ 504825 w 3381375"/>
              <a:gd name="connsiteY49" fmla="*/ 73937 h 197762"/>
              <a:gd name="connsiteX50" fmla="*/ 495300 w 3381375"/>
              <a:gd name="connsiteY50" fmla="*/ 140612 h 197762"/>
              <a:gd name="connsiteX51" fmla="*/ 485775 w 3381375"/>
              <a:gd name="connsiteY51" fmla="*/ 83462 h 197762"/>
              <a:gd name="connsiteX52" fmla="*/ 466725 w 3381375"/>
              <a:gd name="connsiteY52" fmla="*/ 35837 h 197762"/>
              <a:gd name="connsiteX53" fmla="*/ 457200 w 3381375"/>
              <a:gd name="connsiteY53" fmla="*/ 7262 h 197762"/>
              <a:gd name="connsiteX54" fmla="*/ 447675 w 3381375"/>
              <a:gd name="connsiteY54" fmla="*/ 140612 h 197762"/>
              <a:gd name="connsiteX55" fmla="*/ 428625 w 3381375"/>
              <a:gd name="connsiteY55" fmla="*/ 83462 h 197762"/>
              <a:gd name="connsiteX56" fmla="*/ 400050 w 3381375"/>
              <a:gd name="connsiteY56" fmla="*/ 102512 h 197762"/>
              <a:gd name="connsiteX57" fmla="*/ 390525 w 3381375"/>
              <a:gd name="connsiteY57" fmla="*/ 73937 h 197762"/>
              <a:gd name="connsiteX58" fmla="*/ 371475 w 3381375"/>
              <a:gd name="connsiteY58" fmla="*/ 131087 h 197762"/>
              <a:gd name="connsiteX59" fmla="*/ 361950 w 3381375"/>
              <a:gd name="connsiteY59" fmla="*/ 83462 h 197762"/>
              <a:gd name="connsiteX60" fmla="*/ 342900 w 3381375"/>
              <a:gd name="connsiteY60" fmla="*/ 121562 h 197762"/>
              <a:gd name="connsiteX61" fmla="*/ 314325 w 3381375"/>
              <a:gd name="connsiteY61" fmla="*/ 92987 h 197762"/>
              <a:gd name="connsiteX62" fmla="*/ 295275 w 3381375"/>
              <a:gd name="connsiteY62" fmla="*/ 121562 h 197762"/>
              <a:gd name="connsiteX63" fmla="*/ 247650 w 3381375"/>
              <a:gd name="connsiteY63" fmla="*/ 83462 h 197762"/>
              <a:gd name="connsiteX64" fmla="*/ 200025 w 3381375"/>
              <a:gd name="connsiteY64" fmla="*/ 121562 h 197762"/>
              <a:gd name="connsiteX65" fmla="*/ 171450 w 3381375"/>
              <a:gd name="connsiteY65" fmla="*/ 102512 h 197762"/>
              <a:gd name="connsiteX66" fmla="*/ 28575 w 3381375"/>
              <a:gd name="connsiteY66" fmla="*/ 112037 h 197762"/>
              <a:gd name="connsiteX67" fmla="*/ 0 w 3381375"/>
              <a:gd name="connsiteY67" fmla="*/ 121562 h 197762"/>
              <a:gd name="connsiteX0" fmla="*/ 3381375 w 3381375"/>
              <a:gd name="connsiteY0" fmla="*/ 64412 h 197762"/>
              <a:gd name="connsiteX1" fmla="*/ 3162300 w 3381375"/>
              <a:gd name="connsiteY1" fmla="*/ 73937 h 197762"/>
              <a:gd name="connsiteX2" fmla="*/ 3038475 w 3381375"/>
              <a:gd name="connsiteY2" fmla="*/ 83462 h 197762"/>
              <a:gd name="connsiteX3" fmla="*/ 2981325 w 3381375"/>
              <a:gd name="connsiteY3" fmla="*/ 92987 h 197762"/>
              <a:gd name="connsiteX4" fmla="*/ 2533650 w 3381375"/>
              <a:gd name="connsiteY4" fmla="*/ 102512 h 197762"/>
              <a:gd name="connsiteX5" fmla="*/ 2495550 w 3381375"/>
              <a:gd name="connsiteY5" fmla="*/ 112037 h 197762"/>
              <a:gd name="connsiteX6" fmla="*/ 1562100 w 3381375"/>
              <a:gd name="connsiteY6" fmla="*/ 102512 h 197762"/>
              <a:gd name="connsiteX7" fmla="*/ 1514475 w 3381375"/>
              <a:gd name="connsiteY7" fmla="*/ 112037 h 197762"/>
              <a:gd name="connsiteX8" fmla="*/ 1485900 w 3381375"/>
              <a:gd name="connsiteY8" fmla="*/ 102512 h 197762"/>
              <a:gd name="connsiteX9" fmla="*/ 1457325 w 3381375"/>
              <a:gd name="connsiteY9" fmla="*/ 121562 h 197762"/>
              <a:gd name="connsiteX10" fmla="*/ 1409700 w 3381375"/>
              <a:gd name="connsiteY10" fmla="*/ 159662 h 197762"/>
              <a:gd name="connsiteX11" fmla="*/ 1381125 w 3381375"/>
              <a:gd name="connsiteY11" fmla="*/ 188237 h 197762"/>
              <a:gd name="connsiteX12" fmla="*/ 1352550 w 3381375"/>
              <a:gd name="connsiteY12" fmla="*/ 197762 h 197762"/>
              <a:gd name="connsiteX13" fmla="*/ 1333500 w 3381375"/>
              <a:gd name="connsiteY13" fmla="*/ 159662 h 197762"/>
              <a:gd name="connsiteX14" fmla="*/ 1323975 w 3381375"/>
              <a:gd name="connsiteY14" fmla="*/ 112037 h 197762"/>
              <a:gd name="connsiteX15" fmla="*/ 1314450 w 3381375"/>
              <a:gd name="connsiteY15" fmla="*/ 83462 h 197762"/>
              <a:gd name="connsiteX16" fmla="*/ 1285875 w 3381375"/>
              <a:gd name="connsiteY16" fmla="*/ 102512 h 197762"/>
              <a:gd name="connsiteX17" fmla="*/ 1276350 w 3381375"/>
              <a:gd name="connsiteY17" fmla="*/ 131087 h 197762"/>
              <a:gd name="connsiteX18" fmla="*/ 1228725 w 3381375"/>
              <a:gd name="connsiteY18" fmla="*/ 121562 h 197762"/>
              <a:gd name="connsiteX19" fmla="*/ 1143000 w 3381375"/>
              <a:gd name="connsiteY19" fmla="*/ 92987 h 197762"/>
              <a:gd name="connsiteX20" fmla="*/ 1123950 w 3381375"/>
              <a:gd name="connsiteY20" fmla="*/ 140612 h 197762"/>
              <a:gd name="connsiteX21" fmla="*/ 1085850 w 3381375"/>
              <a:gd name="connsiteY21" fmla="*/ 121562 h 197762"/>
              <a:gd name="connsiteX22" fmla="*/ 1076325 w 3381375"/>
              <a:gd name="connsiteY22" fmla="*/ 92987 h 197762"/>
              <a:gd name="connsiteX23" fmla="*/ 1038225 w 3381375"/>
              <a:gd name="connsiteY23" fmla="*/ 45362 h 197762"/>
              <a:gd name="connsiteX24" fmla="*/ 1019175 w 3381375"/>
              <a:gd name="connsiteY24" fmla="*/ 73937 h 197762"/>
              <a:gd name="connsiteX25" fmla="*/ 981075 w 3381375"/>
              <a:gd name="connsiteY25" fmla="*/ 16787 h 197762"/>
              <a:gd name="connsiteX26" fmla="*/ 971550 w 3381375"/>
              <a:gd name="connsiteY26" fmla="*/ 178712 h 197762"/>
              <a:gd name="connsiteX27" fmla="*/ 952500 w 3381375"/>
              <a:gd name="connsiteY27" fmla="*/ 150137 h 197762"/>
              <a:gd name="connsiteX28" fmla="*/ 942975 w 3381375"/>
              <a:gd name="connsiteY28" fmla="*/ 121562 h 197762"/>
              <a:gd name="connsiteX29" fmla="*/ 904875 w 3381375"/>
              <a:gd name="connsiteY29" fmla="*/ 45362 h 197762"/>
              <a:gd name="connsiteX30" fmla="*/ 895350 w 3381375"/>
              <a:gd name="connsiteY30" fmla="*/ 7262 h 197762"/>
              <a:gd name="connsiteX31" fmla="*/ 866775 w 3381375"/>
              <a:gd name="connsiteY31" fmla="*/ 140612 h 197762"/>
              <a:gd name="connsiteX32" fmla="*/ 847725 w 3381375"/>
              <a:gd name="connsiteY32" fmla="*/ 102512 h 197762"/>
              <a:gd name="connsiteX33" fmla="*/ 838200 w 3381375"/>
              <a:gd name="connsiteY33" fmla="*/ 64412 h 197762"/>
              <a:gd name="connsiteX34" fmla="*/ 819150 w 3381375"/>
              <a:gd name="connsiteY34" fmla="*/ 92987 h 197762"/>
              <a:gd name="connsiteX35" fmla="*/ 790575 w 3381375"/>
              <a:gd name="connsiteY35" fmla="*/ 73937 h 197762"/>
              <a:gd name="connsiteX36" fmla="*/ 762000 w 3381375"/>
              <a:gd name="connsiteY36" fmla="*/ 102512 h 197762"/>
              <a:gd name="connsiteX37" fmla="*/ 733425 w 3381375"/>
              <a:gd name="connsiteY37" fmla="*/ 112037 h 197762"/>
              <a:gd name="connsiteX38" fmla="*/ 704850 w 3381375"/>
              <a:gd name="connsiteY38" fmla="*/ 92987 h 197762"/>
              <a:gd name="connsiteX39" fmla="*/ 676275 w 3381375"/>
              <a:gd name="connsiteY39" fmla="*/ 54887 h 197762"/>
              <a:gd name="connsiteX40" fmla="*/ 666750 w 3381375"/>
              <a:gd name="connsiteY40" fmla="*/ 83462 h 197762"/>
              <a:gd name="connsiteX41" fmla="*/ 657225 w 3381375"/>
              <a:gd name="connsiteY41" fmla="*/ 121562 h 197762"/>
              <a:gd name="connsiteX42" fmla="*/ 628650 w 3381375"/>
              <a:gd name="connsiteY42" fmla="*/ 102512 h 197762"/>
              <a:gd name="connsiteX43" fmla="*/ 600075 w 3381375"/>
              <a:gd name="connsiteY43" fmla="*/ 64412 h 197762"/>
              <a:gd name="connsiteX44" fmla="*/ 571500 w 3381375"/>
              <a:gd name="connsiteY44" fmla="*/ 92987 h 197762"/>
              <a:gd name="connsiteX45" fmla="*/ 552450 w 3381375"/>
              <a:gd name="connsiteY45" fmla="*/ 64412 h 197762"/>
              <a:gd name="connsiteX46" fmla="*/ 533400 w 3381375"/>
              <a:gd name="connsiteY46" fmla="*/ 92987 h 197762"/>
              <a:gd name="connsiteX47" fmla="*/ 514350 w 3381375"/>
              <a:gd name="connsiteY47" fmla="*/ 45362 h 197762"/>
              <a:gd name="connsiteX48" fmla="*/ 504825 w 3381375"/>
              <a:gd name="connsiteY48" fmla="*/ 73937 h 197762"/>
              <a:gd name="connsiteX49" fmla="*/ 495300 w 3381375"/>
              <a:gd name="connsiteY49" fmla="*/ 140612 h 197762"/>
              <a:gd name="connsiteX50" fmla="*/ 485775 w 3381375"/>
              <a:gd name="connsiteY50" fmla="*/ 83462 h 197762"/>
              <a:gd name="connsiteX51" fmla="*/ 466725 w 3381375"/>
              <a:gd name="connsiteY51" fmla="*/ 35837 h 197762"/>
              <a:gd name="connsiteX52" fmla="*/ 457200 w 3381375"/>
              <a:gd name="connsiteY52" fmla="*/ 7262 h 197762"/>
              <a:gd name="connsiteX53" fmla="*/ 447675 w 3381375"/>
              <a:gd name="connsiteY53" fmla="*/ 140612 h 197762"/>
              <a:gd name="connsiteX54" fmla="*/ 428625 w 3381375"/>
              <a:gd name="connsiteY54" fmla="*/ 83462 h 197762"/>
              <a:gd name="connsiteX55" fmla="*/ 400050 w 3381375"/>
              <a:gd name="connsiteY55" fmla="*/ 102512 h 197762"/>
              <a:gd name="connsiteX56" fmla="*/ 390525 w 3381375"/>
              <a:gd name="connsiteY56" fmla="*/ 73937 h 197762"/>
              <a:gd name="connsiteX57" fmla="*/ 371475 w 3381375"/>
              <a:gd name="connsiteY57" fmla="*/ 131087 h 197762"/>
              <a:gd name="connsiteX58" fmla="*/ 361950 w 3381375"/>
              <a:gd name="connsiteY58" fmla="*/ 83462 h 197762"/>
              <a:gd name="connsiteX59" fmla="*/ 342900 w 3381375"/>
              <a:gd name="connsiteY59" fmla="*/ 121562 h 197762"/>
              <a:gd name="connsiteX60" fmla="*/ 314325 w 3381375"/>
              <a:gd name="connsiteY60" fmla="*/ 92987 h 197762"/>
              <a:gd name="connsiteX61" fmla="*/ 295275 w 3381375"/>
              <a:gd name="connsiteY61" fmla="*/ 121562 h 197762"/>
              <a:gd name="connsiteX62" fmla="*/ 247650 w 3381375"/>
              <a:gd name="connsiteY62" fmla="*/ 83462 h 197762"/>
              <a:gd name="connsiteX63" fmla="*/ 200025 w 3381375"/>
              <a:gd name="connsiteY63" fmla="*/ 121562 h 197762"/>
              <a:gd name="connsiteX64" fmla="*/ 171450 w 3381375"/>
              <a:gd name="connsiteY64" fmla="*/ 102512 h 197762"/>
              <a:gd name="connsiteX65" fmla="*/ 28575 w 3381375"/>
              <a:gd name="connsiteY65" fmla="*/ 112037 h 197762"/>
              <a:gd name="connsiteX66" fmla="*/ 0 w 3381375"/>
              <a:gd name="connsiteY66" fmla="*/ 121562 h 197762"/>
              <a:gd name="connsiteX0" fmla="*/ 3381375 w 3381375"/>
              <a:gd name="connsiteY0" fmla="*/ 64412 h 197762"/>
              <a:gd name="connsiteX1" fmla="*/ 3162300 w 3381375"/>
              <a:gd name="connsiteY1" fmla="*/ 73937 h 197762"/>
              <a:gd name="connsiteX2" fmla="*/ 3038475 w 3381375"/>
              <a:gd name="connsiteY2" fmla="*/ 83462 h 197762"/>
              <a:gd name="connsiteX3" fmla="*/ 2981325 w 3381375"/>
              <a:gd name="connsiteY3" fmla="*/ 92987 h 197762"/>
              <a:gd name="connsiteX4" fmla="*/ 2533650 w 3381375"/>
              <a:gd name="connsiteY4" fmla="*/ 102512 h 197762"/>
              <a:gd name="connsiteX5" fmla="*/ 2495550 w 3381375"/>
              <a:gd name="connsiteY5" fmla="*/ 112037 h 197762"/>
              <a:gd name="connsiteX6" fmla="*/ 1562100 w 3381375"/>
              <a:gd name="connsiteY6" fmla="*/ 102512 h 197762"/>
              <a:gd name="connsiteX7" fmla="*/ 1514475 w 3381375"/>
              <a:gd name="connsiteY7" fmla="*/ 112037 h 197762"/>
              <a:gd name="connsiteX8" fmla="*/ 1485900 w 3381375"/>
              <a:gd name="connsiteY8" fmla="*/ 102512 h 197762"/>
              <a:gd name="connsiteX9" fmla="*/ 1457325 w 3381375"/>
              <a:gd name="connsiteY9" fmla="*/ 121562 h 197762"/>
              <a:gd name="connsiteX10" fmla="*/ 1409700 w 3381375"/>
              <a:gd name="connsiteY10" fmla="*/ 159662 h 197762"/>
              <a:gd name="connsiteX11" fmla="*/ 1381125 w 3381375"/>
              <a:gd name="connsiteY11" fmla="*/ 188237 h 197762"/>
              <a:gd name="connsiteX12" fmla="*/ 1352550 w 3381375"/>
              <a:gd name="connsiteY12" fmla="*/ 197762 h 197762"/>
              <a:gd name="connsiteX13" fmla="*/ 1333500 w 3381375"/>
              <a:gd name="connsiteY13" fmla="*/ 159662 h 197762"/>
              <a:gd name="connsiteX14" fmla="*/ 1323975 w 3381375"/>
              <a:gd name="connsiteY14" fmla="*/ 112037 h 197762"/>
              <a:gd name="connsiteX15" fmla="*/ 1314450 w 3381375"/>
              <a:gd name="connsiteY15" fmla="*/ 83462 h 197762"/>
              <a:gd name="connsiteX16" fmla="*/ 1285875 w 3381375"/>
              <a:gd name="connsiteY16" fmla="*/ 102512 h 197762"/>
              <a:gd name="connsiteX17" fmla="*/ 1276350 w 3381375"/>
              <a:gd name="connsiteY17" fmla="*/ 131087 h 197762"/>
              <a:gd name="connsiteX18" fmla="*/ 1228725 w 3381375"/>
              <a:gd name="connsiteY18" fmla="*/ 121562 h 197762"/>
              <a:gd name="connsiteX19" fmla="*/ 1143000 w 3381375"/>
              <a:gd name="connsiteY19" fmla="*/ 92987 h 197762"/>
              <a:gd name="connsiteX20" fmla="*/ 1123950 w 3381375"/>
              <a:gd name="connsiteY20" fmla="*/ 140612 h 197762"/>
              <a:gd name="connsiteX21" fmla="*/ 1085850 w 3381375"/>
              <a:gd name="connsiteY21" fmla="*/ 121562 h 197762"/>
              <a:gd name="connsiteX22" fmla="*/ 1076325 w 3381375"/>
              <a:gd name="connsiteY22" fmla="*/ 92987 h 197762"/>
              <a:gd name="connsiteX23" fmla="*/ 1038225 w 3381375"/>
              <a:gd name="connsiteY23" fmla="*/ 45362 h 197762"/>
              <a:gd name="connsiteX24" fmla="*/ 1019175 w 3381375"/>
              <a:gd name="connsiteY24" fmla="*/ 73937 h 197762"/>
              <a:gd name="connsiteX25" fmla="*/ 981075 w 3381375"/>
              <a:gd name="connsiteY25" fmla="*/ 16787 h 197762"/>
              <a:gd name="connsiteX26" fmla="*/ 971550 w 3381375"/>
              <a:gd name="connsiteY26" fmla="*/ 178712 h 197762"/>
              <a:gd name="connsiteX27" fmla="*/ 952500 w 3381375"/>
              <a:gd name="connsiteY27" fmla="*/ 150137 h 197762"/>
              <a:gd name="connsiteX28" fmla="*/ 942975 w 3381375"/>
              <a:gd name="connsiteY28" fmla="*/ 121562 h 197762"/>
              <a:gd name="connsiteX29" fmla="*/ 904875 w 3381375"/>
              <a:gd name="connsiteY29" fmla="*/ 45362 h 197762"/>
              <a:gd name="connsiteX30" fmla="*/ 895350 w 3381375"/>
              <a:gd name="connsiteY30" fmla="*/ 7262 h 197762"/>
              <a:gd name="connsiteX31" fmla="*/ 866775 w 3381375"/>
              <a:gd name="connsiteY31" fmla="*/ 140612 h 197762"/>
              <a:gd name="connsiteX32" fmla="*/ 847725 w 3381375"/>
              <a:gd name="connsiteY32" fmla="*/ 102512 h 197762"/>
              <a:gd name="connsiteX33" fmla="*/ 838200 w 3381375"/>
              <a:gd name="connsiteY33" fmla="*/ 64412 h 197762"/>
              <a:gd name="connsiteX34" fmla="*/ 819150 w 3381375"/>
              <a:gd name="connsiteY34" fmla="*/ 92987 h 197762"/>
              <a:gd name="connsiteX35" fmla="*/ 790575 w 3381375"/>
              <a:gd name="connsiteY35" fmla="*/ 73937 h 197762"/>
              <a:gd name="connsiteX36" fmla="*/ 762000 w 3381375"/>
              <a:gd name="connsiteY36" fmla="*/ 102512 h 197762"/>
              <a:gd name="connsiteX37" fmla="*/ 733425 w 3381375"/>
              <a:gd name="connsiteY37" fmla="*/ 112037 h 197762"/>
              <a:gd name="connsiteX38" fmla="*/ 704850 w 3381375"/>
              <a:gd name="connsiteY38" fmla="*/ 92987 h 197762"/>
              <a:gd name="connsiteX39" fmla="*/ 676275 w 3381375"/>
              <a:gd name="connsiteY39" fmla="*/ 54887 h 197762"/>
              <a:gd name="connsiteX40" fmla="*/ 666750 w 3381375"/>
              <a:gd name="connsiteY40" fmla="*/ 83462 h 197762"/>
              <a:gd name="connsiteX41" fmla="*/ 657225 w 3381375"/>
              <a:gd name="connsiteY41" fmla="*/ 121562 h 197762"/>
              <a:gd name="connsiteX42" fmla="*/ 628650 w 3381375"/>
              <a:gd name="connsiteY42" fmla="*/ 102512 h 197762"/>
              <a:gd name="connsiteX43" fmla="*/ 600075 w 3381375"/>
              <a:gd name="connsiteY43" fmla="*/ 64412 h 197762"/>
              <a:gd name="connsiteX44" fmla="*/ 571500 w 3381375"/>
              <a:gd name="connsiteY44" fmla="*/ 92987 h 197762"/>
              <a:gd name="connsiteX45" fmla="*/ 552450 w 3381375"/>
              <a:gd name="connsiteY45" fmla="*/ 64412 h 197762"/>
              <a:gd name="connsiteX46" fmla="*/ 533400 w 3381375"/>
              <a:gd name="connsiteY46" fmla="*/ 92987 h 197762"/>
              <a:gd name="connsiteX47" fmla="*/ 514350 w 3381375"/>
              <a:gd name="connsiteY47" fmla="*/ 45362 h 197762"/>
              <a:gd name="connsiteX48" fmla="*/ 504825 w 3381375"/>
              <a:gd name="connsiteY48" fmla="*/ 73937 h 197762"/>
              <a:gd name="connsiteX49" fmla="*/ 495300 w 3381375"/>
              <a:gd name="connsiteY49" fmla="*/ 140612 h 197762"/>
              <a:gd name="connsiteX50" fmla="*/ 485775 w 3381375"/>
              <a:gd name="connsiteY50" fmla="*/ 83462 h 197762"/>
              <a:gd name="connsiteX51" fmla="*/ 466725 w 3381375"/>
              <a:gd name="connsiteY51" fmla="*/ 35837 h 197762"/>
              <a:gd name="connsiteX52" fmla="*/ 457200 w 3381375"/>
              <a:gd name="connsiteY52" fmla="*/ 7262 h 197762"/>
              <a:gd name="connsiteX53" fmla="*/ 447675 w 3381375"/>
              <a:gd name="connsiteY53" fmla="*/ 140612 h 197762"/>
              <a:gd name="connsiteX54" fmla="*/ 428625 w 3381375"/>
              <a:gd name="connsiteY54" fmla="*/ 83462 h 197762"/>
              <a:gd name="connsiteX55" fmla="*/ 400050 w 3381375"/>
              <a:gd name="connsiteY55" fmla="*/ 102512 h 197762"/>
              <a:gd name="connsiteX56" fmla="*/ 390525 w 3381375"/>
              <a:gd name="connsiteY56" fmla="*/ 73937 h 197762"/>
              <a:gd name="connsiteX57" fmla="*/ 371475 w 3381375"/>
              <a:gd name="connsiteY57" fmla="*/ 131087 h 197762"/>
              <a:gd name="connsiteX58" fmla="*/ 361950 w 3381375"/>
              <a:gd name="connsiteY58" fmla="*/ 83462 h 197762"/>
              <a:gd name="connsiteX59" fmla="*/ 342900 w 3381375"/>
              <a:gd name="connsiteY59" fmla="*/ 121562 h 197762"/>
              <a:gd name="connsiteX60" fmla="*/ 314325 w 3381375"/>
              <a:gd name="connsiteY60" fmla="*/ 92987 h 197762"/>
              <a:gd name="connsiteX61" fmla="*/ 295275 w 3381375"/>
              <a:gd name="connsiteY61" fmla="*/ 121562 h 197762"/>
              <a:gd name="connsiteX62" fmla="*/ 247650 w 3381375"/>
              <a:gd name="connsiteY62" fmla="*/ 83462 h 197762"/>
              <a:gd name="connsiteX63" fmla="*/ 200025 w 3381375"/>
              <a:gd name="connsiteY63" fmla="*/ 121562 h 197762"/>
              <a:gd name="connsiteX64" fmla="*/ 171450 w 3381375"/>
              <a:gd name="connsiteY64" fmla="*/ 102512 h 197762"/>
              <a:gd name="connsiteX65" fmla="*/ 0 w 3381375"/>
              <a:gd name="connsiteY65" fmla="*/ 121562 h 19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381375" h="197762">
                <a:moveTo>
                  <a:pt x="3381375" y="64412"/>
                </a:moveTo>
                <a:lnTo>
                  <a:pt x="3162300" y="73937"/>
                </a:lnTo>
                <a:cubicBezTo>
                  <a:pt x="3120967" y="76233"/>
                  <a:pt x="3079644" y="79128"/>
                  <a:pt x="3038475" y="83462"/>
                </a:cubicBezTo>
                <a:cubicBezTo>
                  <a:pt x="3019268" y="85484"/>
                  <a:pt x="3000624" y="92259"/>
                  <a:pt x="2981325" y="92987"/>
                </a:cubicBezTo>
                <a:cubicBezTo>
                  <a:pt x="2832172" y="98615"/>
                  <a:pt x="2682875" y="99337"/>
                  <a:pt x="2533650" y="102512"/>
                </a:cubicBezTo>
                <a:cubicBezTo>
                  <a:pt x="2520950" y="105687"/>
                  <a:pt x="2508387" y="109470"/>
                  <a:pt x="2495550" y="112037"/>
                </a:cubicBezTo>
                <a:cubicBezTo>
                  <a:pt x="2333625" y="112037"/>
                  <a:pt x="1725612" y="102512"/>
                  <a:pt x="1562100" y="102512"/>
                </a:cubicBezTo>
                <a:cubicBezTo>
                  <a:pt x="1546225" y="105687"/>
                  <a:pt x="1530664" y="112037"/>
                  <a:pt x="1514475" y="112037"/>
                </a:cubicBezTo>
                <a:cubicBezTo>
                  <a:pt x="1504435" y="112037"/>
                  <a:pt x="1495804" y="100861"/>
                  <a:pt x="1485900" y="102512"/>
                </a:cubicBezTo>
                <a:cubicBezTo>
                  <a:pt x="1474608" y="104394"/>
                  <a:pt x="1466483" y="114693"/>
                  <a:pt x="1457325" y="121562"/>
                </a:cubicBezTo>
                <a:cubicBezTo>
                  <a:pt x="1441061" y="133760"/>
                  <a:pt x="1425000" y="146275"/>
                  <a:pt x="1409700" y="159662"/>
                </a:cubicBezTo>
                <a:cubicBezTo>
                  <a:pt x="1399563" y="168532"/>
                  <a:pt x="1392333" y="180765"/>
                  <a:pt x="1381125" y="188237"/>
                </a:cubicBezTo>
                <a:cubicBezTo>
                  <a:pt x="1372771" y="193806"/>
                  <a:pt x="1362075" y="194587"/>
                  <a:pt x="1352550" y="197762"/>
                </a:cubicBezTo>
                <a:cubicBezTo>
                  <a:pt x="1346200" y="185062"/>
                  <a:pt x="1337990" y="173132"/>
                  <a:pt x="1333500" y="159662"/>
                </a:cubicBezTo>
                <a:cubicBezTo>
                  <a:pt x="1328380" y="144303"/>
                  <a:pt x="1327902" y="127743"/>
                  <a:pt x="1323975" y="112037"/>
                </a:cubicBezTo>
                <a:cubicBezTo>
                  <a:pt x="1321540" y="102297"/>
                  <a:pt x="1317625" y="92987"/>
                  <a:pt x="1314450" y="83462"/>
                </a:cubicBezTo>
                <a:cubicBezTo>
                  <a:pt x="1304925" y="89812"/>
                  <a:pt x="1293026" y="93573"/>
                  <a:pt x="1285875" y="102512"/>
                </a:cubicBezTo>
                <a:cubicBezTo>
                  <a:pt x="1279603" y="110352"/>
                  <a:pt x="1285875" y="127912"/>
                  <a:pt x="1276350" y="131087"/>
                </a:cubicBezTo>
                <a:cubicBezTo>
                  <a:pt x="1260991" y="136207"/>
                  <a:pt x="1244600" y="124737"/>
                  <a:pt x="1228725" y="121562"/>
                </a:cubicBezTo>
                <a:cubicBezTo>
                  <a:pt x="1162050" y="54887"/>
                  <a:pt x="1190625" y="45362"/>
                  <a:pt x="1143000" y="92987"/>
                </a:cubicBezTo>
                <a:cubicBezTo>
                  <a:pt x="1136650" y="108862"/>
                  <a:pt x="1139243" y="132966"/>
                  <a:pt x="1123950" y="140612"/>
                </a:cubicBezTo>
                <a:cubicBezTo>
                  <a:pt x="1111250" y="146962"/>
                  <a:pt x="1095890" y="131602"/>
                  <a:pt x="1085850" y="121562"/>
                </a:cubicBezTo>
                <a:cubicBezTo>
                  <a:pt x="1078750" y="114462"/>
                  <a:pt x="1081646" y="101501"/>
                  <a:pt x="1076325" y="92987"/>
                </a:cubicBezTo>
                <a:cubicBezTo>
                  <a:pt x="1065550" y="75747"/>
                  <a:pt x="1050925" y="61237"/>
                  <a:pt x="1038225" y="45362"/>
                </a:cubicBezTo>
                <a:cubicBezTo>
                  <a:pt x="1031875" y="54887"/>
                  <a:pt x="1030623" y="73937"/>
                  <a:pt x="1019175" y="73937"/>
                </a:cubicBezTo>
                <a:cubicBezTo>
                  <a:pt x="995392" y="73937"/>
                  <a:pt x="985996" y="31551"/>
                  <a:pt x="981075" y="16787"/>
                </a:cubicBezTo>
                <a:cubicBezTo>
                  <a:pt x="977900" y="70762"/>
                  <a:pt x="982879" y="125844"/>
                  <a:pt x="971550" y="178712"/>
                </a:cubicBezTo>
                <a:cubicBezTo>
                  <a:pt x="969151" y="189906"/>
                  <a:pt x="957620" y="160376"/>
                  <a:pt x="952500" y="150137"/>
                </a:cubicBezTo>
                <a:cubicBezTo>
                  <a:pt x="948010" y="141157"/>
                  <a:pt x="946500" y="130963"/>
                  <a:pt x="942975" y="121562"/>
                </a:cubicBezTo>
                <a:cubicBezTo>
                  <a:pt x="923002" y="68301"/>
                  <a:pt x="931180" y="84820"/>
                  <a:pt x="904875" y="45362"/>
                </a:cubicBezTo>
                <a:cubicBezTo>
                  <a:pt x="901700" y="32662"/>
                  <a:pt x="906242" y="0"/>
                  <a:pt x="895350" y="7262"/>
                </a:cubicBezTo>
                <a:cubicBezTo>
                  <a:pt x="876842" y="19600"/>
                  <a:pt x="867781" y="132567"/>
                  <a:pt x="866775" y="140612"/>
                </a:cubicBezTo>
                <a:cubicBezTo>
                  <a:pt x="860425" y="127912"/>
                  <a:pt x="852711" y="115807"/>
                  <a:pt x="847725" y="102512"/>
                </a:cubicBezTo>
                <a:cubicBezTo>
                  <a:pt x="843128" y="90255"/>
                  <a:pt x="850619" y="68552"/>
                  <a:pt x="838200" y="64412"/>
                </a:cubicBezTo>
                <a:cubicBezTo>
                  <a:pt x="827340" y="60792"/>
                  <a:pt x="825500" y="83462"/>
                  <a:pt x="819150" y="92987"/>
                </a:cubicBezTo>
                <a:cubicBezTo>
                  <a:pt x="809625" y="86637"/>
                  <a:pt x="801867" y="72055"/>
                  <a:pt x="790575" y="73937"/>
                </a:cubicBezTo>
                <a:cubicBezTo>
                  <a:pt x="777288" y="76152"/>
                  <a:pt x="773208" y="95040"/>
                  <a:pt x="762000" y="102512"/>
                </a:cubicBezTo>
                <a:cubicBezTo>
                  <a:pt x="753646" y="108081"/>
                  <a:pt x="742950" y="108862"/>
                  <a:pt x="733425" y="112037"/>
                </a:cubicBezTo>
                <a:cubicBezTo>
                  <a:pt x="723900" y="105687"/>
                  <a:pt x="712945" y="101082"/>
                  <a:pt x="704850" y="92987"/>
                </a:cubicBezTo>
                <a:cubicBezTo>
                  <a:pt x="693625" y="81762"/>
                  <a:pt x="691676" y="58737"/>
                  <a:pt x="676275" y="54887"/>
                </a:cubicBezTo>
                <a:cubicBezTo>
                  <a:pt x="666535" y="52452"/>
                  <a:pt x="669508" y="73808"/>
                  <a:pt x="666750" y="83462"/>
                </a:cubicBezTo>
                <a:cubicBezTo>
                  <a:pt x="663154" y="96049"/>
                  <a:pt x="660400" y="108862"/>
                  <a:pt x="657225" y="121562"/>
                </a:cubicBezTo>
                <a:cubicBezTo>
                  <a:pt x="647700" y="115212"/>
                  <a:pt x="636745" y="110607"/>
                  <a:pt x="628650" y="102512"/>
                </a:cubicBezTo>
                <a:cubicBezTo>
                  <a:pt x="617425" y="91287"/>
                  <a:pt x="615734" y="67022"/>
                  <a:pt x="600075" y="64412"/>
                </a:cubicBezTo>
                <a:cubicBezTo>
                  <a:pt x="586788" y="62197"/>
                  <a:pt x="581025" y="83462"/>
                  <a:pt x="571500" y="92987"/>
                </a:cubicBezTo>
                <a:cubicBezTo>
                  <a:pt x="565150" y="83462"/>
                  <a:pt x="563898" y="64412"/>
                  <a:pt x="552450" y="64412"/>
                </a:cubicBezTo>
                <a:cubicBezTo>
                  <a:pt x="541002" y="64412"/>
                  <a:pt x="543639" y="98107"/>
                  <a:pt x="533400" y="92987"/>
                </a:cubicBezTo>
                <a:cubicBezTo>
                  <a:pt x="518107" y="85341"/>
                  <a:pt x="520700" y="61237"/>
                  <a:pt x="514350" y="45362"/>
                </a:cubicBezTo>
                <a:cubicBezTo>
                  <a:pt x="511175" y="54887"/>
                  <a:pt x="506794" y="64092"/>
                  <a:pt x="504825" y="73937"/>
                </a:cubicBezTo>
                <a:cubicBezTo>
                  <a:pt x="500422" y="95952"/>
                  <a:pt x="515380" y="130572"/>
                  <a:pt x="495300" y="140612"/>
                </a:cubicBezTo>
                <a:cubicBezTo>
                  <a:pt x="478026" y="149249"/>
                  <a:pt x="490857" y="102094"/>
                  <a:pt x="485775" y="83462"/>
                </a:cubicBezTo>
                <a:cubicBezTo>
                  <a:pt x="481276" y="66967"/>
                  <a:pt x="472728" y="51846"/>
                  <a:pt x="466725" y="35837"/>
                </a:cubicBezTo>
                <a:cubicBezTo>
                  <a:pt x="463200" y="26436"/>
                  <a:pt x="460375" y="16787"/>
                  <a:pt x="457200" y="7262"/>
                </a:cubicBezTo>
                <a:cubicBezTo>
                  <a:pt x="454025" y="51712"/>
                  <a:pt x="463322" y="98886"/>
                  <a:pt x="447675" y="140612"/>
                </a:cubicBezTo>
                <a:cubicBezTo>
                  <a:pt x="440624" y="159414"/>
                  <a:pt x="428625" y="83462"/>
                  <a:pt x="428625" y="83462"/>
                </a:cubicBezTo>
                <a:cubicBezTo>
                  <a:pt x="419100" y="89812"/>
                  <a:pt x="411156" y="105288"/>
                  <a:pt x="400050" y="102512"/>
                </a:cubicBezTo>
                <a:cubicBezTo>
                  <a:pt x="390310" y="100077"/>
                  <a:pt x="397625" y="66837"/>
                  <a:pt x="390525" y="73937"/>
                </a:cubicBezTo>
                <a:cubicBezTo>
                  <a:pt x="376326" y="88136"/>
                  <a:pt x="371475" y="131087"/>
                  <a:pt x="371475" y="131087"/>
                </a:cubicBezTo>
                <a:cubicBezTo>
                  <a:pt x="368300" y="115212"/>
                  <a:pt x="377309" y="88582"/>
                  <a:pt x="361950" y="83462"/>
                </a:cubicBezTo>
                <a:cubicBezTo>
                  <a:pt x="348480" y="78972"/>
                  <a:pt x="356823" y="118777"/>
                  <a:pt x="342900" y="121562"/>
                </a:cubicBezTo>
                <a:cubicBezTo>
                  <a:pt x="329691" y="124204"/>
                  <a:pt x="323850" y="102512"/>
                  <a:pt x="314325" y="92987"/>
                </a:cubicBezTo>
                <a:cubicBezTo>
                  <a:pt x="307975" y="102512"/>
                  <a:pt x="305904" y="117310"/>
                  <a:pt x="295275" y="121562"/>
                </a:cubicBezTo>
                <a:cubicBezTo>
                  <a:pt x="271060" y="131248"/>
                  <a:pt x="254915" y="94360"/>
                  <a:pt x="247650" y="83462"/>
                </a:cubicBezTo>
                <a:cubicBezTo>
                  <a:pt x="236520" y="100158"/>
                  <a:pt x="227630" y="126163"/>
                  <a:pt x="200025" y="121562"/>
                </a:cubicBezTo>
                <a:cubicBezTo>
                  <a:pt x="188733" y="119680"/>
                  <a:pt x="180975" y="108862"/>
                  <a:pt x="171450" y="102512"/>
                </a:cubicBezTo>
                <a:cubicBezTo>
                  <a:pt x="138113" y="102512"/>
                  <a:pt x="35719" y="117593"/>
                  <a:pt x="0" y="121562"/>
                </a:cubicBezTo>
              </a:path>
            </a:pathLst>
          </a:custGeom>
          <a:ln>
            <a:solidFill>
              <a:srgbClr val="FF0000"/>
            </a:solidFill>
            <a:headEnd type="none" w="med" len="med"/>
            <a:tailEnd type="arrow" w="med" len="med"/>
          </a:ln>
        </p:spPr>
        <p:style>
          <a:lnRef idx="2">
            <a:schemeClr val="accent4"/>
          </a:lnRef>
          <a:fillRef idx="0">
            <a:schemeClr val="accent4"/>
          </a:fillRef>
          <a:effectRef idx="1">
            <a:schemeClr val="accent4"/>
          </a:effectRef>
          <a:fontRef idx="minor">
            <a:schemeClr val="tx1"/>
          </a:fontRef>
        </p:style>
        <p:txBody>
          <a:bodyPr/>
          <a:lstStyle/>
          <a:p>
            <a:pPr hangingPunct="0">
              <a:lnSpc>
                <a:spcPct val="93000"/>
              </a:lnSpc>
              <a:buClr>
                <a:srgbClr val="000000"/>
              </a:buClr>
              <a:buSzPct val="100000"/>
              <a:buFont typeface="Times New Roman" pitchFamily="16" charset="0"/>
              <a:buNone/>
              <a:defRPr/>
            </a:pPr>
            <a:endParaRPr lang="zh-CN" altLang="en-US">
              <a:solidFill>
                <a:schemeClr val="bg1"/>
              </a:solidFill>
              <a:latin typeface="Arial" charset="0"/>
            </a:endParaRPr>
          </a:p>
        </p:txBody>
      </p:sp>
      <p:cxnSp>
        <p:nvCxnSpPr>
          <p:cNvPr id="205" name="Straight Arrow Connector 204"/>
          <p:cNvCxnSpPr/>
          <p:nvPr/>
        </p:nvCxnSpPr>
        <p:spPr bwMode="auto">
          <a:xfrm flipH="1">
            <a:off x="1828800" y="3124200"/>
            <a:ext cx="533400" cy="533400"/>
          </a:xfrm>
          <a:prstGeom prst="straightConnector1">
            <a:avLst/>
          </a:prstGeom>
          <a:ln>
            <a:solidFill>
              <a:srgbClr val="FF0000"/>
            </a:solidFill>
            <a:prstDash val="dash"/>
            <a:headEnd type="none" w="med" len="med"/>
            <a:tailEnd type="arrow"/>
          </a:ln>
        </p:spPr>
        <p:style>
          <a:lnRef idx="2">
            <a:schemeClr val="accent1"/>
          </a:lnRef>
          <a:fillRef idx="0">
            <a:schemeClr val="accent1"/>
          </a:fillRef>
          <a:effectRef idx="1">
            <a:schemeClr val="accent1"/>
          </a:effectRef>
          <a:fontRef idx="minor">
            <a:schemeClr val="tx1"/>
          </a:fontRef>
        </p:style>
      </p:cxnSp>
      <p:pic>
        <p:nvPicPr>
          <p:cNvPr id="207" name="Picture 12" descr="05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52800" y="25908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 name="Multiply 214"/>
          <p:cNvSpPr/>
          <p:nvPr/>
        </p:nvSpPr>
        <p:spPr bwMode="auto">
          <a:xfrm>
            <a:off x="1676400" y="3048000"/>
            <a:ext cx="838200" cy="576263"/>
          </a:xfrm>
          <a:prstGeom prst="mathMultiply">
            <a:avLst/>
          </a:prstGeom>
          <a:solidFill>
            <a:srgbClr val="FF0000"/>
          </a:solidFill>
          <a:ln w="12700" algn="ctr">
            <a:no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dirty="0">
              <a:solidFill>
                <a:srgbClr val="000000"/>
              </a:solidFill>
              <a:ea typeface="Arial Unicode MS" pitchFamily="34" charset="-122"/>
              <a:cs typeface="Arial" pitchFamily="34" charset="0"/>
              <a:sym typeface="Gulim" pitchFamily="34" charset="-127"/>
            </a:endParaRPr>
          </a:p>
        </p:txBody>
      </p:sp>
      <p:sp>
        <p:nvSpPr>
          <p:cNvPr id="216" name="TextBox 215"/>
          <p:cNvSpPr txBox="1"/>
          <p:nvPr/>
        </p:nvSpPr>
        <p:spPr>
          <a:xfrm>
            <a:off x="4038600" y="1811338"/>
            <a:ext cx="1447800" cy="779462"/>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hangingPunct="0">
              <a:lnSpc>
                <a:spcPct val="93000"/>
              </a:lnSpc>
              <a:buClr>
                <a:srgbClr val="000000"/>
              </a:buClr>
              <a:buSzPct val="100000"/>
              <a:buFont typeface="Times New Roman" pitchFamily="18" charset="0"/>
              <a:buNone/>
              <a:defRPr/>
            </a:pPr>
            <a:r>
              <a:rPr lang="en-US" altLang="zh-CN" sz="1600" b="1">
                <a:solidFill>
                  <a:schemeClr val="bg1"/>
                </a:solidFill>
                <a:effectLst>
                  <a:outerShdw blurRad="38100" dist="38100" dir="2700000" algn="tl">
                    <a:srgbClr val="000000"/>
                  </a:outerShdw>
                </a:effectLst>
                <a:ea typeface="Arial Unicode MS" pitchFamily="34" charset="-128"/>
              </a:rPr>
              <a:t>Sign up for temporary higher QOS</a:t>
            </a:r>
            <a:endParaRPr lang="zh-CN" altLang="en-US" sz="1600" b="1">
              <a:solidFill>
                <a:schemeClr val="bg1"/>
              </a:solidFill>
              <a:effectLst>
                <a:outerShdw blurRad="38100" dist="38100" dir="2700000" algn="tl">
                  <a:srgbClr val="000000"/>
                </a:outerShdw>
              </a:effectLst>
              <a:ea typeface="Arial Unicode MS" pitchFamily="34" charset="-128"/>
            </a:endParaRPr>
          </a:p>
        </p:txBody>
      </p:sp>
      <p:pic>
        <p:nvPicPr>
          <p:cNvPr id="373772" name="Picture 12" descr="http://t3.gstatic.com/images?q=tbn:ANd9GcT3F5lebI-rsuX1qQhzeotqC2KCI_rFRb9rvcVNcK6btJmS5JidYw"/>
          <p:cNvPicPr>
            <a:picLocks noChangeAspect="1" noChangeArrowheads="1"/>
          </p:cNvPicPr>
          <p:nvPr/>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446963" y="1828800"/>
            <a:ext cx="935037"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39" name="Picture 91" descr="D:\WorkingFolder\03 素材\IconLib\9\29.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38925" y="27432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Picture 9" descr="http://3ms.huawei.com/multimedia/ImageDetailServlet?f_id=Img201108100015&amp;type=2&amp;loc=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89713" y="2743200"/>
            <a:ext cx="3254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2"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AE19CC-9077-4E39-A9AE-2DCB69E0E6BD}" type="slidenum">
              <a:rPr lang="en-US" altLang="zh-CN"/>
              <a:pPr/>
              <a:t>24</a:t>
            </a:fld>
            <a:endParaRPr lang="en-US" altLang="zh-CN"/>
          </a:p>
        </p:txBody>
      </p:sp>
    </p:spTree>
    <p:extLst>
      <p:ext uri="{BB962C8B-B14F-4D97-AF65-F5344CB8AC3E}">
        <p14:creationId xmlns:p14="http://schemas.microsoft.com/office/powerpoint/2010/main" val="88721730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6" presetClass="path" presetSubtype="0" accel="50000" decel="50000" fill="hold" nodeType="withEffect">
                                  <p:stCondLst>
                                    <p:cond delay="0"/>
                                  </p:stCondLst>
                                  <p:childTnLst>
                                    <p:animMotion origin="layout" path="M -0.07152 0.25695 L -4.44444E-6 -3.33333E-6 " pathEditMode="relative" rAng="0" ptsTypes="AA">
                                      <p:cBhvr>
                                        <p:cTn id="11" dur="1000" fill="hold"/>
                                        <p:tgtEl>
                                          <p:spTgt spid="18"/>
                                        </p:tgtEl>
                                        <p:attrNameLst>
                                          <p:attrName>ppt_x</p:attrName>
                                          <p:attrName>ppt_y</p:attrName>
                                        </p:attrNameLst>
                                      </p:cBhvr>
                                      <p:rCtr x="357600" y="-1284700"/>
                                    </p:animMotion>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23915"/>
                                        </p:tgtEl>
                                        <p:attrNameLst>
                                          <p:attrName>style.visibility</p:attrName>
                                        </p:attrNameLst>
                                      </p:cBhvr>
                                      <p:to>
                                        <p:strVal val="visible"/>
                                      </p:to>
                                    </p:set>
                                    <p:animEffect transition="in" filter="dissolve">
                                      <p:cBhvr>
                                        <p:cTn id="15" dur="500"/>
                                        <p:tgtEl>
                                          <p:spTgt spid="123915"/>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3"/>
                                        </p:tgtEl>
                                        <p:attrNameLst>
                                          <p:attrName>style.visibility</p:attrName>
                                        </p:attrNameLst>
                                      </p:cBhvr>
                                      <p:to>
                                        <p:strVal val="visible"/>
                                      </p:to>
                                    </p:set>
                                    <p:animEffect transition="in" filter="wipe(right)">
                                      <p:cBhvr>
                                        <p:cTn id="19" dur="1000"/>
                                        <p:tgtEl>
                                          <p:spTgt spid="203"/>
                                        </p:tgtEl>
                                      </p:cBhvr>
                                    </p:animEffect>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207"/>
                                        </p:tgtEl>
                                        <p:attrNameLst>
                                          <p:attrName>style.visibility</p:attrName>
                                        </p:attrNameLst>
                                      </p:cBhvr>
                                      <p:to>
                                        <p:strVal val="visible"/>
                                      </p:to>
                                    </p:set>
                                    <p:animEffect transition="in" filter="fade">
                                      <p:cBhvr>
                                        <p:cTn id="23" dur="500"/>
                                        <p:tgtEl>
                                          <p:spTgt spid="207"/>
                                        </p:tgtEl>
                                      </p:cBhvr>
                                    </p:animEffect>
                                  </p:childTnLst>
                                </p:cTn>
                              </p:par>
                            </p:childTnLst>
                          </p:cTn>
                        </p:par>
                        <p:par>
                          <p:cTn id="24" fill="hold" nodeType="afterGroup">
                            <p:stCondLst>
                              <p:cond delay="3000"/>
                            </p:stCondLst>
                            <p:childTnLst>
                              <p:par>
                                <p:cTn id="25" presetID="35" presetClass="emph" presetSubtype="0" repeatCount="2000" fill="hold" nodeType="afterEffect">
                                  <p:stCondLst>
                                    <p:cond delay="0"/>
                                  </p:stCondLst>
                                  <p:childTnLst>
                                    <p:anim calcmode="discrete" valueType="str">
                                      <p:cBhvr>
                                        <p:cTn id="26" dur="500" fill="hold"/>
                                        <p:tgtEl>
                                          <p:spTgt spid="207"/>
                                        </p:tgtEl>
                                        <p:attrNameLst>
                                          <p:attrName>style.visibility</p:attrName>
                                        </p:attrNameLst>
                                      </p:cBhvr>
                                      <p:tavLst>
                                        <p:tav tm="0">
                                          <p:val>
                                            <p:strVal val="hidden"/>
                                          </p:val>
                                        </p:tav>
                                        <p:tav tm="50000">
                                          <p:val>
                                            <p:strVal val="visible"/>
                                          </p:val>
                                        </p:tav>
                                      </p:tavLst>
                                    </p:anim>
                                  </p:childTnLst>
                                </p:cTn>
                              </p:par>
                            </p:childTnLst>
                          </p:cTn>
                        </p:par>
                        <p:par>
                          <p:cTn id="27" fill="hold" nodeType="afterGroup">
                            <p:stCondLst>
                              <p:cond delay="4000"/>
                            </p:stCondLst>
                            <p:childTnLst>
                              <p:par>
                                <p:cTn id="28" presetID="9" presetClass="entr" presetSubtype="0" fill="hold" nodeType="afterEffect">
                                  <p:stCondLst>
                                    <p:cond delay="0"/>
                                  </p:stCondLst>
                                  <p:childTnLst>
                                    <p:set>
                                      <p:cBhvr>
                                        <p:cTn id="29" dur="1" fill="hold">
                                          <p:stCondLst>
                                            <p:cond delay="0"/>
                                          </p:stCondLst>
                                        </p:cTn>
                                        <p:tgtEl>
                                          <p:spTgt spid="373769"/>
                                        </p:tgtEl>
                                        <p:attrNameLst>
                                          <p:attrName>style.visibility</p:attrName>
                                        </p:attrNameLst>
                                      </p:cBhvr>
                                      <p:to>
                                        <p:strVal val="visible"/>
                                      </p:to>
                                    </p:set>
                                    <p:animEffect transition="in" filter="dissolve">
                                      <p:cBhvr>
                                        <p:cTn id="30" dur="500"/>
                                        <p:tgtEl>
                                          <p:spTgt spid="373769"/>
                                        </p:tgtEl>
                                      </p:cBhvr>
                                    </p:animEffect>
                                  </p:childTnLst>
                                </p:cTn>
                              </p:par>
                              <p:par>
                                <p:cTn id="31" presetID="9" presetClass="entr" presetSubtype="0" fill="hold" nodeType="withEffect">
                                  <p:stCondLst>
                                    <p:cond delay="0"/>
                                  </p:stCondLst>
                                  <p:childTnLst>
                                    <p:set>
                                      <p:cBhvr>
                                        <p:cTn id="32" dur="1" fill="hold">
                                          <p:stCondLst>
                                            <p:cond delay="0"/>
                                          </p:stCondLst>
                                        </p:cTn>
                                        <p:tgtEl>
                                          <p:spTgt spid="176"/>
                                        </p:tgtEl>
                                        <p:attrNameLst>
                                          <p:attrName>style.visibility</p:attrName>
                                        </p:attrNameLst>
                                      </p:cBhvr>
                                      <p:to>
                                        <p:strVal val="visible"/>
                                      </p:to>
                                    </p:set>
                                    <p:animEffect transition="in" filter="dissolve">
                                      <p:cBhvr>
                                        <p:cTn id="33" dur="500"/>
                                        <p:tgtEl>
                                          <p:spTgt spid="176"/>
                                        </p:tgtEl>
                                      </p:cBhvr>
                                    </p:animEffect>
                                  </p:childTnLst>
                                </p:cTn>
                              </p:par>
                            </p:childTnLst>
                          </p:cTn>
                        </p:par>
                        <p:par>
                          <p:cTn id="34" fill="hold" nodeType="afterGroup">
                            <p:stCondLst>
                              <p:cond delay="4500"/>
                            </p:stCondLst>
                            <p:childTnLst>
                              <p:par>
                                <p:cTn id="35" presetID="9"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par>
                          <p:cTn id="38" fill="hold" nodeType="afterGroup">
                            <p:stCondLst>
                              <p:cond delay="5000"/>
                            </p:stCondLst>
                            <p:childTnLst>
                              <p:par>
                                <p:cTn id="39" presetID="22" presetClass="entr" presetSubtype="1" fill="hold" nodeType="afterEffect">
                                  <p:stCondLst>
                                    <p:cond delay="0"/>
                                  </p:stCondLst>
                                  <p:childTnLst>
                                    <p:set>
                                      <p:cBhvr>
                                        <p:cTn id="40" dur="1" fill="hold">
                                          <p:stCondLst>
                                            <p:cond delay="0"/>
                                          </p:stCondLst>
                                        </p:cTn>
                                        <p:tgtEl>
                                          <p:spTgt spid="205"/>
                                        </p:tgtEl>
                                        <p:attrNameLst>
                                          <p:attrName>style.visibility</p:attrName>
                                        </p:attrNameLst>
                                      </p:cBhvr>
                                      <p:to>
                                        <p:strVal val="visible"/>
                                      </p:to>
                                    </p:set>
                                    <p:animEffect transition="in" filter="wipe(up)">
                                      <p:cBhvr>
                                        <p:cTn id="41" dur="500"/>
                                        <p:tgtEl>
                                          <p:spTgt spid="205"/>
                                        </p:tgtEl>
                                      </p:cBhvr>
                                    </p:animEffect>
                                  </p:childTnLst>
                                </p:cTn>
                              </p:par>
                            </p:childTnLst>
                          </p:cTn>
                        </p:par>
                        <p:par>
                          <p:cTn id="42" fill="hold" nodeType="afterGroup">
                            <p:stCondLst>
                              <p:cond delay="5500"/>
                            </p:stCondLst>
                            <p:childTnLst>
                              <p:par>
                                <p:cTn id="43" presetID="10" presetClass="entr" presetSubtype="0" fill="hold" nodeType="afterEffect">
                                  <p:stCondLst>
                                    <p:cond delay="0"/>
                                  </p:stCondLst>
                                  <p:childTnLst>
                                    <p:set>
                                      <p:cBhvr>
                                        <p:cTn id="44" dur="1" fill="hold">
                                          <p:stCondLst>
                                            <p:cond delay="0"/>
                                          </p:stCondLst>
                                        </p:cTn>
                                        <p:tgtEl>
                                          <p:spTgt spid="215"/>
                                        </p:tgtEl>
                                        <p:attrNameLst>
                                          <p:attrName>style.visibility</p:attrName>
                                        </p:attrNameLst>
                                      </p:cBhvr>
                                      <p:to>
                                        <p:strVal val="visible"/>
                                      </p:to>
                                    </p:set>
                                    <p:animEffect transition="in" filter="fade">
                                      <p:cBhvr>
                                        <p:cTn id="45" dur="500"/>
                                        <p:tgtEl>
                                          <p:spTgt spid="215"/>
                                        </p:tgtEl>
                                      </p:cBhvr>
                                    </p:animEffect>
                                  </p:childTnLst>
                                </p:cTn>
                              </p:par>
                            </p:childTnLst>
                          </p:cTn>
                        </p:par>
                        <p:par>
                          <p:cTn id="46" fill="hold" nodeType="afterGroup">
                            <p:stCondLst>
                              <p:cond delay="6000"/>
                            </p:stCondLst>
                            <p:childTnLst>
                              <p:par>
                                <p:cTn id="47" presetID="35" presetClass="emph" presetSubtype="0" repeatCount="2000" fill="hold" nodeType="afterEffect">
                                  <p:stCondLst>
                                    <p:cond delay="0"/>
                                  </p:stCondLst>
                                  <p:childTnLst>
                                    <p:anim calcmode="discrete" valueType="str">
                                      <p:cBhvr>
                                        <p:cTn id="48" dur="500" fill="hold"/>
                                        <p:tgtEl>
                                          <p:spTgt spid="215"/>
                                        </p:tgtEl>
                                        <p:attrNameLst>
                                          <p:attrName>style.visibility</p:attrName>
                                        </p:attrNameLst>
                                      </p:cBhvr>
                                      <p:tavLst>
                                        <p:tav tm="0">
                                          <p:val>
                                            <p:strVal val="hidden"/>
                                          </p:val>
                                        </p:tav>
                                        <p:tav tm="50000">
                                          <p:val>
                                            <p:strVal val="visible"/>
                                          </p:val>
                                        </p:tav>
                                      </p:tavLst>
                                    </p:anim>
                                  </p:childTnLst>
                                </p:cTn>
                              </p:par>
                            </p:childTnLst>
                          </p:cTn>
                        </p:par>
                        <p:par>
                          <p:cTn id="49" fill="hold" nodeType="afterGroup">
                            <p:stCondLst>
                              <p:cond delay="7000"/>
                            </p:stCondLst>
                            <p:childTnLst>
                              <p:par>
                                <p:cTn id="50" presetID="10" presetClass="entr" presetSubtype="0" fill="hold" nodeType="afterEffect">
                                  <p:stCondLst>
                                    <p:cond delay="0"/>
                                  </p:stCondLst>
                                  <p:childTnLst>
                                    <p:set>
                                      <p:cBhvr>
                                        <p:cTn id="51" dur="1" fill="hold">
                                          <p:stCondLst>
                                            <p:cond delay="0"/>
                                          </p:stCondLst>
                                        </p:cTn>
                                        <p:tgtEl>
                                          <p:spTgt spid="78939"/>
                                        </p:tgtEl>
                                        <p:attrNameLst>
                                          <p:attrName>style.visibility</p:attrName>
                                        </p:attrNameLst>
                                      </p:cBhvr>
                                      <p:to>
                                        <p:strVal val="visible"/>
                                      </p:to>
                                    </p:set>
                                    <p:animEffect transition="in" filter="fade">
                                      <p:cBhvr>
                                        <p:cTn id="52" dur="500"/>
                                        <p:tgtEl>
                                          <p:spTgt spid="78939"/>
                                        </p:tgtEl>
                                      </p:cBhvr>
                                    </p:animEffect>
                                  </p:childTnLst>
                                </p:cTn>
                              </p:par>
                            </p:childTnLst>
                          </p:cTn>
                        </p:par>
                        <p:par>
                          <p:cTn id="53" fill="hold" nodeType="afterGroup">
                            <p:stCondLst>
                              <p:cond delay="7500"/>
                            </p:stCondLst>
                            <p:childTnLst>
                              <p:par>
                                <p:cTn id="54" presetID="9" presetClass="entr" presetSubtype="0" fill="hold" nodeType="afterEffect">
                                  <p:stCondLst>
                                    <p:cond delay="0"/>
                                  </p:stCondLst>
                                  <p:childTnLst>
                                    <p:set>
                                      <p:cBhvr>
                                        <p:cTn id="55" dur="1" fill="hold">
                                          <p:stCondLst>
                                            <p:cond delay="0"/>
                                          </p:stCondLst>
                                        </p:cTn>
                                        <p:tgtEl>
                                          <p:spTgt spid="123916"/>
                                        </p:tgtEl>
                                        <p:attrNameLst>
                                          <p:attrName>style.visibility</p:attrName>
                                        </p:attrNameLst>
                                      </p:cBhvr>
                                      <p:to>
                                        <p:strVal val="visible"/>
                                      </p:to>
                                    </p:set>
                                    <p:animEffect transition="in" filter="dissolve">
                                      <p:cBhvr>
                                        <p:cTn id="56" dur="500"/>
                                        <p:tgtEl>
                                          <p:spTgt spid="12391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24008"/>
                                        </p:tgtEl>
                                        <p:attrNameLst>
                                          <p:attrName>style.visibility</p:attrName>
                                        </p:attrNameLst>
                                      </p:cBhvr>
                                      <p:to>
                                        <p:strVal val="visible"/>
                                      </p:to>
                                    </p:set>
                                    <p:animEffect transition="in" filter="dissolve">
                                      <p:cBhvr>
                                        <p:cTn id="59" dur="500"/>
                                        <p:tgtEl>
                                          <p:spTgt spid="12400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xit" presetSubtype="0" fill="hold" nodeType="clickEffect">
                                  <p:stCondLst>
                                    <p:cond delay="0"/>
                                  </p:stCondLst>
                                  <p:childTnLst>
                                    <p:animEffect transition="out" filter="fade">
                                      <p:cBhvr>
                                        <p:cTn id="63" dur="500"/>
                                        <p:tgtEl>
                                          <p:spTgt spid="203"/>
                                        </p:tgtEl>
                                      </p:cBhvr>
                                    </p:animEffect>
                                    <p:set>
                                      <p:cBhvr>
                                        <p:cTn id="64" dur="1" fill="hold">
                                          <p:stCondLst>
                                            <p:cond delay="499"/>
                                          </p:stCondLst>
                                        </p:cTn>
                                        <p:tgtEl>
                                          <p:spTgt spid="203"/>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07"/>
                                        </p:tgtEl>
                                      </p:cBhvr>
                                    </p:animEffect>
                                    <p:set>
                                      <p:cBhvr>
                                        <p:cTn id="67" dur="1" fill="hold">
                                          <p:stCondLst>
                                            <p:cond delay="499"/>
                                          </p:stCondLst>
                                        </p:cTn>
                                        <p:tgtEl>
                                          <p:spTgt spid="20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05"/>
                                        </p:tgtEl>
                                      </p:cBhvr>
                                    </p:animEffect>
                                    <p:set>
                                      <p:cBhvr>
                                        <p:cTn id="70" dur="1" fill="hold">
                                          <p:stCondLst>
                                            <p:cond delay="499"/>
                                          </p:stCondLst>
                                        </p:cTn>
                                        <p:tgtEl>
                                          <p:spTgt spid="205"/>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15"/>
                                        </p:tgtEl>
                                      </p:cBhvr>
                                    </p:animEffect>
                                    <p:set>
                                      <p:cBhvr>
                                        <p:cTn id="73" dur="1" fill="hold">
                                          <p:stCondLst>
                                            <p:cond delay="499"/>
                                          </p:stCondLst>
                                        </p:cTn>
                                        <p:tgtEl>
                                          <p:spTgt spid="215"/>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24008"/>
                                        </p:tgtEl>
                                      </p:cBhvr>
                                    </p:animEffect>
                                    <p:set>
                                      <p:cBhvr>
                                        <p:cTn id="76" dur="1" fill="hold">
                                          <p:stCondLst>
                                            <p:cond delay="499"/>
                                          </p:stCondLst>
                                        </p:cTn>
                                        <p:tgtEl>
                                          <p:spTgt spid="124008"/>
                                        </p:tgtEl>
                                        <p:attrNameLst>
                                          <p:attrName>style.visibility</p:attrName>
                                        </p:attrNameLst>
                                      </p:cBhvr>
                                      <p:to>
                                        <p:strVal val="hidden"/>
                                      </p:to>
                                    </p:set>
                                  </p:childTnLst>
                                </p:cTn>
                              </p:par>
                            </p:childTnLst>
                          </p:cTn>
                        </p:par>
                        <p:par>
                          <p:cTn id="77" fill="hold" nodeType="afterGroup">
                            <p:stCondLst>
                              <p:cond delay="500"/>
                            </p:stCondLst>
                            <p:childTnLst>
                              <p:par>
                                <p:cTn id="78" presetID="10" presetClass="exit" presetSubtype="0" fill="hold" nodeType="afterEffect">
                                  <p:stCondLst>
                                    <p:cond delay="0"/>
                                  </p:stCondLst>
                                  <p:childTnLst>
                                    <p:animEffect transition="out" filter="fade">
                                      <p:cBhvr>
                                        <p:cTn id="79" dur="500"/>
                                        <p:tgtEl>
                                          <p:spTgt spid="123916"/>
                                        </p:tgtEl>
                                      </p:cBhvr>
                                    </p:animEffect>
                                    <p:set>
                                      <p:cBhvr>
                                        <p:cTn id="80" dur="1" fill="hold">
                                          <p:stCondLst>
                                            <p:cond delay="499"/>
                                          </p:stCondLst>
                                        </p:cTn>
                                        <p:tgtEl>
                                          <p:spTgt spid="123916"/>
                                        </p:tgtEl>
                                        <p:attrNameLst>
                                          <p:attrName>style.visibility</p:attrName>
                                        </p:attrNameLst>
                                      </p:cBhvr>
                                      <p:to>
                                        <p:strVal val="hidden"/>
                                      </p:to>
                                    </p:set>
                                  </p:childTnLst>
                                </p:cTn>
                              </p:par>
                              <p:par>
                                <p:cTn id="81" presetID="10" presetClass="entr" presetSubtype="0" fill="hold" nodeType="withEffect">
                                  <p:stCondLst>
                                    <p:cond delay="0"/>
                                  </p:stCondLst>
                                  <p:childTnLst>
                                    <p:set>
                                      <p:cBhvr>
                                        <p:cTn id="82" dur="1" fill="hold">
                                          <p:stCondLst>
                                            <p:cond delay="0"/>
                                          </p:stCondLst>
                                        </p:cTn>
                                        <p:tgtEl>
                                          <p:spTgt spid="373772"/>
                                        </p:tgtEl>
                                        <p:attrNameLst>
                                          <p:attrName>style.visibility</p:attrName>
                                        </p:attrNameLst>
                                      </p:cBhvr>
                                      <p:to>
                                        <p:strVal val="visible"/>
                                      </p:to>
                                    </p:set>
                                    <p:animEffect transition="in" filter="fade">
                                      <p:cBhvr>
                                        <p:cTn id="83" dur="500"/>
                                        <p:tgtEl>
                                          <p:spTgt spid="373772"/>
                                        </p:tgtEl>
                                      </p:cBhvr>
                                    </p:animEffect>
                                  </p:childTnLst>
                                </p:cTn>
                              </p:par>
                            </p:childTnLst>
                          </p:cTn>
                        </p:par>
                        <p:par>
                          <p:cTn id="84" fill="hold" nodeType="afterGroup">
                            <p:stCondLst>
                              <p:cond delay="1000"/>
                            </p:stCondLst>
                            <p:childTnLst>
                              <p:par>
                                <p:cTn id="85" presetID="9" presetClass="entr" presetSubtype="0" fill="hold"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dissolve">
                                      <p:cBhvr>
                                        <p:cTn id="87" dur="500"/>
                                        <p:tgtEl>
                                          <p:spTgt spid="14"/>
                                        </p:tgtEl>
                                      </p:cBhvr>
                                    </p:animEffect>
                                  </p:childTnLst>
                                </p:cTn>
                              </p:par>
                              <p:par>
                                <p:cTn id="88" presetID="9" presetClass="entr" presetSubtype="0"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dissolve">
                                      <p:cBhvr>
                                        <p:cTn id="90" dur="500"/>
                                        <p:tgtEl>
                                          <p:spTgt spid="17"/>
                                        </p:tgtEl>
                                      </p:cBhvr>
                                    </p:animEffect>
                                  </p:childTnLst>
                                </p:cTn>
                              </p:par>
                              <p:par>
                                <p:cTn id="91" presetID="9"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dissolve">
                                      <p:cBhvr>
                                        <p:cTn id="93" dur="500"/>
                                        <p:tgtEl>
                                          <p:spTgt spid="16"/>
                                        </p:tgtEl>
                                      </p:cBhvr>
                                    </p:animEffect>
                                  </p:childTnLst>
                                </p:cTn>
                              </p:par>
                            </p:childTnLst>
                          </p:cTn>
                        </p:par>
                        <p:par>
                          <p:cTn id="94" fill="hold" nodeType="afterGroup">
                            <p:stCondLst>
                              <p:cond delay="1500"/>
                            </p:stCondLst>
                            <p:childTnLst>
                              <p:par>
                                <p:cTn id="95" presetID="22" presetClass="entr" presetSubtype="4" fill="hold" nodeType="afterEffect">
                                  <p:stCondLst>
                                    <p:cond delay="0"/>
                                  </p:stCondLst>
                                  <p:childTnLst>
                                    <p:set>
                                      <p:cBhvr>
                                        <p:cTn id="96" dur="1" fill="hold">
                                          <p:stCondLst>
                                            <p:cond delay="0"/>
                                          </p:stCondLst>
                                        </p:cTn>
                                        <p:tgtEl>
                                          <p:spTgt spid="198"/>
                                        </p:tgtEl>
                                        <p:attrNameLst>
                                          <p:attrName>style.visibility</p:attrName>
                                        </p:attrNameLst>
                                      </p:cBhvr>
                                      <p:to>
                                        <p:strVal val="visible"/>
                                      </p:to>
                                    </p:set>
                                    <p:animEffect transition="in" filter="wipe(down)">
                                      <p:cBhvr>
                                        <p:cTn id="97" dur="500"/>
                                        <p:tgtEl>
                                          <p:spTgt spid="198"/>
                                        </p:tgtEl>
                                      </p:cBhvr>
                                    </p:animEffect>
                                  </p:childTnLst>
                                </p:cTn>
                              </p:par>
                            </p:childTnLst>
                          </p:cTn>
                        </p:par>
                        <p:par>
                          <p:cTn id="98" fill="hold" nodeType="afterGroup">
                            <p:stCondLst>
                              <p:cond delay="2000"/>
                            </p:stCondLst>
                            <p:childTnLst>
                              <p:par>
                                <p:cTn id="99" presetID="22" presetClass="entr" presetSubtype="2" fill="hold" nodeType="afterEffect">
                                  <p:stCondLst>
                                    <p:cond delay="0"/>
                                  </p:stCondLst>
                                  <p:childTnLst>
                                    <p:set>
                                      <p:cBhvr>
                                        <p:cTn id="100" dur="1" fill="hold">
                                          <p:stCondLst>
                                            <p:cond delay="0"/>
                                          </p:stCondLst>
                                        </p:cTn>
                                        <p:tgtEl>
                                          <p:spTgt spid="200"/>
                                        </p:tgtEl>
                                        <p:attrNameLst>
                                          <p:attrName>style.visibility</p:attrName>
                                        </p:attrNameLst>
                                      </p:cBhvr>
                                      <p:to>
                                        <p:strVal val="visible"/>
                                      </p:to>
                                    </p:set>
                                    <p:animEffect transition="in" filter="wipe(right)">
                                      <p:cBhvr>
                                        <p:cTn id="101" dur="500"/>
                                        <p:tgtEl>
                                          <p:spTgt spid="200"/>
                                        </p:tgtEl>
                                      </p:cBhvr>
                                    </p:animEffect>
                                  </p:childTnLst>
                                </p:cTn>
                              </p:par>
                            </p:childTnLst>
                          </p:cTn>
                        </p:par>
                        <p:par>
                          <p:cTn id="102" fill="hold" nodeType="afterGroup">
                            <p:stCondLst>
                              <p:cond delay="2500"/>
                            </p:stCondLst>
                            <p:childTnLst>
                              <p:par>
                                <p:cTn id="103" presetID="22" presetClass="entr" presetSubtype="8" fill="hold" nodeType="afterEffect">
                                  <p:stCondLst>
                                    <p:cond delay="0"/>
                                  </p:stCondLst>
                                  <p:childTnLst>
                                    <p:set>
                                      <p:cBhvr>
                                        <p:cTn id="104" dur="1" fill="hold">
                                          <p:stCondLst>
                                            <p:cond delay="0"/>
                                          </p:stCondLst>
                                        </p:cTn>
                                        <p:tgtEl>
                                          <p:spTgt spid="202"/>
                                        </p:tgtEl>
                                        <p:attrNameLst>
                                          <p:attrName>style.visibility</p:attrName>
                                        </p:attrNameLst>
                                      </p:cBhvr>
                                      <p:to>
                                        <p:strVal val="visible"/>
                                      </p:to>
                                    </p:set>
                                    <p:animEffect transition="in" filter="wipe(left)">
                                      <p:cBhvr>
                                        <p:cTn id="105" dur="500"/>
                                        <p:tgtEl>
                                          <p:spTgt spid="202"/>
                                        </p:tgtEl>
                                      </p:cBhvr>
                                    </p:animEffect>
                                  </p:childTnLst>
                                </p:cTn>
                              </p:par>
                            </p:childTnLst>
                          </p:cTn>
                        </p:par>
                        <p:par>
                          <p:cTn id="106" fill="hold" nodeType="afterGroup">
                            <p:stCondLst>
                              <p:cond delay="3000"/>
                            </p:stCondLst>
                            <p:childTnLst>
                              <p:par>
                                <p:cTn id="107" presetID="9" presetClass="entr" presetSubtype="0" fill="hold" grpId="0" nodeType="afterEffect">
                                  <p:stCondLst>
                                    <p:cond delay="0"/>
                                  </p:stCondLst>
                                  <p:childTnLst>
                                    <p:set>
                                      <p:cBhvr>
                                        <p:cTn id="108" dur="1" fill="hold">
                                          <p:stCondLst>
                                            <p:cond delay="0"/>
                                          </p:stCondLst>
                                        </p:cTn>
                                        <p:tgtEl>
                                          <p:spTgt spid="216"/>
                                        </p:tgtEl>
                                        <p:attrNameLst>
                                          <p:attrName>style.visibility</p:attrName>
                                        </p:attrNameLst>
                                      </p:cBhvr>
                                      <p:to>
                                        <p:strVal val="visible"/>
                                      </p:to>
                                    </p:set>
                                    <p:animEffect transition="in" filter="dissolve">
                                      <p:cBhvr>
                                        <p:cTn id="109" dur="500"/>
                                        <p:tgtEl>
                                          <p:spTgt spid="216"/>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2" fill="hold" nodeType="clickEffect">
                                  <p:stCondLst>
                                    <p:cond delay="0"/>
                                  </p:stCondLst>
                                  <p:childTnLst>
                                    <p:set>
                                      <p:cBhvr>
                                        <p:cTn id="113" dur="1" fill="hold">
                                          <p:stCondLst>
                                            <p:cond delay="0"/>
                                          </p:stCondLst>
                                        </p:cTn>
                                        <p:tgtEl>
                                          <p:spTgt spid="300"/>
                                        </p:tgtEl>
                                        <p:attrNameLst>
                                          <p:attrName>style.visibility</p:attrName>
                                        </p:attrNameLst>
                                      </p:cBhvr>
                                      <p:to>
                                        <p:strVal val="visible"/>
                                      </p:to>
                                    </p:set>
                                    <p:animEffect transition="in" filter="wipe(right)">
                                      <p:cBhvr>
                                        <p:cTn id="114" dur="500"/>
                                        <p:tgtEl>
                                          <p:spTgt spid="300"/>
                                        </p:tgtEl>
                                      </p:cBhvr>
                                    </p:animEffect>
                                  </p:childTnLst>
                                </p:cTn>
                              </p:par>
                            </p:childTnLst>
                          </p:cTn>
                        </p:par>
                        <p:par>
                          <p:cTn id="115" fill="hold" nodeType="afterGroup">
                            <p:stCondLst>
                              <p:cond delay="500"/>
                            </p:stCondLst>
                            <p:childTnLst>
                              <p:par>
                                <p:cTn id="116" presetID="22" presetClass="entr" presetSubtype="1" fill="hold" nodeType="afterEffect">
                                  <p:stCondLst>
                                    <p:cond delay="0"/>
                                  </p:stCondLst>
                                  <p:childTnLst>
                                    <p:set>
                                      <p:cBhvr>
                                        <p:cTn id="117" dur="1" fill="hold">
                                          <p:stCondLst>
                                            <p:cond delay="0"/>
                                          </p:stCondLst>
                                        </p:cTn>
                                        <p:tgtEl>
                                          <p:spTgt spid="213"/>
                                        </p:tgtEl>
                                        <p:attrNameLst>
                                          <p:attrName>style.visibility</p:attrName>
                                        </p:attrNameLst>
                                      </p:cBhvr>
                                      <p:to>
                                        <p:strVal val="visible"/>
                                      </p:to>
                                    </p:set>
                                    <p:animEffect transition="in" filter="wipe(up)">
                                      <p:cBhvr>
                                        <p:cTn id="118" dur="500"/>
                                        <p:tgtEl>
                                          <p:spTgt spid="213"/>
                                        </p:tgtEl>
                                      </p:cBhvr>
                                    </p:animEffect>
                                  </p:childTnLst>
                                </p:cTn>
                              </p:par>
                            </p:childTnLst>
                          </p:cTn>
                        </p:par>
                        <p:par>
                          <p:cTn id="119" fill="hold" nodeType="afterGroup">
                            <p:stCondLst>
                              <p:cond delay="1000"/>
                            </p:stCondLst>
                            <p:childTnLst>
                              <p:par>
                                <p:cTn id="120" presetID="3" presetClass="exit" presetSubtype="10" fill="hold" nodeType="afterEffect">
                                  <p:stCondLst>
                                    <p:cond delay="0"/>
                                  </p:stCondLst>
                                  <p:childTnLst>
                                    <p:animEffect transition="out" filter="blinds(horizontal)">
                                      <p:cBhvr>
                                        <p:cTn id="121" dur="500"/>
                                        <p:tgtEl>
                                          <p:spTgt spid="176"/>
                                        </p:tgtEl>
                                      </p:cBhvr>
                                    </p:animEffect>
                                    <p:set>
                                      <p:cBhvr>
                                        <p:cTn id="122" dur="1" fill="hold">
                                          <p:stCondLst>
                                            <p:cond delay="499"/>
                                          </p:stCondLst>
                                        </p:cTn>
                                        <p:tgtEl>
                                          <p:spTgt spid="176"/>
                                        </p:tgtEl>
                                        <p:attrNameLst>
                                          <p:attrName>style.visibility</p:attrName>
                                        </p:attrNameLst>
                                      </p:cBhvr>
                                      <p:to>
                                        <p:strVal val="hidden"/>
                                      </p:to>
                                    </p:set>
                                  </p:childTnLst>
                                </p:cTn>
                              </p:par>
                            </p:childTnLst>
                          </p:cTn>
                        </p:par>
                        <p:par>
                          <p:cTn id="123" fill="hold" nodeType="afterGroup">
                            <p:stCondLst>
                              <p:cond delay="1500"/>
                            </p:stCondLst>
                            <p:childTnLst>
                              <p:par>
                                <p:cTn id="124" presetID="3" presetClass="entr" presetSubtype="10" fill="hold" nodeType="afterEffect">
                                  <p:stCondLst>
                                    <p:cond delay="0"/>
                                  </p:stCondLst>
                                  <p:childTnLst>
                                    <p:set>
                                      <p:cBhvr>
                                        <p:cTn id="125" dur="1" fill="hold">
                                          <p:stCondLst>
                                            <p:cond delay="0"/>
                                          </p:stCondLst>
                                        </p:cTn>
                                        <p:tgtEl>
                                          <p:spTgt spid="196"/>
                                        </p:tgtEl>
                                        <p:attrNameLst>
                                          <p:attrName>style.visibility</p:attrName>
                                        </p:attrNameLst>
                                      </p:cBhvr>
                                      <p:to>
                                        <p:strVal val="visible"/>
                                      </p:to>
                                    </p:set>
                                    <p:animEffect transition="in" filter="blinds(horizontal)">
                                      <p:cBhvr>
                                        <p:cTn id="126"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08" grpId="0" animBg="1"/>
      <p:bldP spid="124008" grpId="1" animBg="1"/>
      <p:bldP spid="2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ounded Rectangle 180"/>
          <p:cNvSpPr>
            <a:spLocks noChangeArrowheads="1"/>
          </p:cNvSpPr>
          <p:nvPr/>
        </p:nvSpPr>
        <p:spPr bwMode="auto">
          <a:xfrm>
            <a:off x="3657600" y="1447800"/>
            <a:ext cx="5257800" cy="762000"/>
          </a:xfrm>
          <a:prstGeom prst="roundRect">
            <a:avLst>
              <a:gd name="adj" fmla="val 16667"/>
            </a:avLst>
          </a:prstGeom>
          <a:noFill/>
          <a:ln w="127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r>
              <a:rPr lang="en-US" altLang="zh-CN" sz="1600" b="1">
                <a:solidFill>
                  <a:srgbClr val="B3B3B3"/>
                </a:solidFill>
                <a:cs typeface="Arial" pitchFamily="34" charset="0"/>
                <a:sym typeface="Gulim" pitchFamily="34" charset="-127"/>
              </a:rPr>
              <a:t>Merchants</a:t>
            </a:r>
            <a:endParaRPr lang="zh-CN" altLang="en-US" sz="1600" b="1">
              <a:solidFill>
                <a:srgbClr val="B3B3B3"/>
              </a:solidFill>
              <a:cs typeface="Arial" pitchFamily="34" charset="0"/>
              <a:sym typeface="Gulim" pitchFamily="34" charset="-127"/>
            </a:endParaRPr>
          </a:p>
        </p:txBody>
      </p:sp>
      <p:grpSp>
        <p:nvGrpSpPr>
          <p:cNvPr id="2" name="Group 139"/>
          <p:cNvGrpSpPr>
            <a:grpSpLocks/>
          </p:cNvGrpSpPr>
          <p:nvPr/>
        </p:nvGrpSpPr>
        <p:grpSpPr bwMode="auto">
          <a:xfrm>
            <a:off x="3581400" y="2590800"/>
            <a:ext cx="5334000" cy="3124200"/>
            <a:chOff x="3581400" y="2590800"/>
            <a:chExt cx="5029200" cy="3124200"/>
          </a:xfrm>
        </p:grpSpPr>
        <p:cxnSp>
          <p:nvCxnSpPr>
            <p:cNvPr id="118" name="Straight Connector 117"/>
            <p:cNvCxnSpPr/>
            <p:nvPr/>
          </p:nvCxnSpPr>
          <p:spPr bwMode="auto">
            <a:xfrm>
              <a:off x="3581400" y="3371850"/>
              <a:ext cx="5029200" cy="0"/>
            </a:xfrm>
            <a:prstGeom prst="line">
              <a:avLst/>
            </a:prstGeom>
            <a:ln w="19050">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9" name="Straight Connector 118"/>
            <p:cNvCxnSpPr/>
            <p:nvPr/>
          </p:nvCxnSpPr>
          <p:spPr bwMode="auto">
            <a:xfrm>
              <a:off x="3581400" y="2981325"/>
              <a:ext cx="5029200" cy="0"/>
            </a:xfrm>
            <a:prstGeom prst="line">
              <a:avLst/>
            </a:prstGeom>
            <a:ln w="19050">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Straight Connector 113"/>
            <p:cNvCxnSpPr/>
            <p:nvPr/>
          </p:nvCxnSpPr>
          <p:spPr bwMode="auto">
            <a:xfrm>
              <a:off x="3581400" y="4152900"/>
              <a:ext cx="5029200" cy="0"/>
            </a:xfrm>
            <a:prstGeom prst="line">
              <a:avLst/>
            </a:prstGeom>
            <a:ln w="19050">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3" name="Straight Connector 112"/>
            <p:cNvCxnSpPr/>
            <p:nvPr/>
          </p:nvCxnSpPr>
          <p:spPr bwMode="auto">
            <a:xfrm>
              <a:off x="3581400" y="4933950"/>
              <a:ext cx="5029200" cy="0"/>
            </a:xfrm>
            <a:prstGeom prst="line">
              <a:avLst/>
            </a:prstGeom>
            <a:ln w="19050">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2" name="Straight Connector 111"/>
            <p:cNvCxnSpPr/>
            <p:nvPr/>
          </p:nvCxnSpPr>
          <p:spPr bwMode="auto">
            <a:xfrm>
              <a:off x="3581400" y="5715000"/>
              <a:ext cx="5029200" cy="0"/>
            </a:xfrm>
            <a:prstGeom prst="line">
              <a:avLst/>
            </a:prstGeom>
            <a:ln w="19050">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0" name="Straight Connector 109"/>
            <p:cNvCxnSpPr/>
            <p:nvPr/>
          </p:nvCxnSpPr>
          <p:spPr bwMode="auto">
            <a:xfrm>
              <a:off x="3581400" y="5324475"/>
              <a:ext cx="5029200" cy="0"/>
            </a:xfrm>
            <a:prstGeom prst="line">
              <a:avLst/>
            </a:prstGeom>
            <a:ln w="19050">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Straight Connector 106"/>
            <p:cNvCxnSpPr/>
            <p:nvPr/>
          </p:nvCxnSpPr>
          <p:spPr bwMode="auto">
            <a:xfrm>
              <a:off x="3581400" y="4543425"/>
              <a:ext cx="5029200" cy="0"/>
            </a:xfrm>
            <a:prstGeom prst="line">
              <a:avLst/>
            </a:prstGeom>
            <a:ln w="19050">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bwMode="auto">
            <a:xfrm>
              <a:off x="3581400" y="3762375"/>
              <a:ext cx="5029200" cy="0"/>
            </a:xfrm>
            <a:prstGeom prst="line">
              <a:avLst/>
            </a:prstGeom>
            <a:ln w="19050">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p:cNvCxnSpPr/>
            <p:nvPr/>
          </p:nvCxnSpPr>
          <p:spPr bwMode="auto">
            <a:xfrm>
              <a:off x="3581400" y="2590800"/>
              <a:ext cx="5029200" cy="0"/>
            </a:xfrm>
            <a:prstGeom prst="line">
              <a:avLst/>
            </a:prstGeom>
            <a:ln w="19050">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3" name="Group 48"/>
          <p:cNvGrpSpPr/>
          <p:nvPr/>
        </p:nvGrpSpPr>
        <p:grpSpPr>
          <a:xfrm>
            <a:off x="555002" y="5181600"/>
            <a:ext cx="1371600" cy="685800"/>
            <a:chOff x="1295400" y="1219200"/>
            <a:chExt cx="1371600" cy="685800"/>
          </a:xfrm>
          <a:effectLst>
            <a:outerShdw blurRad="63500" sx="102000" sy="102000" algn="ctr" rotWithShape="0">
              <a:prstClr val="black">
                <a:alpha val="40000"/>
              </a:prstClr>
            </a:outerShdw>
          </a:effectLst>
        </p:grpSpPr>
        <p:sp>
          <p:nvSpPr>
            <p:cNvPr id="50" name="Rounded Rectangle 49"/>
            <p:cNvSpPr/>
            <p:nvPr/>
          </p:nvSpPr>
          <p:spPr bwMode="auto">
            <a:xfrm>
              <a:off x="1295400" y="1219200"/>
              <a:ext cx="1371600" cy="685800"/>
            </a:xfrm>
            <a:prstGeom prst="round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dirty="0">
                <a:solidFill>
                  <a:srgbClr val="000000"/>
                </a:solidFill>
                <a:cs typeface="Arial" pitchFamily="34" charset="0"/>
                <a:sym typeface="Gulim" pitchFamily="34" charset="-127"/>
              </a:endParaRPr>
            </a:p>
          </p:txBody>
        </p:sp>
        <p:cxnSp>
          <p:nvCxnSpPr>
            <p:cNvPr id="51" name="Straight Connector 50"/>
            <p:cNvCxnSpPr/>
            <p:nvPr/>
          </p:nvCxnSpPr>
          <p:spPr bwMode="auto">
            <a:xfrm>
              <a:off x="1905000" y="1524000"/>
              <a:ext cx="6858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1905000" y="1600200"/>
              <a:ext cx="6858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a:off x="1905000" y="1676400"/>
              <a:ext cx="6858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a:off x="1371600" y="1752600"/>
              <a:ext cx="12192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a:off x="1371600" y="1828800"/>
              <a:ext cx="1219200"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56" name="TextBox 55"/>
            <p:cNvSpPr txBox="1"/>
            <p:nvPr/>
          </p:nvSpPr>
          <p:spPr>
            <a:xfrm>
              <a:off x="1905000" y="1219200"/>
              <a:ext cx="762000" cy="292709"/>
            </a:xfrm>
            <a:prstGeom prst="rect">
              <a:avLst/>
            </a:prstGeom>
            <a:noFill/>
          </p:spPr>
          <p:txBody>
            <a:bodyPr>
              <a:spAutoFit/>
            </a:bodyPr>
            <a:lstStyle/>
            <a:p>
              <a:pPr hangingPunct="0">
                <a:lnSpc>
                  <a:spcPct val="93000"/>
                </a:lnSpc>
                <a:buClr>
                  <a:srgbClr val="000000"/>
                </a:buClr>
                <a:buSzPct val="100000"/>
                <a:buFont typeface="Times New Roman" pitchFamily="18" charset="0"/>
                <a:buNone/>
                <a:defRPr/>
              </a:pPr>
              <a:r>
                <a:rPr lang="en-US" altLang="zh-CN" sz="1400" dirty="0">
                  <a:solidFill>
                    <a:schemeClr val="tx1"/>
                  </a:solidFill>
                  <a:ea typeface="Arial Unicode MS" pitchFamily="34" charset="-122"/>
                  <a:cs typeface="Arial Unicode MS" pitchFamily="34" charset="-122"/>
                </a:rPr>
                <a:t>Profile</a:t>
              </a:r>
              <a:endParaRPr lang="zh-CN" altLang="en-US" sz="1400" dirty="0">
                <a:solidFill>
                  <a:schemeClr val="tx1"/>
                </a:solidFill>
                <a:ea typeface="Arial Unicode MS" pitchFamily="34" charset="-122"/>
                <a:cs typeface="Arial Unicode MS" pitchFamily="34" charset="-122"/>
              </a:endParaRPr>
            </a:p>
          </p:txBody>
        </p:sp>
      </p:grpSp>
      <p:grpSp>
        <p:nvGrpSpPr>
          <p:cNvPr id="4" name="Group 40"/>
          <p:cNvGrpSpPr/>
          <p:nvPr/>
        </p:nvGrpSpPr>
        <p:grpSpPr>
          <a:xfrm>
            <a:off x="555002" y="4267200"/>
            <a:ext cx="1371600" cy="685800"/>
            <a:chOff x="1295400" y="1219200"/>
            <a:chExt cx="1371600" cy="685800"/>
          </a:xfrm>
          <a:effectLst>
            <a:outerShdw blurRad="63500" sx="102000" sy="102000" algn="ctr" rotWithShape="0">
              <a:prstClr val="black">
                <a:alpha val="40000"/>
              </a:prstClr>
            </a:outerShdw>
          </a:effectLst>
        </p:grpSpPr>
        <p:sp>
          <p:nvSpPr>
            <p:cNvPr id="42" name="Rounded Rectangle 41"/>
            <p:cNvSpPr/>
            <p:nvPr/>
          </p:nvSpPr>
          <p:spPr bwMode="auto">
            <a:xfrm>
              <a:off x="1295400" y="1219200"/>
              <a:ext cx="1371600" cy="685800"/>
            </a:xfrm>
            <a:prstGeom prst="round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dirty="0">
                <a:solidFill>
                  <a:srgbClr val="000000"/>
                </a:solidFill>
                <a:cs typeface="Arial" pitchFamily="34" charset="0"/>
                <a:sym typeface="Gulim" pitchFamily="34" charset="-127"/>
              </a:endParaRPr>
            </a:p>
          </p:txBody>
        </p:sp>
        <p:cxnSp>
          <p:nvCxnSpPr>
            <p:cNvPr id="43" name="Straight Connector 42"/>
            <p:cNvCxnSpPr/>
            <p:nvPr/>
          </p:nvCxnSpPr>
          <p:spPr bwMode="auto">
            <a:xfrm>
              <a:off x="1905000" y="1524000"/>
              <a:ext cx="6858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1905000" y="1600200"/>
              <a:ext cx="6858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1905000" y="1676400"/>
              <a:ext cx="6858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1371600" y="1752600"/>
              <a:ext cx="12192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1371600" y="1828800"/>
              <a:ext cx="1219200"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48" name="TextBox 47"/>
            <p:cNvSpPr txBox="1"/>
            <p:nvPr/>
          </p:nvSpPr>
          <p:spPr>
            <a:xfrm>
              <a:off x="1905000" y="1219200"/>
              <a:ext cx="762000" cy="292709"/>
            </a:xfrm>
            <a:prstGeom prst="rect">
              <a:avLst/>
            </a:prstGeom>
            <a:noFill/>
          </p:spPr>
          <p:txBody>
            <a:bodyPr>
              <a:spAutoFit/>
            </a:bodyPr>
            <a:lstStyle/>
            <a:p>
              <a:pPr hangingPunct="0">
                <a:lnSpc>
                  <a:spcPct val="93000"/>
                </a:lnSpc>
                <a:buClr>
                  <a:srgbClr val="000000"/>
                </a:buClr>
                <a:buSzPct val="100000"/>
                <a:buFont typeface="Times New Roman" pitchFamily="18" charset="0"/>
                <a:buNone/>
                <a:defRPr/>
              </a:pPr>
              <a:r>
                <a:rPr lang="en-US" altLang="zh-CN" sz="1400" dirty="0">
                  <a:solidFill>
                    <a:schemeClr val="tx1"/>
                  </a:solidFill>
                  <a:ea typeface="Arial Unicode MS" pitchFamily="34" charset="-122"/>
                  <a:cs typeface="Arial Unicode MS" pitchFamily="34" charset="-122"/>
                </a:rPr>
                <a:t>Profile</a:t>
              </a:r>
              <a:endParaRPr lang="zh-CN" altLang="en-US" sz="1400" dirty="0">
                <a:solidFill>
                  <a:schemeClr val="tx1"/>
                </a:solidFill>
                <a:ea typeface="Arial Unicode MS" pitchFamily="34" charset="-122"/>
                <a:cs typeface="Arial Unicode MS" pitchFamily="34" charset="-122"/>
              </a:endParaRPr>
            </a:p>
          </p:txBody>
        </p:sp>
      </p:grpSp>
      <p:grpSp>
        <p:nvGrpSpPr>
          <p:cNvPr id="6" name="Group 32"/>
          <p:cNvGrpSpPr/>
          <p:nvPr/>
        </p:nvGrpSpPr>
        <p:grpSpPr>
          <a:xfrm>
            <a:off x="555002" y="3352800"/>
            <a:ext cx="1371600" cy="685800"/>
            <a:chOff x="1295400" y="1219200"/>
            <a:chExt cx="1371600" cy="685800"/>
          </a:xfrm>
          <a:effectLst>
            <a:outerShdw blurRad="63500" sx="102000" sy="102000" algn="ctr" rotWithShape="0">
              <a:prstClr val="black">
                <a:alpha val="40000"/>
              </a:prstClr>
            </a:outerShdw>
          </a:effectLst>
        </p:grpSpPr>
        <p:sp>
          <p:nvSpPr>
            <p:cNvPr id="34" name="Rounded Rectangle 33"/>
            <p:cNvSpPr/>
            <p:nvPr/>
          </p:nvSpPr>
          <p:spPr bwMode="auto">
            <a:xfrm>
              <a:off x="1295400" y="1219200"/>
              <a:ext cx="1371600" cy="685800"/>
            </a:xfrm>
            <a:prstGeom prst="round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dirty="0">
                <a:solidFill>
                  <a:srgbClr val="000000"/>
                </a:solidFill>
                <a:cs typeface="Arial" pitchFamily="34" charset="0"/>
                <a:sym typeface="Gulim" pitchFamily="34" charset="-127"/>
              </a:endParaRPr>
            </a:p>
          </p:txBody>
        </p:sp>
        <p:cxnSp>
          <p:nvCxnSpPr>
            <p:cNvPr id="35" name="Straight Connector 34"/>
            <p:cNvCxnSpPr/>
            <p:nvPr/>
          </p:nvCxnSpPr>
          <p:spPr bwMode="auto">
            <a:xfrm>
              <a:off x="1905000" y="1524000"/>
              <a:ext cx="6858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1905000" y="1600200"/>
              <a:ext cx="6858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1905000" y="1676400"/>
              <a:ext cx="6858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1371600" y="1752600"/>
              <a:ext cx="12192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1371600" y="1828800"/>
              <a:ext cx="1219200"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40" name="TextBox 39"/>
            <p:cNvSpPr txBox="1"/>
            <p:nvPr/>
          </p:nvSpPr>
          <p:spPr>
            <a:xfrm>
              <a:off x="1905000" y="1219200"/>
              <a:ext cx="762000" cy="292709"/>
            </a:xfrm>
            <a:prstGeom prst="rect">
              <a:avLst/>
            </a:prstGeom>
            <a:noFill/>
          </p:spPr>
          <p:txBody>
            <a:bodyPr>
              <a:spAutoFit/>
            </a:bodyPr>
            <a:lstStyle/>
            <a:p>
              <a:pPr hangingPunct="0">
                <a:lnSpc>
                  <a:spcPct val="93000"/>
                </a:lnSpc>
                <a:buClr>
                  <a:srgbClr val="000000"/>
                </a:buClr>
                <a:buSzPct val="100000"/>
                <a:buFont typeface="Times New Roman" pitchFamily="18" charset="0"/>
                <a:buNone/>
                <a:defRPr/>
              </a:pPr>
              <a:r>
                <a:rPr lang="en-US" altLang="zh-CN" sz="1400" dirty="0">
                  <a:solidFill>
                    <a:schemeClr val="tx1"/>
                  </a:solidFill>
                  <a:ea typeface="Arial Unicode MS" pitchFamily="34" charset="-122"/>
                  <a:cs typeface="Arial Unicode MS" pitchFamily="34" charset="-122"/>
                </a:rPr>
                <a:t>Profile</a:t>
              </a:r>
              <a:endParaRPr lang="zh-CN" altLang="en-US" sz="1400" dirty="0">
                <a:solidFill>
                  <a:schemeClr val="tx1"/>
                </a:solidFill>
                <a:ea typeface="Arial Unicode MS" pitchFamily="34" charset="-122"/>
                <a:cs typeface="Arial Unicode MS" pitchFamily="34" charset="-122"/>
              </a:endParaRPr>
            </a:p>
          </p:txBody>
        </p:sp>
      </p:grpSp>
      <p:grpSp>
        <p:nvGrpSpPr>
          <p:cNvPr id="7" name="Group 28"/>
          <p:cNvGrpSpPr/>
          <p:nvPr/>
        </p:nvGrpSpPr>
        <p:grpSpPr>
          <a:xfrm>
            <a:off x="555002" y="2438400"/>
            <a:ext cx="1371600" cy="685800"/>
            <a:chOff x="1295400" y="1219200"/>
            <a:chExt cx="1371600" cy="685800"/>
          </a:xfrm>
          <a:effectLst>
            <a:outerShdw blurRad="63500" sx="102000" sy="102000" algn="ctr" rotWithShape="0">
              <a:prstClr val="black">
                <a:alpha val="40000"/>
              </a:prstClr>
            </a:outerShdw>
          </a:effectLst>
        </p:grpSpPr>
        <p:sp>
          <p:nvSpPr>
            <p:cNvPr id="20" name="Rounded Rectangle 19"/>
            <p:cNvSpPr/>
            <p:nvPr/>
          </p:nvSpPr>
          <p:spPr bwMode="auto">
            <a:xfrm>
              <a:off x="1295400" y="1219200"/>
              <a:ext cx="1371600" cy="685800"/>
            </a:xfrm>
            <a:prstGeom prst="round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dirty="0">
                <a:solidFill>
                  <a:srgbClr val="000000"/>
                </a:solidFill>
                <a:cs typeface="Arial" pitchFamily="34" charset="0"/>
                <a:sym typeface="Gulim" pitchFamily="34" charset="-127"/>
              </a:endParaRPr>
            </a:p>
          </p:txBody>
        </p:sp>
        <p:cxnSp>
          <p:nvCxnSpPr>
            <p:cNvPr id="22" name="Straight Connector 21"/>
            <p:cNvCxnSpPr/>
            <p:nvPr/>
          </p:nvCxnSpPr>
          <p:spPr bwMode="auto">
            <a:xfrm>
              <a:off x="1905000" y="1524000"/>
              <a:ext cx="6858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905000" y="1600200"/>
              <a:ext cx="6858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1905000" y="1676400"/>
              <a:ext cx="6858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1371600" y="1752600"/>
              <a:ext cx="12192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1371600" y="1828800"/>
              <a:ext cx="1219200"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8" name="TextBox 27"/>
            <p:cNvSpPr txBox="1"/>
            <p:nvPr/>
          </p:nvSpPr>
          <p:spPr>
            <a:xfrm>
              <a:off x="1905000" y="1219200"/>
              <a:ext cx="762000" cy="292709"/>
            </a:xfrm>
            <a:prstGeom prst="rect">
              <a:avLst/>
            </a:prstGeom>
            <a:noFill/>
          </p:spPr>
          <p:txBody>
            <a:bodyPr>
              <a:spAutoFit/>
            </a:bodyPr>
            <a:lstStyle/>
            <a:p>
              <a:pPr hangingPunct="0">
                <a:lnSpc>
                  <a:spcPct val="93000"/>
                </a:lnSpc>
                <a:buClr>
                  <a:srgbClr val="000000"/>
                </a:buClr>
                <a:buSzPct val="100000"/>
                <a:buFont typeface="Times New Roman" pitchFamily="18" charset="0"/>
                <a:buNone/>
                <a:defRPr/>
              </a:pPr>
              <a:r>
                <a:rPr lang="en-US" altLang="zh-CN" sz="1400" dirty="0">
                  <a:solidFill>
                    <a:schemeClr val="tx1"/>
                  </a:solidFill>
                  <a:ea typeface="Arial Unicode MS" pitchFamily="34" charset="-122"/>
                  <a:cs typeface="Arial Unicode MS" pitchFamily="34" charset="-122"/>
                </a:rPr>
                <a:t>Profile</a:t>
              </a:r>
              <a:endParaRPr lang="zh-CN" altLang="en-US" sz="1400" dirty="0">
                <a:solidFill>
                  <a:schemeClr val="tx1"/>
                </a:solidFill>
                <a:ea typeface="Arial Unicode MS" pitchFamily="34" charset="-122"/>
                <a:cs typeface="Arial Unicode MS" pitchFamily="34" charset="-122"/>
              </a:endParaRPr>
            </a:p>
          </p:txBody>
        </p:sp>
      </p:grpSp>
      <p:pic>
        <p:nvPicPr>
          <p:cNvPr id="5" name="Picture 2" descr="http://t3.gstatic.com/images?q=tbn:ANd9GcRG9so5A0xM7SdAMiW6UDYaiiOM6-wRYZ8l8HCxykScVdi5nVL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4724400"/>
            <a:ext cx="847725" cy="533400"/>
          </a:xfrm>
          <a:prstGeom prst="rect">
            <a:avLst/>
          </a:prstGeom>
          <a:noFill/>
          <a:effectLst>
            <a:outerShdw blurRad="50800" dist="38100" dir="2700000" algn="tl" rotWithShape="0">
              <a:prstClr val="black">
                <a:alpha val="40000"/>
              </a:prstClr>
            </a:outerShdw>
          </a:effectLst>
        </p:spPr>
      </p:pic>
      <p:pic>
        <p:nvPicPr>
          <p:cNvPr id="613378" name="Picture 2" descr="http://t3.gstatic.com/images?q=tbn:ANd9GcTzsBEKjKl-C3aGKvI0v8lq3IILnUMe6WJlOI4rNJcGAY6a35si3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72200" y="2286000"/>
            <a:ext cx="609600" cy="512763"/>
          </a:xfrm>
          <a:prstGeom prst="rect">
            <a:avLst/>
          </a:prstGeom>
          <a:noFill/>
          <a:effectLst>
            <a:outerShdw blurRad="50800" dist="38100" dir="2700000" algn="tl" rotWithShape="0">
              <a:prstClr val="black">
                <a:alpha val="40000"/>
              </a:prstClr>
            </a:outerShdw>
          </a:effectLst>
        </p:spPr>
      </p:pic>
      <p:pic>
        <p:nvPicPr>
          <p:cNvPr id="613380" name="Picture 4" descr="http://t2.gstatic.com/images?q=tbn:ANd9GcQn0y_mCHHJxlSjRCMyX7g1IrNon76SCQgt_RmEOwmvYYOZj6Lm"/>
          <p:cNvPicPr>
            <a:picLocks noChangeAspect="1" noChangeArrowheads="1"/>
          </p:cNvPicPr>
          <p:nvPr/>
        </p:nvPicPr>
        <p:blipFill>
          <a:blip r:embed="rId4" cstate="print"/>
          <a:stretch>
            <a:fillRect/>
          </a:stretch>
        </p:blipFill>
        <p:spPr bwMode="auto">
          <a:xfrm>
            <a:off x="5022850" y="3492500"/>
            <a:ext cx="615950" cy="508000"/>
          </a:xfrm>
          <a:prstGeom prst="rect">
            <a:avLst/>
          </a:prstGeom>
          <a:noFill/>
          <a:ln>
            <a:noFill/>
          </a:ln>
          <a:effectLst>
            <a:outerShdw blurRad="50800" dist="38100" dir="2700000" algn="tl" rotWithShape="0">
              <a:prstClr val="black">
                <a:alpha val="40000"/>
              </a:prstClr>
            </a:outerShdw>
          </a:effectLst>
        </p:spPr>
      </p:pic>
      <p:pic>
        <p:nvPicPr>
          <p:cNvPr id="613384" name="Picture 8" descr="http://t1.gstatic.com/images?q=tbn:ANd9GcSWPLlzS4fWse34Y4fCOgbYkBGSVwEbBt1nAtSkStblrPNUnZRGtA"/>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53400" y="2286000"/>
            <a:ext cx="533400" cy="533400"/>
          </a:xfrm>
          <a:prstGeom prst="rect">
            <a:avLst/>
          </a:prstGeom>
          <a:noFill/>
          <a:effectLst>
            <a:outerShdw blurRad="50800" dist="38100" dir="2700000" algn="tl" rotWithShape="0">
              <a:prstClr val="black">
                <a:alpha val="40000"/>
              </a:prstClr>
            </a:outerShdw>
          </a:effectLst>
        </p:spPr>
      </p:pic>
      <p:pic>
        <p:nvPicPr>
          <p:cNvPr id="613386" name="Picture 10" descr="http://t0.gstatic.com/images?q=tbn:ANd9GcRiUXO2O9mwCaUDX8fLKkfDNWFFkgduosNwmeaQH94rCkbJYqYA"/>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19675" y="2286000"/>
            <a:ext cx="619125" cy="619125"/>
          </a:xfrm>
          <a:prstGeom prst="rect">
            <a:avLst/>
          </a:prstGeom>
          <a:noFill/>
          <a:effectLst>
            <a:outerShdw blurRad="50800" dist="38100" dir="2700000" algn="tl" rotWithShape="0">
              <a:prstClr val="black">
                <a:alpha val="40000"/>
              </a:prstClr>
            </a:outerShdw>
          </a:effectLst>
        </p:spPr>
      </p:pic>
      <p:pic>
        <p:nvPicPr>
          <p:cNvPr id="613390" name="Picture 14" descr="http://t0.gstatic.com/images?q=tbn:ANd9GcRZzZHirmsVaGaNsTmxPUbuBDJc9zCfnsjHYkm0EsPZs1vjV8Zec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153400" y="5181600"/>
            <a:ext cx="609600" cy="609600"/>
          </a:xfrm>
          <a:prstGeom prst="rect">
            <a:avLst/>
          </a:prstGeom>
          <a:noFill/>
          <a:effectLst>
            <a:outerShdw blurRad="50800" dist="38100" dir="2700000" algn="tl" rotWithShape="0">
              <a:prstClr val="black">
                <a:alpha val="40000"/>
              </a:prstClr>
            </a:outerShdw>
          </a:effectLst>
        </p:spPr>
      </p:pic>
      <p:pic>
        <p:nvPicPr>
          <p:cNvPr id="613392" name="Picture 16" descr="http://t1.gstatic.com/images?q=tbn:ANd9GcSNHhrpc3kGZnLFI92j9wA23Hzo3hmF7mndZiw1MSe6SOBajM3uVA"/>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908425" y="4114800"/>
            <a:ext cx="762000" cy="762000"/>
          </a:xfrm>
          <a:prstGeom prst="rect">
            <a:avLst/>
          </a:prstGeom>
          <a:noFill/>
          <a:effectLst>
            <a:outerShdw blurRad="50800" dist="38100" dir="2700000" algn="tl" rotWithShape="0">
              <a:prstClr val="black">
                <a:alpha val="40000"/>
              </a:prstClr>
            </a:outerShdw>
          </a:effectLst>
        </p:spPr>
      </p:pic>
      <p:pic>
        <p:nvPicPr>
          <p:cNvPr id="613394" name="Picture 18" descr="http://t2.gstatic.com/images?q=tbn:ANd9GcSZpNvKdmzbpFU4qmGMz5dmy1D9QLAyJpkwGPk9Csclkkea7uMiow"/>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886200" y="2209800"/>
            <a:ext cx="762000" cy="762000"/>
          </a:xfrm>
          <a:prstGeom prst="rect">
            <a:avLst/>
          </a:prstGeom>
          <a:noFill/>
          <a:effectLst>
            <a:outerShdw blurRad="50800" dist="38100" dir="2700000" algn="tl" rotWithShape="0">
              <a:prstClr val="black">
                <a:alpha val="40000"/>
              </a:prstClr>
            </a:outerShdw>
          </a:effectLst>
        </p:spPr>
      </p:pic>
      <p:pic>
        <p:nvPicPr>
          <p:cNvPr id="37904" name="Picture 20" descr="2007060923465699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025"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20" descr="2007060923465699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025" y="3429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20" descr="2007060923465699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025" y="5257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20" descr="2007060923465699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025" y="4343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64"/>
          <p:cNvGrpSpPr/>
          <p:nvPr/>
        </p:nvGrpSpPr>
        <p:grpSpPr>
          <a:xfrm>
            <a:off x="2514600" y="2392680"/>
            <a:ext cx="990600" cy="3474720"/>
            <a:chOff x="2514600" y="2392680"/>
            <a:chExt cx="990600" cy="3474720"/>
          </a:xfrm>
          <a:effectLst>
            <a:outerShdw blurRad="63500" sx="102000" sy="102000" algn="ctr" rotWithShape="0">
              <a:prstClr val="black">
                <a:alpha val="40000"/>
              </a:prstClr>
            </a:outerShdw>
          </a:effectLst>
        </p:grpSpPr>
        <p:sp>
          <p:nvSpPr>
            <p:cNvPr id="57" name="Rounded Rectangle 56"/>
            <p:cNvSpPr/>
            <p:nvPr/>
          </p:nvSpPr>
          <p:spPr bwMode="auto">
            <a:xfrm>
              <a:off x="2514600" y="2392680"/>
              <a:ext cx="990600" cy="304800"/>
            </a:xfrm>
            <a:prstGeom prst="roundRect">
              <a:avLst/>
            </a:prstGeom>
            <a:ln>
              <a:headEnd/>
              <a:tailEnd/>
            </a:ln>
          </p:spPr>
          <p:style>
            <a:lnRef idx="2">
              <a:schemeClr val="dk1"/>
            </a:lnRef>
            <a:fillRef idx="1">
              <a:schemeClr val="lt1"/>
            </a:fillRef>
            <a:effectRef idx="0">
              <a:schemeClr val="dk1"/>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dirty="0">
                  <a:solidFill>
                    <a:srgbClr val="000000"/>
                  </a:solidFill>
                  <a:cs typeface="Arial" pitchFamily="34" charset="0"/>
                  <a:sym typeface="Gulim" pitchFamily="34" charset="-127"/>
                </a:rPr>
                <a:t>Local VIP</a:t>
              </a:r>
              <a:endParaRPr lang="zh-CN" altLang="en-US" sz="1200" b="1" dirty="0">
                <a:solidFill>
                  <a:srgbClr val="000000"/>
                </a:solidFill>
                <a:cs typeface="Arial" pitchFamily="34" charset="0"/>
                <a:sym typeface="Gulim" pitchFamily="34" charset="-127"/>
              </a:endParaRPr>
            </a:p>
          </p:txBody>
        </p:sp>
        <p:sp>
          <p:nvSpPr>
            <p:cNvPr id="58" name="Rounded Rectangle 57"/>
            <p:cNvSpPr/>
            <p:nvPr/>
          </p:nvSpPr>
          <p:spPr bwMode="auto">
            <a:xfrm>
              <a:off x="2514600" y="2788920"/>
              <a:ext cx="990600" cy="304800"/>
            </a:xfrm>
            <a:prstGeom prst="roundRect">
              <a:avLst/>
            </a:prstGeom>
            <a:ln>
              <a:headEnd/>
              <a:tailEnd/>
            </a:ln>
          </p:spPr>
          <p:style>
            <a:lnRef idx="2">
              <a:schemeClr val="dk1"/>
            </a:lnRef>
            <a:fillRef idx="1">
              <a:schemeClr val="lt1"/>
            </a:fillRef>
            <a:effectRef idx="0">
              <a:schemeClr val="dk1"/>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dirty="0">
                  <a:solidFill>
                    <a:srgbClr val="000000"/>
                  </a:solidFill>
                  <a:cs typeface="Arial" pitchFamily="34" charset="0"/>
                  <a:sym typeface="Gulim" pitchFamily="34" charset="-127"/>
                </a:rPr>
                <a:t>Roamer</a:t>
              </a:r>
              <a:endParaRPr lang="zh-CN" altLang="en-US" sz="1200" b="1" dirty="0">
                <a:solidFill>
                  <a:srgbClr val="000000"/>
                </a:solidFill>
                <a:cs typeface="Arial" pitchFamily="34" charset="0"/>
                <a:sym typeface="Gulim" pitchFamily="34" charset="-127"/>
              </a:endParaRPr>
            </a:p>
          </p:txBody>
        </p:sp>
        <p:sp>
          <p:nvSpPr>
            <p:cNvPr id="59" name="Rounded Rectangle 58"/>
            <p:cNvSpPr/>
            <p:nvPr/>
          </p:nvSpPr>
          <p:spPr bwMode="auto">
            <a:xfrm>
              <a:off x="2514600" y="3185160"/>
              <a:ext cx="990600" cy="304800"/>
            </a:xfrm>
            <a:prstGeom prst="roundRect">
              <a:avLst/>
            </a:prstGeom>
            <a:ln>
              <a:headEnd/>
              <a:tailEnd/>
            </a:ln>
          </p:spPr>
          <p:style>
            <a:lnRef idx="2">
              <a:schemeClr val="dk1"/>
            </a:lnRef>
            <a:fillRef idx="1">
              <a:schemeClr val="lt1"/>
            </a:fillRef>
            <a:effectRef idx="0">
              <a:schemeClr val="dk1"/>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dirty="0">
                  <a:solidFill>
                    <a:srgbClr val="000000"/>
                  </a:solidFill>
                  <a:cs typeface="Arial" pitchFamily="34" charset="0"/>
                  <a:sym typeface="Gulim" pitchFamily="34" charset="-127"/>
                </a:rPr>
                <a:t>Traveler</a:t>
              </a:r>
              <a:endParaRPr lang="zh-CN" altLang="en-US" sz="1200" b="1" dirty="0">
                <a:solidFill>
                  <a:srgbClr val="000000"/>
                </a:solidFill>
                <a:cs typeface="Arial" pitchFamily="34" charset="0"/>
                <a:sym typeface="Gulim" pitchFamily="34" charset="-127"/>
              </a:endParaRPr>
            </a:p>
          </p:txBody>
        </p:sp>
        <p:sp>
          <p:nvSpPr>
            <p:cNvPr id="60" name="Rounded Rectangle 59"/>
            <p:cNvSpPr/>
            <p:nvPr/>
          </p:nvSpPr>
          <p:spPr bwMode="auto">
            <a:xfrm>
              <a:off x="2514600" y="3581400"/>
              <a:ext cx="990600" cy="304800"/>
            </a:xfrm>
            <a:prstGeom prst="roundRect">
              <a:avLst/>
            </a:prstGeom>
            <a:ln>
              <a:headEnd/>
              <a:tailEnd/>
            </a:ln>
          </p:spPr>
          <p:style>
            <a:lnRef idx="2">
              <a:schemeClr val="dk1"/>
            </a:lnRef>
            <a:fillRef idx="1">
              <a:schemeClr val="lt1"/>
            </a:fillRef>
            <a:effectRef idx="0">
              <a:schemeClr val="dk1"/>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dirty="0">
                  <a:solidFill>
                    <a:srgbClr val="000000"/>
                  </a:solidFill>
                  <a:cs typeface="Arial" pitchFamily="34" charset="0"/>
                  <a:sym typeface="Gulim" pitchFamily="34" charset="-127"/>
                </a:rPr>
                <a:t>Business</a:t>
              </a:r>
              <a:endParaRPr lang="zh-CN" altLang="en-US" sz="1200" b="1" dirty="0">
                <a:solidFill>
                  <a:srgbClr val="000000"/>
                </a:solidFill>
                <a:cs typeface="Arial" pitchFamily="34" charset="0"/>
                <a:sym typeface="Gulim" pitchFamily="34" charset="-127"/>
              </a:endParaRPr>
            </a:p>
          </p:txBody>
        </p:sp>
        <p:sp>
          <p:nvSpPr>
            <p:cNvPr id="61" name="Rounded Rectangle 60"/>
            <p:cNvSpPr/>
            <p:nvPr/>
          </p:nvSpPr>
          <p:spPr bwMode="auto">
            <a:xfrm>
              <a:off x="2514600" y="3977640"/>
              <a:ext cx="990600" cy="304800"/>
            </a:xfrm>
            <a:prstGeom prst="roundRect">
              <a:avLst/>
            </a:prstGeom>
            <a:ln>
              <a:headEnd/>
              <a:tailEnd/>
            </a:ln>
          </p:spPr>
          <p:style>
            <a:lnRef idx="2">
              <a:schemeClr val="dk1"/>
            </a:lnRef>
            <a:fillRef idx="1">
              <a:schemeClr val="lt1"/>
            </a:fillRef>
            <a:effectRef idx="0">
              <a:schemeClr val="dk1"/>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dirty="0">
                  <a:solidFill>
                    <a:srgbClr val="000000"/>
                  </a:solidFill>
                  <a:cs typeface="Arial" pitchFamily="34" charset="0"/>
                  <a:sym typeface="Gulim" pitchFamily="34" charset="-127"/>
                </a:rPr>
                <a:t>Backpacker</a:t>
              </a:r>
              <a:endParaRPr lang="zh-CN" altLang="en-US" sz="1200" b="1" dirty="0">
                <a:solidFill>
                  <a:srgbClr val="000000"/>
                </a:solidFill>
                <a:cs typeface="Arial" pitchFamily="34" charset="0"/>
                <a:sym typeface="Gulim" pitchFamily="34" charset="-127"/>
              </a:endParaRPr>
            </a:p>
          </p:txBody>
        </p:sp>
        <p:sp>
          <p:nvSpPr>
            <p:cNvPr id="62" name="Rounded Rectangle 61"/>
            <p:cNvSpPr/>
            <p:nvPr/>
          </p:nvSpPr>
          <p:spPr bwMode="auto">
            <a:xfrm>
              <a:off x="2514600" y="4373880"/>
              <a:ext cx="990600" cy="304800"/>
            </a:xfrm>
            <a:prstGeom prst="roundRect">
              <a:avLst/>
            </a:prstGeom>
            <a:ln>
              <a:headEnd/>
              <a:tailEnd/>
            </a:ln>
          </p:spPr>
          <p:style>
            <a:lnRef idx="2">
              <a:schemeClr val="dk1"/>
            </a:lnRef>
            <a:fillRef idx="1">
              <a:schemeClr val="lt1"/>
            </a:fillRef>
            <a:effectRef idx="0">
              <a:schemeClr val="dk1"/>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dirty="0">
                  <a:solidFill>
                    <a:srgbClr val="000000"/>
                  </a:solidFill>
                  <a:cs typeface="Arial" pitchFamily="34" charset="0"/>
                  <a:sym typeface="Gulim" pitchFamily="34" charset="-127"/>
                </a:rPr>
                <a:t>Student</a:t>
              </a:r>
              <a:endParaRPr lang="zh-CN" altLang="en-US" sz="1200" b="1" dirty="0">
                <a:solidFill>
                  <a:srgbClr val="000000"/>
                </a:solidFill>
                <a:cs typeface="Arial" pitchFamily="34" charset="0"/>
                <a:sym typeface="Gulim" pitchFamily="34" charset="-127"/>
              </a:endParaRPr>
            </a:p>
          </p:txBody>
        </p:sp>
        <p:sp>
          <p:nvSpPr>
            <p:cNvPr id="64" name="Rounded Rectangle 63"/>
            <p:cNvSpPr/>
            <p:nvPr/>
          </p:nvSpPr>
          <p:spPr bwMode="auto">
            <a:xfrm>
              <a:off x="2514600" y="5166360"/>
              <a:ext cx="990600" cy="304800"/>
            </a:xfrm>
            <a:prstGeom prst="roundRect">
              <a:avLst/>
            </a:prstGeom>
            <a:ln>
              <a:headEnd/>
              <a:tailEnd/>
            </a:ln>
          </p:spPr>
          <p:style>
            <a:lnRef idx="2">
              <a:schemeClr val="dk1"/>
            </a:lnRef>
            <a:fillRef idx="1">
              <a:schemeClr val="lt1"/>
            </a:fillRef>
            <a:effectRef idx="0">
              <a:schemeClr val="dk1"/>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dirty="0">
                  <a:solidFill>
                    <a:srgbClr val="000000"/>
                  </a:solidFill>
                  <a:cs typeface="Arial" pitchFamily="34" charset="0"/>
                  <a:sym typeface="Gulim" pitchFamily="34" charset="-127"/>
                </a:rPr>
                <a:t>Elder</a:t>
              </a:r>
              <a:endParaRPr lang="zh-CN" altLang="en-US" sz="1200" b="1" dirty="0">
                <a:solidFill>
                  <a:srgbClr val="000000"/>
                </a:solidFill>
                <a:cs typeface="Arial" pitchFamily="34" charset="0"/>
                <a:sym typeface="Gulim" pitchFamily="34" charset="-127"/>
              </a:endParaRPr>
            </a:p>
          </p:txBody>
        </p:sp>
        <p:sp>
          <p:nvSpPr>
            <p:cNvPr id="65" name="Rounded Rectangle 64"/>
            <p:cNvSpPr/>
            <p:nvPr/>
          </p:nvSpPr>
          <p:spPr bwMode="auto">
            <a:xfrm>
              <a:off x="2514600" y="5562600"/>
              <a:ext cx="990600" cy="304800"/>
            </a:xfrm>
            <a:prstGeom prst="roundRect">
              <a:avLst/>
            </a:prstGeom>
            <a:ln>
              <a:headEnd/>
              <a:tailEnd/>
            </a:ln>
          </p:spPr>
          <p:style>
            <a:lnRef idx="2">
              <a:schemeClr val="dk1"/>
            </a:lnRef>
            <a:fillRef idx="1">
              <a:schemeClr val="lt1"/>
            </a:fillRef>
            <a:effectRef idx="0">
              <a:schemeClr val="dk1"/>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dirty="0">
                  <a:solidFill>
                    <a:srgbClr val="000000"/>
                  </a:solidFill>
                  <a:cs typeface="Arial" pitchFamily="34" charset="0"/>
                  <a:sym typeface="Gulim" pitchFamily="34" charset="-127"/>
                </a:rPr>
                <a:t>Teenage</a:t>
              </a:r>
              <a:endParaRPr lang="zh-CN" altLang="en-US" sz="1200" b="1" dirty="0">
                <a:solidFill>
                  <a:srgbClr val="000000"/>
                </a:solidFill>
                <a:cs typeface="Arial" pitchFamily="34" charset="0"/>
                <a:sym typeface="Gulim" pitchFamily="34" charset="-127"/>
              </a:endParaRPr>
            </a:p>
          </p:txBody>
        </p:sp>
        <p:sp>
          <p:nvSpPr>
            <p:cNvPr id="67" name="Rounded Rectangle 66"/>
            <p:cNvSpPr/>
            <p:nvPr/>
          </p:nvSpPr>
          <p:spPr bwMode="auto">
            <a:xfrm>
              <a:off x="2514600" y="4770120"/>
              <a:ext cx="990600" cy="304800"/>
            </a:xfrm>
            <a:prstGeom prst="roundRect">
              <a:avLst/>
            </a:prstGeom>
            <a:ln>
              <a:headEnd/>
              <a:tailEnd/>
            </a:ln>
          </p:spPr>
          <p:style>
            <a:lnRef idx="2">
              <a:schemeClr val="dk1"/>
            </a:lnRef>
            <a:fillRef idx="1">
              <a:schemeClr val="lt1"/>
            </a:fillRef>
            <a:effectRef idx="0">
              <a:schemeClr val="dk1"/>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dirty="0">
                  <a:solidFill>
                    <a:srgbClr val="000000"/>
                  </a:solidFill>
                  <a:cs typeface="Arial" pitchFamily="34" charset="0"/>
                  <a:sym typeface="Gulim" pitchFamily="34" charset="-127"/>
                </a:rPr>
                <a:t>Football Fan</a:t>
              </a:r>
              <a:endParaRPr lang="zh-CN" altLang="en-US" sz="1200" b="1" dirty="0">
                <a:solidFill>
                  <a:srgbClr val="000000"/>
                </a:solidFill>
                <a:cs typeface="Arial" pitchFamily="34" charset="0"/>
                <a:sym typeface="Gulim" pitchFamily="34" charset="-127"/>
              </a:endParaRPr>
            </a:p>
          </p:txBody>
        </p:sp>
      </p:grpSp>
      <p:grpSp>
        <p:nvGrpSpPr>
          <p:cNvPr id="9" name="Group 167"/>
          <p:cNvGrpSpPr>
            <a:grpSpLocks/>
          </p:cNvGrpSpPr>
          <p:nvPr/>
        </p:nvGrpSpPr>
        <p:grpSpPr bwMode="auto">
          <a:xfrm>
            <a:off x="4800600" y="1450975"/>
            <a:ext cx="808038" cy="758825"/>
            <a:chOff x="4800600" y="1512571"/>
            <a:chExt cx="838200" cy="786961"/>
          </a:xfrm>
        </p:grpSpPr>
        <p:grpSp>
          <p:nvGrpSpPr>
            <p:cNvPr id="37934" name="Group 41"/>
            <p:cNvGrpSpPr>
              <a:grpSpLocks/>
            </p:cNvGrpSpPr>
            <p:nvPr/>
          </p:nvGrpSpPr>
          <p:grpSpPr bwMode="auto">
            <a:xfrm>
              <a:off x="5029200" y="1752600"/>
              <a:ext cx="609600" cy="546932"/>
              <a:chOff x="4636716" y="3733800"/>
              <a:chExt cx="849684" cy="762000"/>
            </a:xfrm>
          </p:grpSpPr>
          <p:pic>
            <p:nvPicPr>
              <p:cNvPr id="37936" name="Picture 11" descr="http://csor.net/press/wp-content/uploads/2010/03/starbucks-coffee-cup.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6716" y="3733800"/>
                <a:ext cx="468684" cy="61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9" descr="http://www.grandvictoria.com/Starbucks-coffee.jpg"/>
              <p:cNvPicPr>
                <a:picLocks noChangeAspect="1" noChangeArrowheads="1"/>
              </p:cNvPicPr>
              <p:nvPr/>
            </p:nvPicPr>
            <p:blipFill>
              <a:blip r:embed="rId12" cstate="print">
                <a:clrChange>
                  <a:clrFrom>
                    <a:srgbClr val="FEFEFE"/>
                  </a:clrFrom>
                  <a:clrTo>
                    <a:srgbClr val="FEFEFE">
                      <a:alpha val="0"/>
                    </a:srgbClr>
                  </a:clrTo>
                </a:clrChange>
              </a:blip>
              <a:srcRect/>
              <a:stretch>
                <a:fillRect/>
              </a:stretch>
            </p:blipFill>
            <p:spPr bwMode="auto">
              <a:xfrm>
                <a:off x="5105378" y="3734274"/>
                <a:ext cx="381022" cy="536738"/>
              </a:xfrm>
              <a:prstGeom prst="rect">
                <a:avLst/>
              </a:prstGeom>
              <a:noFill/>
              <a:effectLst>
                <a:outerShdw blurRad="76200" dir="18900000" sy="23000" kx="-1200000" algn="bl" rotWithShape="0">
                  <a:prstClr val="black">
                    <a:alpha val="20000"/>
                  </a:prstClr>
                </a:outerShdw>
              </a:effectLst>
            </p:spPr>
          </p:pic>
          <p:pic>
            <p:nvPicPr>
              <p:cNvPr id="80" name="Picture 9" descr="http://www.grandvictoria.com/Starbucks-coffee.jpg"/>
              <p:cNvPicPr>
                <a:picLocks noChangeAspect="1" noChangeArrowheads="1"/>
              </p:cNvPicPr>
              <p:nvPr/>
            </p:nvPicPr>
            <p:blipFill>
              <a:blip r:embed="rId12" cstate="print">
                <a:clrChange>
                  <a:clrFrom>
                    <a:srgbClr val="FEFEFE"/>
                  </a:clrFrom>
                  <a:clrTo>
                    <a:srgbClr val="FEFEFE">
                      <a:alpha val="0"/>
                    </a:srgbClr>
                  </a:clrTo>
                </a:clrChange>
              </a:blip>
              <a:srcRect/>
              <a:stretch>
                <a:fillRect/>
              </a:stretch>
            </p:blipFill>
            <p:spPr bwMode="auto">
              <a:xfrm>
                <a:off x="4953887" y="3959062"/>
                <a:ext cx="381022" cy="536738"/>
              </a:xfrm>
              <a:prstGeom prst="rect">
                <a:avLst/>
              </a:prstGeom>
              <a:noFill/>
              <a:effectLst>
                <a:outerShdw blurRad="76200" dir="18900000" sy="23000" kx="-1200000" algn="bl" rotWithShape="0">
                  <a:prstClr val="black">
                    <a:alpha val="20000"/>
                  </a:prstClr>
                </a:outerShdw>
              </a:effectLst>
            </p:spPr>
          </p:pic>
        </p:grpSp>
        <p:pic>
          <p:nvPicPr>
            <p:cNvPr id="37935" name="Picture 11"/>
            <p:cNvPicPr>
              <a:picLocks noChangeAspect="1" noChangeArrowheads="1"/>
            </p:cNvPicPr>
            <p:nvPr/>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800600" y="1512571"/>
              <a:ext cx="544829" cy="54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66"/>
          <p:cNvGrpSpPr>
            <a:grpSpLocks/>
          </p:cNvGrpSpPr>
          <p:nvPr/>
        </p:nvGrpSpPr>
        <p:grpSpPr bwMode="auto">
          <a:xfrm>
            <a:off x="3886200" y="1535113"/>
            <a:ext cx="793750" cy="674687"/>
            <a:chOff x="3886200" y="1611312"/>
            <a:chExt cx="793143" cy="674689"/>
          </a:xfrm>
        </p:grpSpPr>
        <p:pic>
          <p:nvPicPr>
            <p:cNvPr id="68" name="Picture 13" descr="http://t0.gstatic.com/images?q=tbn:ANd9GcSpva8SafzXX6gzZJ_KGp7L5m1xB7nvF6k1G24FI7l5LIr7vzRXHQ"/>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027380" y="1676399"/>
              <a:ext cx="651963" cy="609602"/>
            </a:xfrm>
            <a:prstGeom prst="rect">
              <a:avLst/>
            </a:prstGeom>
            <a:noFill/>
            <a:effectLst>
              <a:outerShdw blurRad="76200" dir="18900000" sy="23000" kx="-1200000" algn="bl" rotWithShape="0">
                <a:prstClr val="black">
                  <a:alpha val="20000"/>
                </a:prstClr>
              </a:outerShdw>
            </a:effectLst>
          </p:spPr>
        </p:pic>
        <p:pic>
          <p:nvPicPr>
            <p:cNvPr id="37933"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86200" y="1611312"/>
              <a:ext cx="521971"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69"/>
          <p:cNvGrpSpPr>
            <a:grpSpLocks/>
          </p:cNvGrpSpPr>
          <p:nvPr/>
        </p:nvGrpSpPr>
        <p:grpSpPr bwMode="auto">
          <a:xfrm>
            <a:off x="7108825" y="1444625"/>
            <a:ext cx="739775" cy="708025"/>
            <a:chOff x="7032002" y="1447800"/>
            <a:chExt cx="816598" cy="781051"/>
          </a:xfrm>
        </p:grpSpPr>
        <p:pic>
          <p:nvPicPr>
            <p:cNvPr id="37930" name="Picture 30" descr="http://t2.gstatic.com/images?q=tbn:ANd9GcQTzg9ePCGQ4IqQ1AxLzejx91e8qmwBJmitzIFkgsJWa-u2eJmLV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84402" y="1733257"/>
              <a:ext cx="664198" cy="49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1" name="Picture 32" descr="http://t2.gstatic.com/images?q=tbn:ANd9GcSnFJWqCtoxfejyR13J5OecyoovPDnGBwXn8RwLASYrb1_lyL7wbA"/>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2002" y="1447800"/>
              <a:ext cx="511798" cy="51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68"/>
          <p:cNvGrpSpPr>
            <a:grpSpLocks/>
          </p:cNvGrpSpPr>
          <p:nvPr/>
        </p:nvGrpSpPr>
        <p:grpSpPr bwMode="auto">
          <a:xfrm>
            <a:off x="5791200" y="1524000"/>
            <a:ext cx="1104900" cy="685800"/>
            <a:chOff x="5791200" y="1600200"/>
            <a:chExt cx="1104711" cy="685800"/>
          </a:xfrm>
        </p:grpSpPr>
        <p:pic>
          <p:nvPicPr>
            <p:cNvPr id="37927" name="Picture 150" descr="房子5"/>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0359" y="1752600"/>
              <a:ext cx="77304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8" name="Picture 44" descr="http://t1.gstatic.com/images?q=tbn:ANd9GcQZpHNvhrfkgXZaOi6lk2VfTEWRM9bh0qDCeVCO-Oo2HtIrQ4D6"/>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0" y="1600200"/>
              <a:ext cx="418911" cy="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9" name="Picture 46" descr="http://t0.gstatic.com/images?q=tbn:ANd9GcRgPBQS8vwQxBD4d4tTtp_fHK7WtoI9wDEpXAb58sT7qKgzYT1d"/>
            <p:cNvPicPr>
              <a:picLocks noChangeAspect="1" noChangeArrowheads="1"/>
            </p:cNvPicPr>
            <p:nvPr/>
          </p:nvPicPr>
          <p:blipFill>
            <a:blip r:embed="rId20" cstate="print">
              <a:extLst>
                <a:ext uri="{28A0092B-C50C-407E-A947-70E740481C1C}">
                  <a14:useLocalDpi xmlns:a14="http://schemas.microsoft.com/office/drawing/2010/main" val="0"/>
                </a:ext>
              </a:extLst>
            </a:blip>
            <a:srcRect t="26701" b="26155"/>
            <a:stretch>
              <a:fillRect/>
            </a:stretch>
          </p:blipFill>
          <p:spPr bwMode="auto">
            <a:xfrm>
              <a:off x="5791200" y="1600200"/>
              <a:ext cx="762000" cy="2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70"/>
          <p:cNvGrpSpPr>
            <a:grpSpLocks/>
          </p:cNvGrpSpPr>
          <p:nvPr/>
        </p:nvGrpSpPr>
        <p:grpSpPr bwMode="auto">
          <a:xfrm>
            <a:off x="8077200" y="1516063"/>
            <a:ext cx="704850" cy="635000"/>
            <a:chOff x="8001000" y="1524000"/>
            <a:chExt cx="781050" cy="703433"/>
          </a:xfrm>
        </p:grpSpPr>
        <p:pic>
          <p:nvPicPr>
            <p:cNvPr id="37925" name="Picture 54" descr="http://t2.gstatic.com/images?q=tbn:ANd9GcSqgm7DI7FatSY-NT-KjbbvKD9EoMh-yf7NASLXW1hQbU3qPgq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001000" y="1524000"/>
              <a:ext cx="609600" cy="5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6" name="Picture 52" descr="http://t2.gstatic.com/images?q=tbn:ANd9GcRjQTtUiaCq60-L_eF01BixZKF0ge5lElIgXf6qIt49PHpBCI2PLA"/>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229600" y="1752600"/>
              <a:ext cx="552450" cy="47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3434" name="Picture 58" descr="http://t0.gstatic.com/images?q=tbn:ANd9GcSOJXBUgQEKYcftP03LE04vmGKEpHpI-IjXaej4EzbwjRm1xhshig"/>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6172200" y="4953000"/>
            <a:ext cx="685800" cy="1011238"/>
          </a:xfrm>
          <a:prstGeom prst="rect">
            <a:avLst/>
          </a:prstGeom>
          <a:noFill/>
          <a:effectLst>
            <a:outerShdw blurRad="50800" dist="38100" dir="2700000" algn="tl" rotWithShape="0">
              <a:prstClr val="black">
                <a:alpha val="40000"/>
              </a:prstClr>
            </a:outerShdw>
          </a:effectLst>
        </p:spPr>
      </p:pic>
      <p:pic>
        <p:nvPicPr>
          <p:cNvPr id="115" name="Picture 8" descr="http://t1.gstatic.com/images?q=tbn:ANd9GcSWPLlzS4fWse34Y4fCOgbYkBGSVwEbBt1nAtSkStblrPNUnZRGtA"/>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53400" y="3857625"/>
            <a:ext cx="533400" cy="533400"/>
          </a:xfrm>
          <a:prstGeom prst="rect">
            <a:avLst/>
          </a:prstGeom>
          <a:noFill/>
          <a:effectLst>
            <a:outerShdw blurRad="50800" dist="38100" dir="2700000" algn="tl" rotWithShape="0">
              <a:prstClr val="black">
                <a:alpha val="40000"/>
              </a:prstClr>
            </a:outerShdw>
          </a:effectLst>
        </p:spPr>
      </p:pic>
      <p:pic>
        <p:nvPicPr>
          <p:cNvPr id="613440" name="Picture 64" descr="http://t3.gstatic.com/images?q=tbn:ANd9GcQto-Ud_qPKNavy1iPdOhpmfxjYNcFAQsSCSK3mM6-BLvc7oGbz"/>
          <p:cNvPicPr>
            <a:picLocks noChangeAspect="1" noChangeArrowheads="1"/>
          </p:cNvPicPr>
          <p:nvPr/>
        </p:nvPicPr>
        <p:blipFill>
          <a:blip r:embed="rId24" cstate="print"/>
          <a:stretch>
            <a:fillRect/>
          </a:stretch>
        </p:blipFill>
        <p:spPr bwMode="auto">
          <a:xfrm>
            <a:off x="8205788" y="3086100"/>
            <a:ext cx="457200" cy="457200"/>
          </a:xfrm>
          <a:prstGeom prst="rect">
            <a:avLst/>
          </a:prstGeom>
          <a:noFill/>
          <a:ln>
            <a:noFill/>
          </a:ln>
          <a:effectLst>
            <a:outerShdw blurRad="50800" dist="38100" dir="2700000" algn="tl" rotWithShape="0">
              <a:prstClr val="black">
                <a:alpha val="40000"/>
              </a:prstClr>
            </a:outerShdw>
          </a:effectLst>
        </p:spPr>
      </p:pic>
      <p:pic>
        <p:nvPicPr>
          <p:cNvPr id="121" name="Picture 2" descr="http://t3.gstatic.com/images?q=tbn:ANd9GcRG9so5A0xM7SdAMiW6UDYaiiOM6-wRYZ8l8HCxykScVdi5nVL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2286000"/>
            <a:ext cx="847725" cy="533400"/>
          </a:xfrm>
          <a:prstGeom prst="rect">
            <a:avLst/>
          </a:prstGeom>
          <a:noFill/>
          <a:effectLst>
            <a:outerShdw blurRad="50800" dist="38100" dir="2700000" algn="tl" rotWithShape="0">
              <a:prstClr val="black">
                <a:alpha val="40000"/>
              </a:prstClr>
            </a:outerShdw>
          </a:effectLst>
        </p:spPr>
      </p:pic>
      <p:grpSp>
        <p:nvGrpSpPr>
          <p:cNvPr id="16" name="Group 174"/>
          <p:cNvGrpSpPr/>
          <p:nvPr/>
        </p:nvGrpSpPr>
        <p:grpSpPr>
          <a:xfrm>
            <a:off x="1926602" y="2545080"/>
            <a:ext cx="587998" cy="1584960"/>
            <a:chOff x="1926602" y="2545080"/>
            <a:chExt cx="587998" cy="1584960"/>
          </a:xfrm>
          <a:effectLst>
            <a:outerShdw blurRad="63500" sx="102000" sy="102000" algn="ctr" rotWithShape="0">
              <a:prstClr val="black">
                <a:alpha val="40000"/>
              </a:prstClr>
            </a:outerShdw>
          </a:effectLst>
        </p:grpSpPr>
        <p:cxnSp>
          <p:nvCxnSpPr>
            <p:cNvPr id="146" name="Straight Connector 145"/>
            <p:cNvCxnSpPr>
              <a:stCxn id="34" idx="3"/>
              <a:endCxn id="57" idx="1"/>
            </p:cNvCxnSpPr>
            <p:nvPr/>
          </p:nvCxnSpPr>
          <p:spPr bwMode="auto">
            <a:xfrm flipV="1">
              <a:off x="1926602" y="2545080"/>
              <a:ext cx="587998" cy="1150620"/>
            </a:xfrm>
            <a:prstGeom prst="line">
              <a:avLst/>
            </a:prstGeom>
            <a:solidFill>
              <a:srgbClr val="00B8FF"/>
            </a:solidFill>
            <a:ln w="12700" cap="flat" cmpd="sng" algn="ctr">
              <a:solidFill>
                <a:srgbClr val="FF0000"/>
              </a:solidFill>
              <a:prstDash val="solid"/>
              <a:round/>
              <a:headEnd type="none" w="med" len="med"/>
              <a:tailEnd type="none" w="med" len="med"/>
            </a:ln>
            <a:effectLst/>
          </p:spPr>
        </p:cxnSp>
        <p:cxnSp>
          <p:nvCxnSpPr>
            <p:cNvPr id="148" name="Straight Connector 147"/>
            <p:cNvCxnSpPr>
              <a:stCxn id="34" idx="3"/>
              <a:endCxn id="60" idx="1"/>
            </p:cNvCxnSpPr>
            <p:nvPr/>
          </p:nvCxnSpPr>
          <p:spPr bwMode="auto">
            <a:xfrm>
              <a:off x="1926602" y="3695700"/>
              <a:ext cx="587998" cy="38100"/>
            </a:xfrm>
            <a:prstGeom prst="line">
              <a:avLst/>
            </a:prstGeom>
            <a:solidFill>
              <a:srgbClr val="00B8FF"/>
            </a:solidFill>
            <a:ln w="12700" cap="flat" cmpd="sng" algn="ctr">
              <a:solidFill>
                <a:srgbClr val="FF0000"/>
              </a:solidFill>
              <a:prstDash val="solid"/>
              <a:round/>
              <a:headEnd type="none" w="med" len="med"/>
              <a:tailEnd type="none" w="med" len="med"/>
            </a:ln>
            <a:effectLst/>
          </p:spPr>
        </p:cxnSp>
        <p:cxnSp>
          <p:nvCxnSpPr>
            <p:cNvPr id="150" name="Straight Connector 149"/>
            <p:cNvCxnSpPr>
              <a:stCxn id="34" idx="3"/>
              <a:endCxn id="61" idx="1"/>
            </p:cNvCxnSpPr>
            <p:nvPr/>
          </p:nvCxnSpPr>
          <p:spPr bwMode="auto">
            <a:xfrm>
              <a:off x="1926602" y="3695700"/>
              <a:ext cx="587998" cy="434340"/>
            </a:xfrm>
            <a:prstGeom prst="line">
              <a:avLst/>
            </a:prstGeom>
            <a:solidFill>
              <a:srgbClr val="00B8FF"/>
            </a:solidFill>
            <a:ln w="12700" cap="flat" cmpd="sng" algn="ctr">
              <a:solidFill>
                <a:srgbClr val="FF0000"/>
              </a:solidFill>
              <a:prstDash val="solid"/>
              <a:round/>
              <a:headEnd type="none" w="med" len="med"/>
              <a:tailEnd type="none" w="med" len="med"/>
            </a:ln>
            <a:effectLst/>
          </p:spPr>
        </p:cxnSp>
      </p:grpSp>
      <p:grpSp>
        <p:nvGrpSpPr>
          <p:cNvPr id="17" name="Group 173"/>
          <p:cNvGrpSpPr/>
          <p:nvPr/>
        </p:nvGrpSpPr>
        <p:grpSpPr>
          <a:xfrm>
            <a:off x="1926602" y="2781300"/>
            <a:ext cx="587998" cy="2141220"/>
            <a:chOff x="1926602" y="2781300"/>
            <a:chExt cx="587998" cy="2141220"/>
          </a:xfrm>
          <a:effectLst>
            <a:outerShdw blurRad="63500" sx="102000" sy="102000" algn="ctr" rotWithShape="0">
              <a:prstClr val="black">
                <a:alpha val="40000"/>
              </a:prstClr>
            </a:outerShdw>
          </a:effectLst>
        </p:grpSpPr>
        <p:cxnSp>
          <p:nvCxnSpPr>
            <p:cNvPr id="142" name="Straight Connector 141"/>
            <p:cNvCxnSpPr>
              <a:stCxn id="20" idx="3"/>
              <a:endCxn id="59" idx="1"/>
            </p:cNvCxnSpPr>
            <p:nvPr/>
          </p:nvCxnSpPr>
          <p:spPr bwMode="auto">
            <a:xfrm>
              <a:off x="1926602" y="2781300"/>
              <a:ext cx="587998" cy="556260"/>
            </a:xfrm>
            <a:prstGeom prst="line">
              <a:avLst/>
            </a:prstGeom>
            <a:solidFill>
              <a:srgbClr val="00B8FF"/>
            </a:solidFill>
            <a:ln w="12700" cap="flat" cmpd="sng" algn="ctr">
              <a:solidFill>
                <a:srgbClr val="FF0000"/>
              </a:solidFill>
              <a:prstDash val="solid"/>
              <a:round/>
              <a:headEnd type="none" w="med" len="med"/>
              <a:tailEnd type="none" w="med" len="med"/>
            </a:ln>
            <a:effectLst/>
          </p:spPr>
        </p:cxnSp>
        <p:cxnSp>
          <p:nvCxnSpPr>
            <p:cNvPr id="144" name="Straight Connector 143"/>
            <p:cNvCxnSpPr>
              <a:stCxn id="20" idx="3"/>
              <a:endCxn id="67" idx="1"/>
            </p:cNvCxnSpPr>
            <p:nvPr/>
          </p:nvCxnSpPr>
          <p:spPr bwMode="auto">
            <a:xfrm>
              <a:off x="1926602" y="2781300"/>
              <a:ext cx="587998" cy="2141220"/>
            </a:xfrm>
            <a:prstGeom prst="line">
              <a:avLst/>
            </a:prstGeom>
            <a:solidFill>
              <a:srgbClr val="00B8FF"/>
            </a:solidFill>
            <a:ln w="12700" cap="flat" cmpd="sng" algn="ctr">
              <a:solidFill>
                <a:srgbClr val="FF0000"/>
              </a:solidFill>
              <a:prstDash val="solid"/>
              <a:round/>
              <a:headEnd type="none" w="med" len="med"/>
              <a:tailEnd type="none" w="med" len="med"/>
            </a:ln>
            <a:effectLst/>
          </p:spPr>
        </p:cxnSp>
        <p:cxnSp>
          <p:nvCxnSpPr>
            <p:cNvPr id="159" name="Straight Connector 158"/>
            <p:cNvCxnSpPr>
              <a:stCxn id="20" idx="3"/>
              <a:endCxn id="58" idx="1"/>
            </p:cNvCxnSpPr>
            <p:nvPr/>
          </p:nvCxnSpPr>
          <p:spPr bwMode="auto">
            <a:xfrm>
              <a:off x="1926602" y="2781300"/>
              <a:ext cx="587998" cy="160020"/>
            </a:xfrm>
            <a:prstGeom prst="line">
              <a:avLst/>
            </a:prstGeom>
            <a:solidFill>
              <a:srgbClr val="00B8FF"/>
            </a:solidFill>
            <a:ln w="12700" cap="flat" cmpd="sng" algn="ctr">
              <a:solidFill>
                <a:srgbClr val="FF0000"/>
              </a:solidFill>
              <a:prstDash val="solid"/>
              <a:round/>
              <a:headEnd type="none" w="med" len="med"/>
              <a:tailEnd type="none" w="med" len="med"/>
            </a:ln>
            <a:effectLst/>
          </p:spPr>
        </p:cxnSp>
      </p:grpSp>
      <p:grpSp>
        <p:nvGrpSpPr>
          <p:cNvPr id="18" name="Group 176"/>
          <p:cNvGrpSpPr/>
          <p:nvPr/>
        </p:nvGrpSpPr>
        <p:grpSpPr>
          <a:xfrm>
            <a:off x="1926602" y="2545080"/>
            <a:ext cx="587998" cy="2979420"/>
            <a:chOff x="1926602" y="2545080"/>
            <a:chExt cx="587998" cy="2979420"/>
          </a:xfrm>
          <a:effectLst>
            <a:outerShdw blurRad="63500" sx="102000" sy="102000" algn="ctr" rotWithShape="0">
              <a:prstClr val="black">
                <a:alpha val="40000"/>
              </a:prstClr>
            </a:outerShdw>
          </a:effectLst>
        </p:grpSpPr>
        <p:cxnSp>
          <p:nvCxnSpPr>
            <p:cNvPr id="156" name="Straight Connector 155"/>
            <p:cNvCxnSpPr>
              <a:stCxn id="50" idx="3"/>
              <a:endCxn id="64" idx="1"/>
            </p:cNvCxnSpPr>
            <p:nvPr/>
          </p:nvCxnSpPr>
          <p:spPr bwMode="auto">
            <a:xfrm flipV="1">
              <a:off x="1926602" y="5318760"/>
              <a:ext cx="587998" cy="205740"/>
            </a:xfrm>
            <a:prstGeom prst="line">
              <a:avLst/>
            </a:prstGeom>
            <a:solidFill>
              <a:srgbClr val="00B8FF"/>
            </a:solidFill>
            <a:ln w="12700" cap="flat" cmpd="sng" algn="ctr">
              <a:solidFill>
                <a:srgbClr val="FF0000"/>
              </a:solidFill>
              <a:prstDash val="solid"/>
              <a:round/>
              <a:headEnd type="none" w="med" len="med"/>
              <a:tailEnd type="none" w="med" len="med"/>
            </a:ln>
            <a:effectLst/>
          </p:spPr>
        </p:cxnSp>
        <p:cxnSp>
          <p:nvCxnSpPr>
            <p:cNvPr id="161" name="Straight Connector 160"/>
            <p:cNvCxnSpPr>
              <a:stCxn id="50" idx="3"/>
              <a:endCxn id="57" idx="1"/>
            </p:cNvCxnSpPr>
            <p:nvPr/>
          </p:nvCxnSpPr>
          <p:spPr bwMode="auto">
            <a:xfrm flipV="1">
              <a:off x="1926602" y="2545080"/>
              <a:ext cx="587998" cy="2979420"/>
            </a:xfrm>
            <a:prstGeom prst="line">
              <a:avLst/>
            </a:prstGeom>
            <a:solidFill>
              <a:srgbClr val="00B8FF"/>
            </a:solidFill>
            <a:ln w="12700" cap="flat" cmpd="sng" algn="ctr">
              <a:solidFill>
                <a:srgbClr val="FF0000"/>
              </a:solidFill>
              <a:prstDash val="solid"/>
              <a:round/>
              <a:headEnd type="none" w="med" len="med"/>
              <a:tailEnd type="none" w="med" len="med"/>
            </a:ln>
            <a:effectLst/>
          </p:spPr>
        </p:cxnSp>
      </p:grpSp>
      <p:grpSp>
        <p:nvGrpSpPr>
          <p:cNvPr id="19" name="Group 175"/>
          <p:cNvGrpSpPr/>
          <p:nvPr/>
        </p:nvGrpSpPr>
        <p:grpSpPr>
          <a:xfrm>
            <a:off x="1926602" y="4130040"/>
            <a:ext cx="587998" cy="1584960"/>
            <a:chOff x="1926602" y="4130040"/>
            <a:chExt cx="587998" cy="1584960"/>
          </a:xfrm>
          <a:effectLst>
            <a:outerShdw blurRad="63500" sx="102000" sy="102000" algn="ctr" rotWithShape="0">
              <a:prstClr val="black">
                <a:alpha val="40000"/>
              </a:prstClr>
            </a:outerShdw>
          </a:effectLst>
        </p:grpSpPr>
        <p:cxnSp>
          <p:nvCxnSpPr>
            <p:cNvPr id="152" name="Straight Connector 151"/>
            <p:cNvCxnSpPr>
              <a:stCxn id="42" idx="3"/>
              <a:endCxn id="62" idx="1"/>
            </p:cNvCxnSpPr>
            <p:nvPr/>
          </p:nvCxnSpPr>
          <p:spPr bwMode="auto">
            <a:xfrm flipV="1">
              <a:off x="1926602" y="4526280"/>
              <a:ext cx="587998" cy="83820"/>
            </a:xfrm>
            <a:prstGeom prst="line">
              <a:avLst/>
            </a:prstGeom>
            <a:solidFill>
              <a:srgbClr val="00B8FF"/>
            </a:solidFill>
            <a:ln w="12700" cap="flat" cmpd="sng" algn="ctr">
              <a:solidFill>
                <a:srgbClr val="FF0000"/>
              </a:solidFill>
              <a:prstDash val="solid"/>
              <a:round/>
              <a:headEnd type="none" w="med" len="med"/>
              <a:tailEnd type="none" w="med" len="med"/>
            </a:ln>
            <a:effectLst/>
          </p:spPr>
        </p:cxnSp>
        <p:cxnSp>
          <p:nvCxnSpPr>
            <p:cNvPr id="154" name="Straight Connector 153"/>
            <p:cNvCxnSpPr>
              <a:stCxn id="42" idx="3"/>
              <a:endCxn id="65" idx="1"/>
            </p:cNvCxnSpPr>
            <p:nvPr/>
          </p:nvCxnSpPr>
          <p:spPr bwMode="auto">
            <a:xfrm>
              <a:off x="1926602" y="4610100"/>
              <a:ext cx="587998" cy="1104900"/>
            </a:xfrm>
            <a:prstGeom prst="line">
              <a:avLst/>
            </a:prstGeom>
            <a:solidFill>
              <a:srgbClr val="00B8FF"/>
            </a:solidFill>
            <a:ln w="12700" cap="flat" cmpd="sng" algn="ctr">
              <a:solidFill>
                <a:srgbClr val="FF0000"/>
              </a:solidFill>
              <a:prstDash val="solid"/>
              <a:round/>
              <a:headEnd type="none" w="med" len="med"/>
              <a:tailEnd type="none" w="med" len="med"/>
            </a:ln>
            <a:effectLst/>
          </p:spPr>
        </p:cxnSp>
        <p:cxnSp>
          <p:nvCxnSpPr>
            <p:cNvPr id="163" name="Straight Connector 162"/>
            <p:cNvCxnSpPr>
              <a:stCxn id="42" idx="3"/>
              <a:endCxn id="61" idx="1"/>
            </p:cNvCxnSpPr>
            <p:nvPr/>
          </p:nvCxnSpPr>
          <p:spPr bwMode="auto">
            <a:xfrm flipV="1">
              <a:off x="1926602" y="4130040"/>
              <a:ext cx="587998" cy="480060"/>
            </a:xfrm>
            <a:prstGeom prst="line">
              <a:avLst/>
            </a:prstGeom>
            <a:solidFill>
              <a:srgbClr val="00B8FF"/>
            </a:solidFill>
            <a:ln w="12700" cap="flat" cmpd="sng" algn="ctr">
              <a:solidFill>
                <a:srgbClr val="FF0000"/>
              </a:solidFill>
              <a:prstDash val="solid"/>
              <a:round/>
              <a:headEnd type="none" w="med" len="med"/>
              <a:tailEnd type="none" w="med" len="med"/>
            </a:ln>
            <a:effectLst/>
          </p:spPr>
        </p:cxnSp>
      </p:grpSp>
      <p:sp>
        <p:nvSpPr>
          <p:cNvPr id="80930" name="Title 1"/>
          <p:cNvSpPr>
            <a:spLocks noGrp="1"/>
          </p:cNvSpPr>
          <p:nvPr>
            <p:ph type="title"/>
          </p:nvPr>
        </p:nvSpPr>
        <p:spPr>
          <a:xfrm>
            <a:off x="457200" y="304800"/>
            <a:ext cx="8226425" cy="914400"/>
          </a:xfrm>
        </p:spPr>
        <p:txBody>
          <a:bodyPr/>
          <a:lstStyle/>
          <a:p>
            <a:pPr algn="ctr" eaLnBrk="1"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4000" b="1" kern="1200" dirty="0" smtClean="0">
                <a:solidFill>
                  <a:srgbClr val="C00000"/>
                </a:solidFill>
                <a:ea typeface="+mj-ea"/>
              </a:rPr>
              <a:t>Next Generation Business Policy Management</a:t>
            </a:r>
          </a:p>
        </p:txBody>
      </p:sp>
      <p:sp>
        <p:nvSpPr>
          <p:cNvPr id="37923" name="Rounded Rectangle 177"/>
          <p:cNvSpPr>
            <a:spLocks noChangeArrowheads="1"/>
          </p:cNvSpPr>
          <p:nvPr/>
        </p:nvSpPr>
        <p:spPr bwMode="auto">
          <a:xfrm>
            <a:off x="533400" y="1447800"/>
            <a:ext cx="2971800" cy="762000"/>
          </a:xfrm>
          <a:prstGeom prst="roundRect">
            <a:avLst>
              <a:gd name="adj" fmla="val 16667"/>
            </a:avLst>
          </a:prstGeom>
          <a:noFill/>
          <a:ln w="127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r>
              <a:rPr lang="en-US" altLang="zh-CN" sz="1400" b="1">
                <a:solidFill>
                  <a:srgbClr val="000000"/>
                </a:solidFill>
                <a:cs typeface="Arial" pitchFamily="34" charset="0"/>
                <a:sym typeface="Gulim" pitchFamily="34" charset="-127"/>
              </a:rPr>
              <a:t>Within SDM Platform in Operator’s Network</a:t>
            </a:r>
            <a:endParaRPr lang="zh-CN" altLang="en-US" sz="1400" b="1">
              <a:solidFill>
                <a:srgbClr val="000000"/>
              </a:solidFill>
              <a:cs typeface="Arial" pitchFamily="34" charset="0"/>
              <a:sym typeface="Gulim" pitchFamily="34" charset="-127"/>
            </a:endParaRPr>
          </a:p>
        </p:txBody>
      </p:sp>
      <p:sp>
        <p:nvSpPr>
          <p:cNvPr id="3792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86EF42A-A0EE-41E3-837A-4A9FD146DC7C}" type="slidenum">
              <a:rPr lang="en-US" altLang="zh-CN"/>
              <a:pPr/>
              <a:t>25</a:t>
            </a:fld>
            <a:endParaRPr lang="en-US" altLang="zh-CN"/>
          </a:p>
        </p:txBody>
      </p:sp>
    </p:spTree>
    <p:extLst>
      <p:ext uri="{BB962C8B-B14F-4D97-AF65-F5344CB8AC3E}">
        <p14:creationId xmlns:p14="http://schemas.microsoft.com/office/powerpoint/2010/main" val="2958278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par>
                          <p:cTn id="30" fill="hold" nodeType="afterGroup">
                            <p:stCondLst>
                              <p:cond delay="5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nodeType="afterGroup">
                            <p:stCondLst>
                              <p:cond delay="1000"/>
                            </p:stCondLst>
                            <p:childTnLst>
                              <p:par>
                                <p:cTn id="35" presetID="2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nodeType="afterGroup">
                            <p:stCondLst>
                              <p:cond delay="1500"/>
                            </p:stCondLst>
                            <p:childTnLst>
                              <p:par>
                                <p:cTn id="39" presetID="2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nodeType="afterGroup">
                            <p:stCondLst>
                              <p:cond delay="2000"/>
                            </p:stCondLst>
                            <p:childTnLst>
                              <p:par>
                                <p:cTn id="43" presetID="22" presetClass="entr" presetSubtype="8"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81"/>
                                        </p:tgtEl>
                                        <p:attrNameLst>
                                          <p:attrName>style.visibility</p:attrName>
                                        </p:attrNameLst>
                                      </p:cBhvr>
                                      <p:to>
                                        <p:strVal val="visible"/>
                                      </p:to>
                                    </p:set>
                                    <p:anim calcmode="lin" valueType="num">
                                      <p:cBhvr>
                                        <p:cTn id="50" dur="500" fill="hold"/>
                                        <p:tgtEl>
                                          <p:spTgt spid="181"/>
                                        </p:tgtEl>
                                        <p:attrNameLst>
                                          <p:attrName>ppt_w</p:attrName>
                                        </p:attrNameLst>
                                      </p:cBhvr>
                                      <p:tavLst>
                                        <p:tav tm="0">
                                          <p:val>
                                            <p:fltVal val="0"/>
                                          </p:val>
                                        </p:tav>
                                        <p:tav tm="100000">
                                          <p:val>
                                            <p:strVal val="#ppt_w"/>
                                          </p:val>
                                        </p:tav>
                                      </p:tavLst>
                                    </p:anim>
                                    <p:anim calcmode="lin" valueType="num">
                                      <p:cBhvr>
                                        <p:cTn id="51" dur="500" fill="hold"/>
                                        <p:tgtEl>
                                          <p:spTgt spid="181"/>
                                        </p:tgtEl>
                                        <p:attrNameLst>
                                          <p:attrName>ppt_h</p:attrName>
                                        </p:attrNameLst>
                                      </p:cBhvr>
                                      <p:tavLst>
                                        <p:tav tm="0">
                                          <p:val>
                                            <p:fltVal val="0"/>
                                          </p:val>
                                        </p:tav>
                                        <p:tav tm="100000">
                                          <p:val>
                                            <p:strVal val="#ppt_h"/>
                                          </p:val>
                                        </p:tav>
                                      </p:tavLst>
                                    </p:anim>
                                    <p:animEffect transition="in" filter="fade">
                                      <p:cBhvr>
                                        <p:cTn id="52" dur="500"/>
                                        <p:tgtEl>
                                          <p:spTgt spid="181"/>
                                        </p:tgtEl>
                                      </p:cBhvr>
                                    </p:animEffect>
                                  </p:childTnLst>
                                </p:cTn>
                              </p:par>
                            </p:childTnLst>
                          </p:cTn>
                        </p:par>
                        <p:par>
                          <p:cTn id="53" fill="hold" nodeType="afterGroup">
                            <p:stCondLst>
                              <p:cond delay="500"/>
                            </p:stCondLst>
                            <p:childTnLst>
                              <p:par>
                                <p:cTn id="54" presetID="53" presetClass="entr" presetSubtype="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nodeType="afterGroup">
                            <p:stCondLst>
                              <p:cond delay="1000"/>
                            </p:stCondLst>
                            <p:childTnLst>
                              <p:par>
                                <p:cTn id="60" presetID="53" presetClass="entr" presetSubtype="0"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par>
                          <p:cTn id="65" fill="hold" nodeType="afterGroup">
                            <p:stCondLst>
                              <p:cond delay="1500"/>
                            </p:stCondLst>
                            <p:childTnLst>
                              <p:par>
                                <p:cTn id="66" presetID="53" presetClass="entr" presetSubtype="0"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par>
                          <p:cTn id="71" fill="hold" nodeType="afterGroup">
                            <p:stCondLst>
                              <p:cond delay="2000"/>
                            </p:stCondLst>
                            <p:childTnLst>
                              <p:par>
                                <p:cTn id="72" presetID="53" presetClass="entr" presetSubtype="0"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childTnLst>
                          </p:cTn>
                        </p:par>
                        <p:par>
                          <p:cTn id="77" fill="hold" nodeType="afterGroup">
                            <p:stCondLst>
                              <p:cond delay="2500"/>
                            </p:stCondLst>
                            <p:childTnLst>
                              <p:par>
                                <p:cTn id="78" presetID="53" presetClass="entr" presetSubtype="0"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wipe(left)">
                                      <p:cBhvr>
                                        <p:cTn id="87" dur="500"/>
                                        <p:tgtEl>
                                          <p:spTgt spid="2"/>
                                        </p:tgtEl>
                                      </p:cBhvr>
                                    </p:animEffect>
                                  </p:childTnLst>
                                </p:cTn>
                              </p:par>
                            </p:childTnLst>
                          </p:cTn>
                        </p:par>
                        <p:par>
                          <p:cTn id="88" fill="hold" nodeType="afterGroup">
                            <p:stCondLst>
                              <p:cond delay="500"/>
                            </p:stCondLst>
                            <p:childTnLst>
                              <p:par>
                                <p:cTn id="89" presetID="53" presetClass="entr" presetSubtype="0" fill="hold" nodeType="afterEffect">
                                  <p:stCondLst>
                                    <p:cond delay="0"/>
                                  </p:stCondLst>
                                  <p:childTnLst>
                                    <p:set>
                                      <p:cBhvr>
                                        <p:cTn id="90" dur="1" fill="hold">
                                          <p:stCondLst>
                                            <p:cond delay="0"/>
                                          </p:stCondLst>
                                        </p:cTn>
                                        <p:tgtEl>
                                          <p:spTgt spid="613394"/>
                                        </p:tgtEl>
                                        <p:attrNameLst>
                                          <p:attrName>style.visibility</p:attrName>
                                        </p:attrNameLst>
                                      </p:cBhvr>
                                      <p:to>
                                        <p:strVal val="visible"/>
                                      </p:to>
                                    </p:set>
                                    <p:anim calcmode="lin" valueType="num">
                                      <p:cBhvr>
                                        <p:cTn id="91" dur="500" fill="hold"/>
                                        <p:tgtEl>
                                          <p:spTgt spid="613394"/>
                                        </p:tgtEl>
                                        <p:attrNameLst>
                                          <p:attrName>ppt_w</p:attrName>
                                        </p:attrNameLst>
                                      </p:cBhvr>
                                      <p:tavLst>
                                        <p:tav tm="0">
                                          <p:val>
                                            <p:fltVal val="0"/>
                                          </p:val>
                                        </p:tav>
                                        <p:tav tm="100000">
                                          <p:val>
                                            <p:strVal val="#ppt_w"/>
                                          </p:val>
                                        </p:tav>
                                      </p:tavLst>
                                    </p:anim>
                                    <p:anim calcmode="lin" valueType="num">
                                      <p:cBhvr>
                                        <p:cTn id="92" dur="500" fill="hold"/>
                                        <p:tgtEl>
                                          <p:spTgt spid="613394"/>
                                        </p:tgtEl>
                                        <p:attrNameLst>
                                          <p:attrName>ppt_h</p:attrName>
                                        </p:attrNameLst>
                                      </p:cBhvr>
                                      <p:tavLst>
                                        <p:tav tm="0">
                                          <p:val>
                                            <p:fltVal val="0"/>
                                          </p:val>
                                        </p:tav>
                                        <p:tav tm="100000">
                                          <p:val>
                                            <p:strVal val="#ppt_h"/>
                                          </p:val>
                                        </p:tav>
                                      </p:tavLst>
                                    </p:anim>
                                    <p:animEffect transition="in" filter="fade">
                                      <p:cBhvr>
                                        <p:cTn id="93" dur="500"/>
                                        <p:tgtEl>
                                          <p:spTgt spid="613394"/>
                                        </p:tgtEl>
                                      </p:cBhvr>
                                    </p:animEffect>
                                  </p:childTnLst>
                                </p:cTn>
                              </p:par>
                              <p:par>
                                <p:cTn id="94" presetID="53" presetClass="entr" presetSubtype="0" fill="hold" nodeType="withEffect">
                                  <p:stCondLst>
                                    <p:cond delay="0"/>
                                  </p:stCondLst>
                                  <p:childTnLst>
                                    <p:set>
                                      <p:cBhvr>
                                        <p:cTn id="95" dur="1" fill="hold">
                                          <p:stCondLst>
                                            <p:cond delay="0"/>
                                          </p:stCondLst>
                                        </p:cTn>
                                        <p:tgtEl>
                                          <p:spTgt spid="613392"/>
                                        </p:tgtEl>
                                        <p:attrNameLst>
                                          <p:attrName>style.visibility</p:attrName>
                                        </p:attrNameLst>
                                      </p:cBhvr>
                                      <p:to>
                                        <p:strVal val="visible"/>
                                      </p:to>
                                    </p:set>
                                    <p:anim calcmode="lin" valueType="num">
                                      <p:cBhvr>
                                        <p:cTn id="96" dur="500" fill="hold"/>
                                        <p:tgtEl>
                                          <p:spTgt spid="613392"/>
                                        </p:tgtEl>
                                        <p:attrNameLst>
                                          <p:attrName>ppt_w</p:attrName>
                                        </p:attrNameLst>
                                      </p:cBhvr>
                                      <p:tavLst>
                                        <p:tav tm="0">
                                          <p:val>
                                            <p:fltVal val="0"/>
                                          </p:val>
                                        </p:tav>
                                        <p:tav tm="100000">
                                          <p:val>
                                            <p:strVal val="#ppt_w"/>
                                          </p:val>
                                        </p:tav>
                                      </p:tavLst>
                                    </p:anim>
                                    <p:anim calcmode="lin" valueType="num">
                                      <p:cBhvr>
                                        <p:cTn id="97" dur="500" fill="hold"/>
                                        <p:tgtEl>
                                          <p:spTgt spid="613392"/>
                                        </p:tgtEl>
                                        <p:attrNameLst>
                                          <p:attrName>ppt_h</p:attrName>
                                        </p:attrNameLst>
                                      </p:cBhvr>
                                      <p:tavLst>
                                        <p:tav tm="0">
                                          <p:val>
                                            <p:fltVal val="0"/>
                                          </p:val>
                                        </p:tav>
                                        <p:tav tm="100000">
                                          <p:val>
                                            <p:strVal val="#ppt_h"/>
                                          </p:val>
                                        </p:tav>
                                      </p:tavLst>
                                    </p:anim>
                                    <p:animEffect transition="in" filter="fade">
                                      <p:cBhvr>
                                        <p:cTn id="98" dur="500"/>
                                        <p:tgtEl>
                                          <p:spTgt spid="613392"/>
                                        </p:tgtEl>
                                      </p:cBhvr>
                                    </p:animEffect>
                                  </p:childTnLst>
                                </p:cTn>
                              </p:par>
                            </p:childTnLst>
                          </p:cTn>
                        </p:par>
                        <p:par>
                          <p:cTn id="99" fill="hold" nodeType="afterGroup">
                            <p:stCondLst>
                              <p:cond delay="1000"/>
                            </p:stCondLst>
                            <p:childTnLst>
                              <p:par>
                                <p:cTn id="100" presetID="53" presetClass="entr" presetSubtype="0" fill="hold" nodeType="afterEffect">
                                  <p:stCondLst>
                                    <p:cond delay="0"/>
                                  </p:stCondLst>
                                  <p:childTnLst>
                                    <p:set>
                                      <p:cBhvr>
                                        <p:cTn id="101" dur="1" fill="hold">
                                          <p:stCondLst>
                                            <p:cond delay="0"/>
                                          </p:stCondLst>
                                        </p:cTn>
                                        <p:tgtEl>
                                          <p:spTgt spid="613386"/>
                                        </p:tgtEl>
                                        <p:attrNameLst>
                                          <p:attrName>style.visibility</p:attrName>
                                        </p:attrNameLst>
                                      </p:cBhvr>
                                      <p:to>
                                        <p:strVal val="visible"/>
                                      </p:to>
                                    </p:set>
                                    <p:anim calcmode="lin" valueType="num">
                                      <p:cBhvr>
                                        <p:cTn id="102" dur="500" fill="hold"/>
                                        <p:tgtEl>
                                          <p:spTgt spid="613386"/>
                                        </p:tgtEl>
                                        <p:attrNameLst>
                                          <p:attrName>ppt_w</p:attrName>
                                        </p:attrNameLst>
                                      </p:cBhvr>
                                      <p:tavLst>
                                        <p:tav tm="0">
                                          <p:val>
                                            <p:fltVal val="0"/>
                                          </p:val>
                                        </p:tav>
                                        <p:tav tm="100000">
                                          <p:val>
                                            <p:strVal val="#ppt_w"/>
                                          </p:val>
                                        </p:tav>
                                      </p:tavLst>
                                    </p:anim>
                                    <p:anim calcmode="lin" valueType="num">
                                      <p:cBhvr>
                                        <p:cTn id="103" dur="500" fill="hold"/>
                                        <p:tgtEl>
                                          <p:spTgt spid="613386"/>
                                        </p:tgtEl>
                                        <p:attrNameLst>
                                          <p:attrName>ppt_h</p:attrName>
                                        </p:attrNameLst>
                                      </p:cBhvr>
                                      <p:tavLst>
                                        <p:tav tm="0">
                                          <p:val>
                                            <p:fltVal val="0"/>
                                          </p:val>
                                        </p:tav>
                                        <p:tav tm="100000">
                                          <p:val>
                                            <p:strVal val="#ppt_h"/>
                                          </p:val>
                                        </p:tav>
                                      </p:tavLst>
                                    </p:anim>
                                    <p:animEffect transition="in" filter="fade">
                                      <p:cBhvr>
                                        <p:cTn id="104" dur="500"/>
                                        <p:tgtEl>
                                          <p:spTgt spid="613386"/>
                                        </p:tgtEl>
                                      </p:cBhvr>
                                    </p:animEffect>
                                  </p:childTnLst>
                                </p:cTn>
                              </p:par>
                              <p:par>
                                <p:cTn id="105" presetID="53" presetClass="entr" presetSubtype="0" fill="hold" nodeType="withEffect">
                                  <p:stCondLst>
                                    <p:cond delay="0"/>
                                  </p:stCondLst>
                                  <p:childTnLst>
                                    <p:set>
                                      <p:cBhvr>
                                        <p:cTn id="106" dur="1" fill="hold">
                                          <p:stCondLst>
                                            <p:cond delay="0"/>
                                          </p:stCondLst>
                                        </p:cTn>
                                        <p:tgtEl>
                                          <p:spTgt spid="613380"/>
                                        </p:tgtEl>
                                        <p:attrNameLst>
                                          <p:attrName>style.visibility</p:attrName>
                                        </p:attrNameLst>
                                      </p:cBhvr>
                                      <p:to>
                                        <p:strVal val="visible"/>
                                      </p:to>
                                    </p:set>
                                    <p:anim calcmode="lin" valueType="num">
                                      <p:cBhvr>
                                        <p:cTn id="107" dur="500" fill="hold"/>
                                        <p:tgtEl>
                                          <p:spTgt spid="613380"/>
                                        </p:tgtEl>
                                        <p:attrNameLst>
                                          <p:attrName>ppt_w</p:attrName>
                                        </p:attrNameLst>
                                      </p:cBhvr>
                                      <p:tavLst>
                                        <p:tav tm="0">
                                          <p:val>
                                            <p:fltVal val="0"/>
                                          </p:val>
                                        </p:tav>
                                        <p:tav tm="100000">
                                          <p:val>
                                            <p:strVal val="#ppt_w"/>
                                          </p:val>
                                        </p:tav>
                                      </p:tavLst>
                                    </p:anim>
                                    <p:anim calcmode="lin" valueType="num">
                                      <p:cBhvr>
                                        <p:cTn id="108" dur="500" fill="hold"/>
                                        <p:tgtEl>
                                          <p:spTgt spid="613380"/>
                                        </p:tgtEl>
                                        <p:attrNameLst>
                                          <p:attrName>ppt_h</p:attrName>
                                        </p:attrNameLst>
                                      </p:cBhvr>
                                      <p:tavLst>
                                        <p:tav tm="0">
                                          <p:val>
                                            <p:fltVal val="0"/>
                                          </p:val>
                                        </p:tav>
                                        <p:tav tm="100000">
                                          <p:val>
                                            <p:strVal val="#ppt_h"/>
                                          </p:val>
                                        </p:tav>
                                      </p:tavLst>
                                    </p:anim>
                                    <p:animEffect transition="in" filter="fade">
                                      <p:cBhvr>
                                        <p:cTn id="109" dur="500"/>
                                        <p:tgtEl>
                                          <p:spTgt spid="613380"/>
                                        </p:tgtEl>
                                      </p:cBhvr>
                                    </p:animEffect>
                                  </p:childTnLst>
                                </p:cTn>
                              </p:par>
                            </p:childTnLst>
                          </p:cTn>
                        </p:par>
                        <p:par>
                          <p:cTn id="110" fill="hold" nodeType="afterGroup">
                            <p:stCondLst>
                              <p:cond delay="1500"/>
                            </p:stCondLst>
                            <p:childTnLst>
                              <p:par>
                                <p:cTn id="111" presetID="53" presetClass="entr" presetSubtype="0" fill="hold" nodeType="afterEffect">
                                  <p:stCondLst>
                                    <p:cond delay="0"/>
                                  </p:stCondLst>
                                  <p:childTnLst>
                                    <p:set>
                                      <p:cBhvr>
                                        <p:cTn id="112" dur="1" fill="hold">
                                          <p:stCondLst>
                                            <p:cond delay="0"/>
                                          </p:stCondLst>
                                        </p:cTn>
                                        <p:tgtEl>
                                          <p:spTgt spid="613378"/>
                                        </p:tgtEl>
                                        <p:attrNameLst>
                                          <p:attrName>style.visibility</p:attrName>
                                        </p:attrNameLst>
                                      </p:cBhvr>
                                      <p:to>
                                        <p:strVal val="visible"/>
                                      </p:to>
                                    </p:set>
                                    <p:anim calcmode="lin" valueType="num">
                                      <p:cBhvr>
                                        <p:cTn id="113" dur="500" fill="hold"/>
                                        <p:tgtEl>
                                          <p:spTgt spid="613378"/>
                                        </p:tgtEl>
                                        <p:attrNameLst>
                                          <p:attrName>ppt_w</p:attrName>
                                        </p:attrNameLst>
                                      </p:cBhvr>
                                      <p:tavLst>
                                        <p:tav tm="0">
                                          <p:val>
                                            <p:fltVal val="0"/>
                                          </p:val>
                                        </p:tav>
                                        <p:tav tm="100000">
                                          <p:val>
                                            <p:strVal val="#ppt_w"/>
                                          </p:val>
                                        </p:tav>
                                      </p:tavLst>
                                    </p:anim>
                                    <p:anim calcmode="lin" valueType="num">
                                      <p:cBhvr>
                                        <p:cTn id="114" dur="500" fill="hold"/>
                                        <p:tgtEl>
                                          <p:spTgt spid="613378"/>
                                        </p:tgtEl>
                                        <p:attrNameLst>
                                          <p:attrName>ppt_h</p:attrName>
                                        </p:attrNameLst>
                                      </p:cBhvr>
                                      <p:tavLst>
                                        <p:tav tm="0">
                                          <p:val>
                                            <p:fltVal val="0"/>
                                          </p:val>
                                        </p:tav>
                                        <p:tav tm="100000">
                                          <p:val>
                                            <p:strVal val="#ppt_h"/>
                                          </p:val>
                                        </p:tav>
                                      </p:tavLst>
                                    </p:anim>
                                    <p:animEffect transition="in" filter="fade">
                                      <p:cBhvr>
                                        <p:cTn id="115" dur="500"/>
                                        <p:tgtEl>
                                          <p:spTgt spid="613378"/>
                                        </p:tgtEl>
                                      </p:cBhvr>
                                    </p:animEffect>
                                  </p:childTnLst>
                                </p:cTn>
                              </p:par>
                              <p:par>
                                <p:cTn id="116" presetID="53" presetClass="entr" presetSubtype="0" fill="hold" nodeType="withEffect">
                                  <p:stCondLst>
                                    <p:cond delay="0"/>
                                  </p:stCondLst>
                                  <p:childTnLst>
                                    <p:set>
                                      <p:cBhvr>
                                        <p:cTn id="117" dur="1" fill="hold">
                                          <p:stCondLst>
                                            <p:cond delay="0"/>
                                          </p:stCondLst>
                                        </p:cTn>
                                        <p:tgtEl>
                                          <p:spTgt spid="613434"/>
                                        </p:tgtEl>
                                        <p:attrNameLst>
                                          <p:attrName>style.visibility</p:attrName>
                                        </p:attrNameLst>
                                      </p:cBhvr>
                                      <p:to>
                                        <p:strVal val="visible"/>
                                      </p:to>
                                    </p:set>
                                    <p:anim calcmode="lin" valueType="num">
                                      <p:cBhvr>
                                        <p:cTn id="118" dur="500" fill="hold"/>
                                        <p:tgtEl>
                                          <p:spTgt spid="613434"/>
                                        </p:tgtEl>
                                        <p:attrNameLst>
                                          <p:attrName>ppt_w</p:attrName>
                                        </p:attrNameLst>
                                      </p:cBhvr>
                                      <p:tavLst>
                                        <p:tav tm="0">
                                          <p:val>
                                            <p:fltVal val="0"/>
                                          </p:val>
                                        </p:tav>
                                        <p:tav tm="100000">
                                          <p:val>
                                            <p:strVal val="#ppt_w"/>
                                          </p:val>
                                        </p:tav>
                                      </p:tavLst>
                                    </p:anim>
                                    <p:anim calcmode="lin" valueType="num">
                                      <p:cBhvr>
                                        <p:cTn id="119" dur="500" fill="hold"/>
                                        <p:tgtEl>
                                          <p:spTgt spid="613434"/>
                                        </p:tgtEl>
                                        <p:attrNameLst>
                                          <p:attrName>ppt_h</p:attrName>
                                        </p:attrNameLst>
                                      </p:cBhvr>
                                      <p:tavLst>
                                        <p:tav tm="0">
                                          <p:val>
                                            <p:fltVal val="0"/>
                                          </p:val>
                                        </p:tav>
                                        <p:tav tm="100000">
                                          <p:val>
                                            <p:strVal val="#ppt_h"/>
                                          </p:val>
                                        </p:tav>
                                      </p:tavLst>
                                    </p:anim>
                                    <p:animEffect transition="in" filter="fade">
                                      <p:cBhvr>
                                        <p:cTn id="120" dur="500"/>
                                        <p:tgtEl>
                                          <p:spTgt spid="613434"/>
                                        </p:tgtEl>
                                      </p:cBhvr>
                                    </p:animEffect>
                                  </p:childTnLst>
                                </p:cTn>
                              </p:par>
                            </p:childTnLst>
                          </p:cTn>
                        </p:par>
                        <p:par>
                          <p:cTn id="121" fill="hold" nodeType="afterGroup">
                            <p:stCondLst>
                              <p:cond delay="2000"/>
                            </p:stCondLst>
                            <p:childTnLst>
                              <p:par>
                                <p:cTn id="122" presetID="53" presetClass="entr" presetSubtype="0" fill="hold" nodeType="afterEffect">
                                  <p:stCondLst>
                                    <p:cond delay="0"/>
                                  </p:stCondLst>
                                  <p:childTnLst>
                                    <p:set>
                                      <p:cBhvr>
                                        <p:cTn id="123" dur="1" fill="hold">
                                          <p:stCondLst>
                                            <p:cond delay="0"/>
                                          </p:stCondLst>
                                        </p:cTn>
                                        <p:tgtEl>
                                          <p:spTgt spid="121"/>
                                        </p:tgtEl>
                                        <p:attrNameLst>
                                          <p:attrName>style.visibility</p:attrName>
                                        </p:attrNameLst>
                                      </p:cBhvr>
                                      <p:to>
                                        <p:strVal val="visible"/>
                                      </p:to>
                                    </p:set>
                                    <p:anim calcmode="lin" valueType="num">
                                      <p:cBhvr>
                                        <p:cTn id="124" dur="500" fill="hold"/>
                                        <p:tgtEl>
                                          <p:spTgt spid="121"/>
                                        </p:tgtEl>
                                        <p:attrNameLst>
                                          <p:attrName>ppt_w</p:attrName>
                                        </p:attrNameLst>
                                      </p:cBhvr>
                                      <p:tavLst>
                                        <p:tav tm="0">
                                          <p:val>
                                            <p:fltVal val="0"/>
                                          </p:val>
                                        </p:tav>
                                        <p:tav tm="100000">
                                          <p:val>
                                            <p:strVal val="#ppt_w"/>
                                          </p:val>
                                        </p:tav>
                                      </p:tavLst>
                                    </p:anim>
                                    <p:anim calcmode="lin" valueType="num">
                                      <p:cBhvr>
                                        <p:cTn id="125" dur="500" fill="hold"/>
                                        <p:tgtEl>
                                          <p:spTgt spid="121"/>
                                        </p:tgtEl>
                                        <p:attrNameLst>
                                          <p:attrName>ppt_h</p:attrName>
                                        </p:attrNameLst>
                                      </p:cBhvr>
                                      <p:tavLst>
                                        <p:tav tm="0">
                                          <p:val>
                                            <p:fltVal val="0"/>
                                          </p:val>
                                        </p:tav>
                                        <p:tav tm="100000">
                                          <p:val>
                                            <p:strVal val="#ppt_h"/>
                                          </p:val>
                                        </p:tav>
                                      </p:tavLst>
                                    </p:anim>
                                    <p:animEffect transition="in" filter="fade">
                                      <p:cBhvr>
                                        <p:cTn id="126" dur="500"/>
                                        <p:tgtEl>
                                          <p:spTgt spid="121"/>
                                        </p:tgtEl>
                                      </p:cBhvr>
                                    </p:animEffect>
                                  </p:childTnLst>
                                </p:cTn>
                              </p:par>
                              <p:par>
                                <p:cTn id="127" presetID="53" presetClass="entr" presetSubtype="0" fill="hold" nodeType="withEffect">
                                  <p:stCondLst>
                                    <p:cond delay="0"/>
                                  </p:stCondLst>
                                  <p:childTnLst>
                                    <p:set>
                                      <p:cBhvr>
                                        <p:cTn id="128" dur="1" fill="hold">
                                          <p:stCondLst>
                                            <p:cond delay="0"/>
                                          </p:stCondLst>
                                        </p:cTn>
                                        <p:tgtEl>
                                          <p:spTgt spid="5"/>
                                        </p:tgtEl>
                                        <p:attrNameLst>
                                          <p:attrName>style.visibility</p:attrName>
                                        </p:attrNameLst>
                                      </p:cBhvr>
                                      <p:to>
                                        <p:strVal val="visible"/>
                                      </p:to>
                                    </p:set>
                                    <p:anim calcmode="lin" valueType="num">
                                      <p:cBhvr>
                                        <p:cTn id="129" dur="500" fill="hold"/>
                                        <p:tgtEl>
                                          <p:spTgt spid="5"/>
                                        </p:tgtEl>
                                        <p:attrNameLst>
                                          <p:attrName>ppt_w</p:attrName>
                                        </p:attrNameLst>
                                      </p:cBhvr>
                                      <p:tavLst>
                                        <p:tav tm="0">
                                          <p:val>
                                            <p:fltVal val="0"/>
                                          </p:val>
                                        </p:tav>
                                        <p:tav tm="100000">
                                          <p:val>
                                            <p:strVal val="#ppt_w"/>
                                          </p:val>
                                        </p:tav>
                                      </p:tavLst>
                                    </p:anim>
                                    <p:anim calcmode="lin" valueType="num">
                                      <p:cBhvr>
                                        <p:cTn id="130" dur="500" fill="hold"/>
                                        <p:tgtEl>
                                          <p:spTgt spid="5"/>
                                        </p:tgtEl>
                                        <p:attrNameLst>
                                          <p:attrName>ppt_h</p:attrName>
                                        </p:attrNameLst>
                                      </p:cBhvr>
                                      <p:tavLst>
                                        <p:tav tm="0">
                                          <p:val>
                                            <p:fltVal val="0"/>
                                          </p:val>
                                        </p:tav>
                                        <p:tav tm="100000">
                                          <p:val>
                                            <p:strVal val="#ppt_h"/>
                                          </p:val>
                                        </p:tav>
                                      </p:tavLst>
                                    </p:anim>
                                    <p:animEffect transition="in" filter="fade">
                                      <p:cBhvr>
                                        <p:cTn id="131" dur="500"/>
                                        <p:tgtEl>
                                          <p:spTgt spid="5"/>
                                        </p:tgtEl>
                                      </p:cBhvr>
                                    </p:animEffect>
                                  </p:childTnLst>
                                </p:cTn>
                              </p:par>
                            </p:childTnLst>
                          </p:cTn>
                        </p:par>
                        <p:par>
                          <p:cTn id="132" fill="hold" nodeType="afterGroup">
                            <p:stCondLst>
                              <p:cond delay="2500"/>
                            </p:stCondLst>
                            <p:childTnLst>
                              <p:par>
                                <p:cTn id="133" presetID="53" presetClass="entr" presetSubtype="0" fill="hold" nodeType="afterEffect">
                                  <p:stCondLst>
                                    <p:cond delay="0"/>
                                  </p:stCondLst>
                                  <p:childTnLst>
                                    <p:set>
                                      <p:cBhvr>
                                        <p:cTn id="134" dur="1" fill="hold">
                                          <p:stCondLst>
                                            <p:cond delay="0"/>
                                          </p:stCondLst>
                                        </p:cTn>
                                        <p:tgtEl>
                                          <p:spTgt spid="613384"/>
                                        </p:tgtEl>
                                        <p:attrNameLst>
                                          <p:attrName>style.visibility</p:attrName>
                                        </p:attrNameLst>
                                      </p:cBhvr>
                                      <p:to>
                                        <p:strVal val="visible"/>
                                      </p:to>
                                    </p:set>
                                    <p:anim calcmode="lin" valueType="num">
                                      <p:cBhvr>
                                        <p:cTn id="135" dur="500" fill="hold"/>
                                        <p:tgtEl>
                                          <p:spTgt spid="613384"/>
                                        </p:tgtEl>
                                        <p:attrNameLst>
                                          <p:attrName>ppt_w</p:attrName>
                                        </p:attrNameLst>
                                      </p:cBhvr>
                                      <p:tavLst>
                                        <p:tav tm="0">
                                          <p:val>
                                            <p:fltVal val="0"/>
                                          </p:val>
                                        </p:tav>
                                        <p:tav tm="100000">
                                          <p:val>
                                            <p:strVal val="#ppt_w"/>
                                          </p:val>
                                        </p:tav>
                                      </p:tavLst>
                                    </p:anim>
                                    <p:anim calcmode="lin" valueType="num">
                                      <p:cBhvr>
                                        <p:cTn id="136" dur="500" fill="hold"/>
                                        <p:tgtEl>
                                          <p:spTgt spid="613384"/>
                                        </p:tgtEl>
                                        <p:attrNameLst>
                                          <p:attrName>ppt_h</p:attrName>
                                        </p:attrNameLst>
                                      </p:cBhvr>
                                      <p:tavLst>
                                        <p:tav tm="0">
                                          <p:val>
                                            <p:fltVal val="0"/>
                                          </p:val>
                                        </p:tav>
                                        <p:tav tm="100000">
                                          <p:val>
                                            <p:strVal val="#ppt_h"/>
                                          </p:val>
                                        </p:tav>
                                      </p:tavLst>
                                    </p:anim>
                                    <p:animEffect transition="in" filter="fade">
                                      <p:cBhvr>
                                        <p:cTn id="137" dur="500"/>
                                        <p:tgtEl>
                                          <p:spTgt spid="613384"/>
                                        </p:tgtEl>
                                      </p:cBhvr>
                                    </p:animEffect>
                                  </p:childTnLst>
                                </p:cTn>
                              </p:par>
                              <p:par>
                                <p:cTn id="138" presetID="53" presetClass="entr" presetSubtype="0" fill="hold" nodeType="withEffect">
                                  <p:stCondLst>
                                    <p:cond delay="0"/>
                                  </p:stCondLst>
                                  <p:childTnLst>
                                    <p:set>
                                      <p:cBhvr>
                                        <p:cTn id="139" dur="1" fill="hold">
                                          <p:stCondLst>
                                            <p:cond delay="0"/>
                                          </p:stCondLst>
                                        </p:cTn>
                                        <p:tgtEl>
                                          <p:spTgt spid="613440"/>
                                        </p:tgtEl>
                                        <p:attrNameLst>
                                          <p:attrName>style.visibility</p:attrName>
                                        </p:attrNameLst>
                                      </p:cBhvr>
                                      <p:to>
                                        <p:strVal val="visible"/>
                                      </p:to>
                                    </p:set>
                                    <p:anim calcmode="lin" valueType="num">
                                      <p:cBhvr>
                                        <p:cTn id="140" dur="500" fill="hold"/>
                                        <p:tgtEl>
                                          <p:spTgt spid="613440"/>
                                        </p:tgtEl>
                                        <p:attrNameLst>
                                          <p:attrName>ppt_w</p:attrName>
                                        </p:attrNameLst>
                                      </p:cBhvr>
                                      <p:tavLst>
                                        <p:tav tm="0">
                                          <p:val>
                                            <p:fltVal val="0"/>
                                          </p:val>
                                        </p:tav>
                                        <p:tav tm="100000">
                                          <p:val>
                                            <p:strVal val="#ppt_w"/>
                                          </p:val>
                                        </p:tav>
                                      </p:tavLst>
                                    </p:anim>
                                    <p:anim calcmode="lin" valueType="num">
                                      <p:cBhvr>
                                        <p:cTn id="141" dur="500" fill="hold"/>
                                        <p:tgtEl>
                                          <p:spTgt spid="613440"/>
                                        </p:tgtEl>
                                        <p:attrNameLst>
                                          <p:attrName>ppt_h</p:attrName>
                                        </p:attrNameLst>
                                      </p:cBhvr>
                                      <p:tavLst>
                                        <p:tav tm="0">
                                          <p:val>
                                            <p:fltVal val="0"/>
                                          </p:val>
                                        </p:tav>
                                        <p:tav tm="100000">
                                          <p:val>
                                            <p:strVal val="#ppt_h"/>
                                          </p:val>
                                        </p:tav>
                                      </p:tavLst>
                                    </p:anim>
                                    <p:animEffect transition="in" filter="fade">
                                      <p:cBhvr>
                                        <p:cTn id="142" dur="500"/>
                                        <p:tgtEl>
                                          <p:spTgt spid="613440"/>
                                        </p:tgtEl>
                                      </p:cBhvr>
                                    </p:animEffect>
                                  </p:childTnLst>
                                </p:cTn>
                              </p:par>
                              <p:par>
                                <p:cTn id="143" presetID="53" presetClass="entr" presetSubtype="0" fill="hold" nodeType="withEffect">
                                  <p:stCondLst>
                                    <p:cond delay="0"/>
                                  </p:stCondLst>
                                  <p:childTnLst>
                                    <p:set>
                                      <p:cBhvr>
                                        <p:cTn id="144" dur="1" fill="hold">
                                          <p:stCondLst>
                                            <p:cond delay="0"/>
                                          </p:stCondLst>
                                        </p:cTn>
                                        <p:tgtEl>
                                          <p:spTgt spid="115"/>
                                        </p:tgtEl>
                                        <p:attrNameLst>
                                          <p:attrName>style.visibility</p:attrName>
                                        </p:attrNameLst>
                                      </p:cBhvr>
                                      <p:to>
                                        <p:strVal val="visible"/>
                                      </p:to>
                                    </p:set>
                                    <p:anim calcmode="lin" valueType="num">
                                      <p:cBhvr>
                                        <p:cTn id="145" dur="500" fill="hold"/>
                                        <p:tgtEl>
                                          <p:spTgt spid="115"/>
                                        </p:tgtEl>
                                        <p:attrNameLst>
                                          <p:attrName>ppt_w</p:attrName>
                                        </p:attrNameLst>
                                      </p:cBhvr>
                                      <p:tavLst>
                                        <p:tav tm="0">
                                          <p:val>
                                            <p:fltVal val="0"/>
                                          </p:val>
                                        </p:tav>
                                        <p:tav tm="100000">
                                          <p:val>
                                            <p:strVal val="#ppt_w"/>
                                          </p:val>
                                        </p:tav>
                                      </p:tavLst>
                                    </p:anim>
                                    <p:anim calcmode="lin" valueType="num">
                                      <p:cBhvr>
                                        <p:cTn id="146" dur="500" fill="hold"/>
                                        <p:tgtEl>
                                          <p:spTgt spid="115"/>
                                        </p:tgtEl>
                                        <p:attrNameLst>
                                          <p:attrName>ppt_h</p:attrName>
                                        </p:attrNameLst>
                                      </p:cBhvr>
                                      <p:tavLst>
                                        <p:tav tm="0">
                                          <p:val>
                                            <p:fltVal val="0"/>
                                          </p:val>
                                        </p:tav>
                                        <p:tav tm="100000">
                                          <p:val>
                                            <p:strVal val="#ppt_h"/>
                                          </p:val>
                                        </p:tav>
                                      </p:tavLst>
                                    </p:anim>
                                    <p:animEffect transition="in" filter="fade">
                                      <p:cBhvr>
                                        <p:cTn id="147" dur="500"/>
                                        <p:tgtEl>
                                          <p:spTgt spid="115"/>
                                        </p:tgtEl>
                                      </p:cBhvr>
                                    </p:animEffect>
                                  </p:childTnLst>
                                </p:cTn>
                              </p:par>
                              <p:par>
                                <p:cTn id="148" presetID="53" presetClass="entr" presetSubtype="0" fill="hold" nodeType="withEffect">
                                  <p:stCondLst>
                                    <p:cond delay="0"/>
                                  </p:stCondLst>
                                  <p:childTnLst>
                                    <p:set>
                                      <p:cBhvr>
                                        <p:cTn id="149" dur="1" fill="hold">
                                          <p:stCondLst>
                                            <p:cond delay="0"/>
                                          </p:stCondLst>
                                        </p:cTn>
                                        <p:tgtEl>
                                          <p:spTgt spid="613390"/>
                                        </p:tgtEl>
                                        <p:attrNameLst>
                                          <p:attrName>style.visibility</p:attrName>
                                        </p:attrNameLst>
                                      </p:cBhvr>
                                      <p:to>
                                        <p:strVal val="visible"/>
                                      </p:to>
                                    </p:set>
                                    <p:anim calcmode="lin" valueType="num">
                                      <p:cBhvr>
                                        <p:cTn id="150" dur="500" fill="hold"/>
                                        <p:tgtEl>
                                          <p:spTgt spid="613390"/>
                                        </p:tgtEl>
                                        <p:attrNameLst>
                                          <p:attrName>ppt_w</p:attrName>
                                        </p:attrNameLst>
                                      </p:cBhvr>
                                      <p:tavLst>
                                        <p:tav tm="0">
                                          <p:val>
                                            <p:fltVal val="0"/>
                                          </p:val>
                                        </p:tav>
                                        <p:tav tm="100000">
                                          <p:val>
                                            <p:strVal val="#ppt_w"/>
                                          </p:val>
                                        </p:tav>
                                      </p:tavLst>
                                    </p:anim>
                                    <p:anim calcmode="lin" valueType="num">
                                      <p:cBhvr>
                                        <p:cTn id="151" dur="500" fill="hold"/>
                                        <p:tgtEl>
                                          <p:spTgt spid="613390"/>
                                        </p:tgtEl>
                                        <p:attrNameLst>
                                          <p:attrName>ppt_h</p:attrName>
                                        </p:attrNameLst>
                                      </p:cBhvr>
                                      <p:tavLst>
                                        <p:tav tm="0">
                                          <p:val>
                                            <p:fltVal val="0"/>
                                          </p:val>
                                        </p:tav>
                                        <p:tav tm="100000">
                                          <p:val>
                                            <p:strVal val="#ppt_h"/>
                                          </p:val>
                                        </p:tav>
                                      </p:tavLst>
                                    </p:anim>
                                    <p:animEffect transition="in" filter="fade">
                                      <p:cBhvr>
                                        <p:cTn id="152" dur="500"/>
                                        <p:tgtEl>
                                          <p:spTgt spid="613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8" name="Picture 18" descr="http://t1.gstatic.com/images?q=tbn:ANd9GcQRmsBfGv-vXrLJkIDBuTQaPFyk8OnqgWRWNTS7hIi7g0EFJYN-"/>
          <p:cNvPicPr>
            <a:picLocks noChangeAspect="1" noChangeArrowheads="1"/>
          </p:cNvPicPr>
          <p:nvPr/>
        </p:nvPicPr>
        <p:blipFill>
          <a:blip r:embed="rId3" cstate="print"/>
          <a:srcRect/>
          <a:stretch>
            <a:fillRect/>
          </a:stretch>
        </p:blipFill>
        <p:spPr bwMode="auto">
          <a:xfrm>
            <a:off x="457200" y="1879600"/>
            <a:ext cx="2466975" cy="1847850"/>
          </a:xfrm>
          <a:prstGeom prst="rect">
            <a:avLst/>
          </a:prstGeom>
          <a:ln>
            <a:noFill/>
          </a:ln>
          <a:effectLst>
            <a:outerShdw blurRad="292100" dist="139700" dir="2700000" algn="tl" rotWithShape="0">
              <a:srgbClr val="333333">
                <a:alpha val="65000"/>
              </a:srgbClr>
            </a:outerShdw>
          </a:effectLst>
        </p:spPr>
      </p:pic>
      <p:sp>
        <p:nvSpPr>
          <p:cNvPr id="17" name="Rounded Rectangular Callout 16"/>
          <p:cNvSpPr/>
          <p:nvPr/>
        </p:nvSpPr>
        <p:spPr bwMode="auto">
          <a:xfrm>
            <a:off x="3200400" y="1879600"/>
            <a:ext cx="3352800" cy="1828800"/>
          </a:xfrm>
          <a:prstGeom prst="wedgeRoundRectCallout">
            <a:avLst>
              <a:gd name="adj1" fmla="val -71296"/>
              <a:gd name="adj2" fmla="val -9028"/>
              <a:gd name="adj3" fmla="val 16667"/>
            </a:avLst>
          </a:prstGeom>
          <a:ln>
            <a:headEnd/>
            <a:tailEnd/>
          </a:ln>
          <a:effectLst>
            <a:outerShdw blurRad="254000" dist="1016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a:solidFill>
                <a:srgbClr val="000000"/>
              </a:solidFill>
              <a:ea typeface="Arial Unicode MS" pitchFamily="34" charset="-128"/>
              <a:cs typeface="Arial" pitchFamily="34" charset="0"/>
              <a:sym typeface="Gulim" pitchFamily="34" charset="-127"/>
            </a:endParaRPr>
          </a:p>
        </p:txBody>
      </p:sp>
      <p:grpSp>
        <p:nvGrpSpPr>
          <p:cNvPr id="38916" name="Group 23"/>
          <p:cNvGrpSpPr>
            <a:grpSpLocks/>
          </p:cNvGrpSpPr>
          <p:nvPr/>
        </p:nvGrpSpPr>
        <p:grpSpPr bwMode="auto">
          <a:xfrm>
            <a:off x="7772400" y="3479800"/>
            <a:ext cx="914400" cy="985838"/>
            <a:chOff x="588962" y="2438400"/>
            <a:chExt cx="1495426" cy="1612900"/>
          </a:xfrm>
        </p:grpSpPr>
        <p:pic>
          <p:nvPicPr>
            <p:cNvPr id="19" name="Picture 65" descr="楼顶接收器"/>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2895518"/>
              <a:ext cx="1246188" cy="115578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8952" name="Picture 6"/>
            <p:cNvPicPr>
              <a:picLocks noChangeAspect="1" noChangeArrowheads="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88962" y="2438400"/>
              <a:ext cx="1474184" cy="71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917" name="Picture 42" descr="Wedding Groomsman Light icon">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7713" y="2413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6" descr="http://t3.gstatic.com/images?q=tbn:ANd9GcQ9E_IPgpNOd1h29nnzro6cus_5NRk1uR-O_FCf4uVKCjEwyoQ90w"/>
          <p:cNvPicPr>
            <a:picLocks noChangeAspect="1" noChangeArrowheads="1"/>
          </p:cNvPicPr>
          <p:nvPr/>
        </p:nvPicPr>
        <p:blipFill>
          <a:blip r:embed="rId8" cstate="print">
            <a:clrChange>
              <a:clrFrom>
                <a:srgbClr val="F5F9FC"/>
              </a:clrFrom>
              <a:clrTo>
                <a:srgbClr val="F5F9FC">
                  <a:alpha val="0"/>
                </a:srgbClr>
              </a:clrTo>
            </a:clrChange>
            <a:extLst>
              <a:ext uri="{28A0092B-C50C-407E-A947-70E740481C1C}">
                <a14:useLocalDpi xmlns:a14="http://schemas.microsoft.com/office/drawing/2010/main" val="0"/>
              </a:ext>
            </a:extLst>
          </a:blip>
          <a:srcRect/>
          <a:stretch>
            <a:fillRect/>
          </a:stretch>
        </p:blipFill>
        <p:spPr bwMode="auto">
          <a:xfrm>
            <a:off x="4953000" y="2544763"/>
            <a:ext cx="8143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0" name="Picture 40" descr="http://icons.iconarchive.com/icons/icons-land/vista-people/256/Occupations-Waiter-Male-Light-icon.png"/>
          <p:cNvPicPr>
            <a:picLocks noChangeAspect="1" noChangeArrowheads="1"/>
          </p:cNvPicPr>
          <p:nvPr/>
        </p:nvPicPr>
        <p:blipFill>
          <a:blip r:embed="rId9" cstate="print"/>
          <a:srcRect/>
          <a:stretch>
            <a:fillRect/>
          </a:stretch>
        </p:blipFill>
        <p:spPr bwMode="auto">
          <a:xfrm>
            <a:off x="5638800" y="2260600"/>
            <a:ext cx="685800" cy="685800"/>
          </a:xfrm>
          <a:prstGeom prst="rect">
            <a:avLst/>
          </a:prstGeom>
          <a:noFill/>
          <a:effectLst>
            <a:outerShdw blurRad="50800" dist="38100" dir="2700000" algn="tl" rotWithShape="0">
              <a:prstClr val="black">
                <a:alpha val="40000"/>
              </a:prstClr>
            </a:outerShdw>
          </a:effectLst>
        </p:spPr>
      </p:pic>
      <p:sp>
        <p:nvSpPr>
          <p:cNvPr id="35" name="TextBox 34"/>
          <p:cNvSpPr txBox="1"/>
          <p:nvPr/>
        </p:nvSpPr>
        <p:spPr>
          <a:xfrm>
            <a:off x="5105400" y="1955800"/>
            <a:ext cx="914400" cy="264047"/>
          </a:xfrm>
          <a:prstGeom prst="rect">
            <a:avLst/>
          </a:prstGeom>
          <a:noFill/>
        </p:spPr>
        <p:txBody>
          <a:bodyPr>
            <a:spAutoFit/>
          </a:bodyPr>
          <a:lstStyle/>
          <a:p>
            <a:pPr hangingPunct="0">
              <a:lnSpc>
                <a:spcPct val="93000"/>
              </a:lnSpc>
              <a:buClr>
                <a:srgbClr val="000000"/>
              </a:buClr>
              <a:buSzPct val="100000"/>
              <a:buFont typeface="Times New Roman" pitchFamily="18" charset="0"/>
              <a:buNone/>
              <a:defRPr/>
            </a:pPr>
            <a:r>
              <a:rPr lang="en-US" altLang="zh-CN"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Arial Unicode MS" pitchFamily="34" charset="-122"/>
                <a:cs typeface="Arial Unicode MS" pitchFamily="34" charset="-122"/>
              </a:rPr>
              <a:t>$Cashier</a:t>
            </a:r>
            <a:endParaRPr lang="zh-CN" altLang="en-US"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Arial Unicode MS" pitchFamily="34" charset="-122"/>
              <a:cs typeface="Arial Unicode MS" pitchFamily="34" charset="-122"/>
            </a:endParaRPr>
          </a:p>
        </p:txBody>
      </p:sp>
      <p:grpSp>
        <p:nvGrpSpPr>
          <p:cNvPr id="38921" name="Group 46"/>
          <p:cNvGrpSpPr>
            <a:grpSpLocks/>
          </p:cNvGrpSpPr>
          <p:nvPr/>
        </p:nvGrpSpPr>
        <p:grpSpPr bwMode="auto">
          <a:xfrm>
            <a:off x="3962400" y="2717800"/>
            <a:ext cx="241300" cy="474663"/>
            <a:chOff x="3962400" y="2438400"/>
            <a:chExt cx="240527" cy="474662"/>
          </a:xfrm>
        </p:grpSpPr>
        <p:grpSp>
          <p:nvGrpSpPr>
            <p:cNvPr id="5" name="Group 23"/>
            <p:cNvGrpSpPr>
              <a:grpSpLocks/>
            </p:cNvGrpSpPr>
            <p:nvPr/>
          </p:nvGrpSpPr>
          <p:grpSpPr bwMode="auto">
            <a:xfrm>
              <a:off x="3962400" y="2438400"/>
              <a:ext cx="240527" cy="474662"/>
              <a:chOff x="5334000" y="1437772"/>
              <a:chExt cx="2514600" cy="4963028"/>
            </a:xfrm>
            <a:effectLst>
              <a:outerShdw blurRad="76200" dir="13500000" sy="23000" kx="1200000" algn="br" rotWithShape="0">
                <a:prstClr val="black">
                  <a:alpha val="20000"/>
                </a:prstClr>
              </a:outerShdw>
            </a:effectLst>
          </p:grpSpPr>
          <p:pic>
            <p:nvPicPr>
              <p:cNvPr id="31" name="Picture 10" descr="http://www.linkphone.cn/uploadfile/2011/0407/20110407032827234.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334000" y="1437772"/>
                <a:ext cx="2514600" cy="4963028"/>
              </a:xfrm>
              <a:prstGeom prst="rect">
                <a:avLst/>
              </a:prstGeom>
              <a:noFill/>
              <a:ln w="9525">
                <a:noFill/>
                <a:miter lim="800000"/>
                <a:headEnd/>
                <a:tailEnd/>
              </a:ln>
            </p:spPr>
          </p:pic>
          <p:sp>
            <p:nvSpPr>
              <p:cNvPr id="32" name="Rectangle 20"/>
              <p:cNvSpPr>
                <a:spLocks noChangeArrowheads="1"/>
              </p:cNvSpPr>
              <p:nvPr/>
            </p:nvSpPr>
            <p:spPr bwMode="auto">
              <a:xfrm>
                <a:off x="5555192" y="2482850"/>
                <a:ext cx="2083858" cy="2992437"/>
              </a:xfrm>
              <a:prstGeom prst="rect">
                <a:avLst/>
              </a:prstGeom>
              <a:solidFill>
                <a:srgbClr val="99CCFF"/>
              </a:solidFill>
              <a:ln w="9525" algn="ctr">
                <a:noFill/>
                <a:round/>
                <a:headEnd/>
                <a:tailEnd/>
              </a:ln>
            </p:spPr>
            <p:txBody>
              <a:bodyPr/>
              <a:lstStyle/>
              <a:p>
                <a:pPr hangingPunct="0">
                  <a:lnSpc>
                    <a:spcPct val="93000"/>
                  </a:lnSpc>
                  <a:buClr>
                    <a:srgbClr val="000000"/>
                  </a:buClr>
                  <a:buSzPct val="100000"/>
                  <a:buFont typeface="Times New Roman" pitchFamily="18" charset="0"/>
                  <a:buNone/>
                  <a:defRPr/>
                </a:pPr>
                <a:endParaRPr lang="zh-CN" altLang="en-US">
                  <a:solidFill>
                    <a:srgbClr val="FFFFFF"/>
                  </a:solidFill>
                  <a:ea typeface="Arial Unicode MS" pitchFamily="34" charset="-122"/>
                  <a:cs typeface="Arial Unicode MS" pitchFamily="34" charset="-122"/>
                </a:endParaRPr>
              </a:p>
            </p:txBody>
          </p:sp>
        </p:grpSp>
        <p:cxnSp>
          <p:nvCxnSpPr>
            <p:cNvPr id="40" name="Straight Connector 39"/>
            <p:cNvCxnSpPr/>
            <p:nvPr/>
          </p:nvCxnSpPr>
          <p:spPr bwMode="auto">
            <a:xfrm>
              <a:off x="4005126" y="2584450"/>
              <a:ext cx="151912" cy="0"/>
            </a:xfrm>
            <a:prstGeom prst="line">
              <a:avLst/>
            </a:prstGeom>
            <a:solidFill>
              <a:srgbClr val="00B8FF"/>
            </a:solidFill>
            <a:ln w="9525" cap="flat" cmpd="sng" algn="ctr">
              <a:solidFill>
                <a:schemeClr val="bg2">
                  <a:lumMod val="75000"/>
                </a:schemeClr>
              </a:solidFill>
              <a:prstDash val="solid"/>
              <a:round/>
              <a:headEnd type="none" w="med" len="med"/>
              <a:tailEnd type="none" w="med" len="med"/>
            </a:ln>
            <a:effectLst/>
          </p:spPr>
        </p:cxnSp>
        <p:cxnSp>
          <p:nvCxnSpPr>
            <p:cNvPr id="41" name="Straight Connector 40"/>
            <p:cNvCxnSpPr/>
            <p:nvPr/>
          </p:nvCxnSpPr>
          <p:spPr bwMode="auto">
            <a:xfrm>
              <a:off x="4005126" y="2625725"/>
              <a:ext cx="151912" cy="0"/>
            </a:xfrm>
            <a:prstGeom prst="line">
              <a:avLst/>
            </a:prstGeom>
            <a:solidFill>
              <a:srgbClr val="00B8FF"/>
            </a:solidFill>
            <a:ln w="9525" cap="flat" cmpd="sng" algn="ctr">
              <a:solidFill>
                <a:schemeClr val="bg2">
                  <a:lumMod val="75000"/>
                </a:schemeClr>
              </a:solidFill>
              <a:prstDash val="solid"/>
              <a:round/>
              <a:headEnd type="none" w="med" len="med"/>
              <a:tailEnd type="none" w="med" len="med"/>
            </a:ln>
            <a:effectLst/>
          </p:spPr>
        </p:cxnSp>
        <p:cxnSp>
          <p:nvCxnSpPr>
            <p:cNvPr id="42" name="Straight Connector 41"/>
            <p:cNvCxnSpPr/>
            <p:nvPr/>
          </p:nvCxnSpPr>
          <p:spPr bwMode="auto">
            <a:xfrm>
              <a:off x="4005126" y="2667000"/>
              <a:ext cx="151912" cy="0"/>
            </a:xfrm>
            <a:prstGeom prst="line">
              <a:avLst/>
            </a:prstGeom>
            <a:solidFill>
              <a:srgbClr val="00B8FF"/>
            </a:solidFill>
            <a:ln w="9525" cap="flat" cmpd="sng" algn="ctr">
              <a:solidFill>
                <a:schemeClr val="bg2">
                  <a:lumMod val="75000"/>
                </a:schemeClr>
              </a:solidFill>
              <a:prstDash val="solid"/>
              <a:round/>
              <a:headEnd type="none" w="med" len="med"/>
              <a:tailEnd type="none" w="med" len="med"/>
            </a:ln>
            <a:effectLst/>
          </p:spPr>
        </p:cxnSp>
        <p:cxnSp>
          <p:nvCxnSpPr>
            <p:cNvPr id="43" name="Straight Connector 42"/>
            <p:cNvCxnSpPr/>
            <p:nvPr/>
          </p:nvCxnSpPr>
          <p:spPr bwMode="auto">
            <a:xfrm>
              <a:off x="4005126" y="2708274"/>
              <a:ext cx="151912" cy="0"/>
            </a:xfrm>
            <a:prstGeom prst="line">
              <a:avLst/>
            </a:prstGeom>
            <a:solidFill>
              <a:srgbClr val="00B8FF"/>
            </a:solidFill>
            <a:ln w="9525" cap="flat" cmpd="sng" algn="ctr">
              <a:solidFill>
                <a:schemeClr val="bg2">
                  <a:lumMod val="75000"/>
                </a:schemeClr>
              </a:solidFill>
              <a:prstDash val="solid"/>
              <a:round/>
              <a:headEnd type="none" w="med" len="med"/>
              <a:tailEnd type="none" w="med" len="med"/>
            </a:ln>
            <a:effectLst/>
          </p:spPr>
        </p:cxnSp>
        <p:cxnSp>
          <p:nvCxnSpPr>
            <p:cNvPr id="44" name="Straight Connector 43"/>
            <p:cNvCxnSpPr/>
            <p:nvPr/>
          </p:nvCxnSpPr>
          <p:spPr bwMode="auto">
            <a:xfrm>
              <a:off x="4005126" y="2749549"/>
              <a:ext cx="99692" cy="0"/>
            </a:xfrm>
            <a:prstGeom prst="line">
              <a:avLst/>
            </a:prstGeom>
            <a:solidFill>
              <a:srgbClr val="00B8FF"/>
            </a:solidFill>
            <a:ln w="9525" cap="flat" cmpd="sng" algn="ctr">
              <a:solidFill>
                <a:schemeClr val="bg2">
                  <a:lumMod val="75000"/>
                </a:schemeClr>
              </a:solidFill>
              <a:prstDash val="solid"/>
              <a:round/>
              <a:headEnd type="none" w="med" len="med"/>
              <a:tailEnd type="none" w="med" len="med"/>
            </a:ln>
            <a:effectLst/>
          </p:spPr>
        </p:cxnSp>
      </p:grpSp>
      <p:pic>
        <p:nvPicPr>
          <p:cNvPr id="60" name="Picture 9" descr="http://www.grandvictoria.com/Starbucks-coffee.jpg"/>
          <p:cNvPicPr>
            <a:picLocks noChangeAspect="1" noChangeArrowheads="1"/>
          </p:cNvPicPr>
          <p:nvPr/>
        </p:nvPicPr>
        <p:blipFill>
          <a:blip r:embed="rId11" cstate="print">
            <a:clrChange>
              <a:clrFrom>
                <a:srgbClr val="FEFEFE"/>
              </a:clrFrom>
              <a:clrTo>
                <a:srgbClr val="FEFEFE">
                  <a:alpha val="0"/>
                </a:srgbClr>
              </a:clrTo>
            </a:clrChange>
          </a:blip>
          <a:srcRect/>
          <a:stretch>
            <a:fillRect/>
          </a:stretch>
        </p:blipFill>
        <p:spPr bwMode="auto">
          <a:xfrm>
            <a:off x="3581400" y="1422400"/>
            <a:ext cx="381000" cy="538163"/>
          </a:xfrm>
          <a:prstGeom prst="rect">
            <a:avLst/>
          </a:prstGeom>
          <a:noFill/>
          <a:effectLst>
            <a:outerShdw blurRad="76200" dir="18900000" sy="23000" kx="-1200000" algn="bl" rotWithShape="0">
              <a:prstClr val="black">
                <a:alpha val="20000"/>
              </a:prstClr>
            </a:outerShdw>
          </a:effectLst>
        </p:spPr>
      </p:pic>
      <p:pic>
        <p:nvPicPr>
          <p:cNvPr id="614450" name="Picture 50" descr="http://t2.gstatic.com/images?q=tbn:ANd9GcQZX4K7R9eBVmNdHcqiDw85GrXGpqy9jkx9PK8XSDfvIFy7zKCf"/>
          <p:cNvPicPr>
            <a:picLocks noChangeAspect="1" noChangeArrowheads="1"/>
          </p:cNvPicPr>
          <p:nvPr/>
        </p:nvPicPr>
        <p:blipFill>
          <a:blip r:embed="rId12" cstate="print">
            <a:clrChange>
              <a:clrFrom>
                <a:srgbClr val="FDFDFD"/>
              </a:clrFrom>
              <a:clrTo>
                <a:srgbClr val="FDFDFD">
                  <a:alpha val="0"/>
                </a:srgbClr>
              </a:clrTo>
            </a:clrChange>
          </a:blip>
          <a:srcRect/>
          <a:stretch>
            <a:fillRect/>
          </a:stretch>
        </p:blipFill>
        <p:spPr bwMode="auto">
          <a:xfrm>
            <a:off x="3810000" y="1193800"/>
            <a:ext cx="762000" cy="739775"/>
          </a:xfrm>
          <a:prstGeom prst="rect">
            <a:avLst/>
          </a:prstGeom>
          <a:noFill/>
          <a:effectLst>
            <a:outerShdw blurRad="76200" dir="18900000" sy="23000" kx="-1200000" algn="bl" rotWithShape="0">
              <a:prstClr val="black">
                <a:alpha val="20000"/>
              </a:prstClr>
            </a:outerShdw>
          </a:effectLst>
        </p:spPr>
      </p:pic>
      <p:pic>
        <p:nvPicPr>
          <p:cNvPr id="614452" name="Picture 52" descr="http://t1.gstatic.com/images?q=tbn:ANd9GcR6cD3qxPlYuIMN4XCulrmsvAp3HFQBVIapeESF3J1jzqY7KQ_a"/>
          <p:cNvPicPr>
            <a:picLocks noChangeAspect="1" noChangeArrowheads="1"/>
          </p:cNvPicPr>
          <p:nvPr/>
        </p:nvPicPr>
        <p:blipFill>
          <a:blip r:embed="rId13" cstate="print">
            <a:clrChange>
              <a:clrFrom>
                <a:srgbClr val="FEFEF4"/>
              </a:clrFrom>
              <a:clrTo>
                <a:srgbClr val="FEFEF4">
                  <a:alpha val="0"/>
                </a:srgbClr>
              </a:clrTo>
            </a:clrChange>
          </a:blip>
          <a:srcRect/>
          <a:stretch>
            <a:fillRect/>
          </a:stretch>
        </p:blipFill>
        <p:spPr bwMode="auto">
          <a:xfrm>
            <a:off x="4572000" y="1574800"/>
            <a:ext cx="457200" cy="333375"/>
          </a:xfrm>
          <a:prstGeom prst="rect">
            <a:avLst/>
          </a:prstGeom>
          <a:noFill/>
          <a:effectLst>
            <a:outerShdw blurRad="76200" dir="18900000" sy="23000" kx="-1200000" algn="bl" rotWithShape="0">
              <a:prstClr val="black">
                <a:alpha val="20000"/>
              </a:prstClr>
            </a:outerShdw>
          </a:effectLst>
        </p:spPr>
      </p:pic>
      <p:pic>
        <p:nvPicPr>
          <p:cNvPr id="614454" name="Picture 54" descr="http://t1.gstatic.com/images?q=tbn:ANd9GcQo6_FKajfAKSQFZCWDUxVj5jfpJx09jq9Wmn_fdNf3TmJbioJq"/>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648200" y="2032000"/>
            <a:ext cx="533400" cy="533400"/>
          </a:xfrm>
          <a:prstGeom prst="rect">
            <a:avLst/>
          </a:prstGeom>
          <a:noFill/>
          <a:effectLst>
            <a:outerShdw blurRad="76200" dir="18900000" sy="23000" kx="-1200000" algn="bl" rotWithShape="0">
              <a:prstClr val="black">
                <a:alpha val="20000"/>
              </a:prstClr>
            </a:outerShdw>
          </a:effectLst>
        </p:spPr>
      </p:pic>
      <p:sp>
        <p:nvSpPr>
          <p:cNvPr id="82976" name="Rectangle 1"/>
          <p:cNvSpPr>
            <a:spLocks noGrp="1" noChangeArrowheads="1"/>
          </p:cNvSpPr>
          <p:nvPr>
            <p:ph type="title" idx="4294967295"/>
          </p:nvPr>
        </p:nvSpPr>
        <p:spPr>
          <a:xfrm>
            <a:off x="457200" y="304800"/>
            <a:ext cx="8229600" cy="914400"/>
          </a:xfrm>
        </p:spPr>
        <p:txBody>
          <a:bodyPr/>
          <a:lstStyle/>
          <a:p>
            <a:pPr algn="ctr" eaLnBrk="1"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4000" b="1" kern="1200" dirty="0" smtClean="0">
                <a:solidFill>
                  <a:srgbClr val="C00000"/>
                </a:solidFill>
                <a:ea typeface="+mj-ea"/>
              </a:rPr>
              <a:t>Identity Management and Brokering</a:t>
            </a:r>
          </a:p>
        </p:txBody>
      </p:sp>
      <p:sp>
        <p:nvSpPr>
          <p:cNvPr id="38944"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9D3FB8C-D938-4130-89F9-225A2842B7E4}" type="slidenum">
              <a:rPr lang="en-US" altLang="zh-CN"/>
              <a:pPr/>
              <a:t>26</a:t>
            </a:fld>
            <a:endParaRPr lang="en-US" altLang="zh-CN"/>
          </a:p>
        </p:txBody>
      </p:sp>
    </p:spTree>
    <p:extLst>
      <p:ext uri="{BB962C8B-B14F-4D97-AF65-F5344CB8AC3E}">
        <p14:creationId xmlns:p14="http://schemas.microsoft.com/office/powerpoint/2010/main" val="3803138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614450"/>
                                        </p:tgtEl>
                                        <p:attrNameLst>
                                          <p:attrName>style.visibility</p:attrName>
                                        </p:attrNameLst>
                                      </p:cBhvr>
                                      <p:to>
                                        <p:strVal val="visible"/>
                                      </p:to>
                                    </p:set>
                                    <p:anim calcmode="lin" valueType="num">
                                      <p:cBhvr>
                                        <p:cTn id="13" dur="500" fill="hold"/>
                                        <p:tgtEl>
                                          <p:spTgt spid="614450"/>
                                        </p:tgtEl>
                                        <p:attrNameLst>
                                          <p:attrName>ppt_w</p:attrName>
                                        </p:attrNameLst>
                                      </p:cBhvr>
                                      <p:tavLst>
                                        <p:tav tm="0">
                                          <p:val>
                                            <p:fltVal val="0"/>
                                          </p:val>
                                        </p:tav>
                                        <p:tav tm="100000">
                                          <p:val>
                                            <p:strVal val="#ppt_w"/>
                                          </p:val>
                                        </p:tav>
                                      </p:tavLst>
                                    </p:anim>
                                    <p:anim calcmode="lin" valueType="num">
                                      <p:cBhvr>
                                        <p:cTn id="14" dur="500" fill="hold"/>
                                        <p:tgtEl>
                                          <p:spTgt spid="614450"/>
                                        </p:tgtEl>
                                        <p:attrNameLst>
                                          <p:attrName>ppt_h</p:attrName>
                                        </p:attrNameLst>
                                      </p:cBhvr>
                                      <p:tavLst>
                                        <p:tav tm="0">
                                          <p:val>
                                            <p:fltVal val="0"/>
                                          </p:val>
                                        </p:tav>
                                        <p:tav tm="100000">
                                          <p:val>
                                            <p:strVal val="#ppt_h"/>
                                          </p:val>
                                        </p:tav>
                                      </p:tavLst>
                                    </p:anim>
                                    <p:animEffect transition="in" filter="fade">
                                      <p:cBhvr>
                                        <p:cTn id="15" dur="500"/>
                                        <p:tgtEl>
                                          <p:spTgt spid="614450"/>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614452"/>
                                        </p:tgtEl>
                                        <p:attrNameLst>
                                          <p:attrName>style.visibility</p:attrName>
                                        </p:attrNameLst>
                                      </p:cBhvr>
                                      <p:to>
                                        <p:strVal val="visible"/>
                                      </p:to>
                                    </p:set>
                                    <p:anim calcmode="lin" valueType="num">
                                      <p:cBhvr>
                                        <p:cTn id="19" dur="500" fill="hold"/>
                                        <p:tgtEl>
                                          <p:spTgt spid="614452"/>
                                        </p:tgtEl>
                                        <p:attrNameLst>
                                          <p:attrName>ppt_w</p:attrName>
                                        </p:attrNameLst>
                                      </p:cBhvr>
                                      <p:tavLst>
                                        <p:tav tm="0">
                                          <p:val>
                                            <p:fltVal val="0"/>
                                          </p:val>
                                        </p:tav>
                                        <p:tav tm="100000">
                                          <p:val>
                                            <p:strVal val="#ppt_w"/>
                                          </p:val>
                                        </p:tav>
                                      </p:tavLst>
                                    </p:anim>
                                    <p:anim calcmode="lin" valueType="num">
                                      <p:cBhvr>
                                        <p:cTn id="20" dur="500" fill="hold"/>
                                        <p:tgtEl>
                                          <p:spTgt spid="614452"/>
                                        </p:tgtEl>
                                        <p:attrNameLst>
                                          <p:attrName>ppt_h</p:attrName>
                                        </p:attrNameLst>
                                      </p:cBhvr>
                                      <p:tavLst>
                                        <p:tav tm="0">
                                          <p:val>
                                            <p:fltVal val="0"/>
                                          </p:val>
                                        </p:tav>
                                        <p:tav tm="100000">
                                          <p:val>
                                            <p:strVal val="#ppt_h"/>
                                          </p:val>
                                        </p:tav>
                                      </p:tavLst>
                                    </p:anim>
                                    <p:animEffect transition="in" filter="fade">
                                      <p:cBhvr>
                                        <p:cTn id="21" dur="500"/>
                                        <p:tgtEl>
                                          <p:spTgt spid="614452"/>
                                        </p:tgtEl>
                                      </p:cBhvr>
                                    </p:animEffect>
                                  </p:childTnLst>
                                </p:cTn>
                              </p:par>
                            </p:childTnLst>
                          </p:cTn>
                        </p:par>
                        <p:par>
                          <p:cTn id="22" fill="hold" nodeType="afterGroup">
                            <p:stCondLst>
                              <p:cond delay="1500"/>
                            </p:stCondLst>
                            <p:childTnLst>
                              <p:par>
                                <p:cTn id="23" presetID="53" presetClass="entr" presetSubtype="0" fill="hold" nodeType="afterEffect">
                                  <p:stCondLst>
                                    <p:cond delay="0"/>
                                  </p:stCondLst>
                                  <p:childTnLst>
                                    <p:set>
                                      <p:cBhvr>
                                        <p:cTn id="24" dur="1" fill="hold">
                                          <p:stCondLst>
                                            <p:cond delay="0"/>
                                          </p:stCondLst>
                                        </p:cTn>
                                        <p:tgtEl>
                                          <p:spTgt spid="614454"/>
                                        </p:tgtEl>
                                        <p:attrNameLst>
                                          <p:attrName>style.visibility</p:attrName>
                                        </p:attrNameLst>
                                      </p:cBhvr>
                                      <p:to>
                                        <p:strVal val="visible"/>
                                      </p:to>
                                    </p:set>
                                    <p:anim calcmode="lin" valueType="num">
                                      <p:cBhvr>
                                        <p:cTn id="25" dur="500" fill="hold"/>
                                        <p:tgtEl>
                                          <p:spTgt spid="614454"/>
                                        </p:tgtEl>
                                        <p:attrNameLst>
                                          <p:attrName>ppt_w</p:attrName>
                                        </p:attrNameLst>
                                      </p:cBhvr>
                                      <p:tavLst>
                                        <p:tav tm="0">
                                          <p:val>
                                            <p:fltVal val="0"/>
                                          </p:val>
                                        </p:tav>
                                        <p:tav tm="100000">
                                          <p:val>
                                            <p:strVal val="#ppt_w"/>
                                          </p:val>
                                        </p:tav>
                                      </p:tavLst>
                                    </p:anim>
                                    <p:anim calcmode="lin" valueType="num">
                                      <p:cBhvr>
                                        <p:cTn id="26" dur="500" fill="hold"/>
                                        <p:tgtEl>
                                          <p:spTgt spid="614454"/>
                                        </p:tgtEl>
                                        <p:attrNameLst>
                                          <p:attrName>ppt_h</p:attrName>
                                        </p:attrNameLst>
                                      </p:cBhvr>
                                      <p:tavLst>
                                        <p:tav tm="0">
                                          <p:val>
                                            <p:fltVal val="0"/>
                                          </p:val>
                                        </p:tav>
                                        <p:tav tm="100000">
                                          <p:val>
                                            <p:strVal val="#ppt_h"/>
                                          </p:val>
                                        </p:tav>
                                      </p:tavLst>
                                    </p:anim>
                                    <p:animEffect transition="in" filter="fade">
                                      <p:cBhvr>
                                        <p:cTn id="27" dur="500"/>
                                        <p:tgtEl>
                                          <p:spTgt spid="614454"/>
                                        </p:tgtEl>
                                      </p:cBhvr>
                                    </p:animEffect>
                                  </p:childTnLst>
                                </p:cTn>
                              </p:par>
                              <p:par>
                                <p:cTn id="28" presetID="9" presetClass="exit" presetSubtype="0" fill="hold" nodeType="withEffect">
                                  <p:stCondLst>
                                    <p:cond delay="0"/>
                                  </p:stCondLst>
                                  <p:childTnLst>
                                    <p:animEffect transition="out" filter="dissolve">
                                      <p:cBhvr>
                                        <p:cTn id="29" dur="500"/>
                                        <p:tgtEl>
                                          <p:spTgt spid="614450"/>
                                        </p:tgtEl>
                                      </p:cBhvr>
                                    </p:animEffect>
                                    <p:set>
                                      <p:cBhvr>
                                        <p:cTn id="30" dur="1" fill="hold">
                                          <p:stCondLst>
                                            <p:cond delay="499"/>
                                          </p:stCondLst>
                                        </p:cTn>
                                        <p:tgtEl>
                                          <p:spTgt spid="614450"/>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60"/>
                                        </p:tgtEl>
                                      </p:cBhvr>
                                    </p:animEffect>
                                    <p:set>
                                      <p:cBhvr>
                                        <p:cTn id="33" dur="1" fill="hold">
                                          <p:stCondLst>
                                            <p:cond delay="499"/>
                                          </p:stCondLst>
                                        </p:cTn>
                                        <p:tgtEl>
                                          <p:spTgt spid="60"/>
                                        </p:tgtEl>
                                        <p:attrNameLst>
                                          <p:attrName>style.visibility</p:attrName>
                                        </p:attrNameLst>
                                      </p:cBhvr>
                                      <p:to>
                                        <p:strVal val="hidden"/>
                                      </p:to>
                                    </p:set>
                                  </p:childTnLst>
                                </p:cTn>
                              </p:par>
                              <p:par>
                                <p:cTn id="34" presetID="9" presetClass="exit" presetSubtype="0" fill="hold" nodeType="withEffect">
                                  <p:stCondLst>
                                    <p:cond delay="0"/>
                                  </p:stCondLst>
                                  <p:childTnLst>
                                    <p:animEffect transition="out" filter="dissolve">
                                      <p:cBhvr>
                                        <p:cTn id="35" dur="500"/>
                                        <p:tgtEl>
                                          <p:spTgt spid="614452"/>
                                        </p:tgtEl>
                                      </p:cBhvr>
                                    </p:animEffect>
                                    <p:set>
                                      <p:cBhvr>
                                        <p:cTn id="36" dur="1" fill="hold">
                                          <p:stCondLst>
                                            <p:cond delay="499"/>
                                          </p:stCondLst>
                                        </p:cTn>
                                        <p:tgtEl>
                                          <p:spTgt spid="614452"/>
                                        </p:tgtEl>
                                        <p:attrNameLst>
                                          <p:attrName>style.visibility</p:attrName>
                                        </p:attrNameLst>
                                      </p:cBhvr>
                                      <p:to>
                                        <p:strVal val="hidden"/>
                                      </p:to>
                                    </p:set>
                                  </p:childTnLst>
                                </p:cTn>
                              </p:par>
                              <p:par>
                                <p:cTn id="37" presetID="9" presetClass="exit" presetSubtype="0" fill="hold" nodeType="withEffect">
                                  <p:stCondLst>
                                    <p:cond delay="0"/>
                                  </p:stCondLst>
                                  <p:childTnLst>
                                    <p:animEffect transition="out" filter="dissolve">
                                      <p:cBhvr>
                                        <p:cTn id="38" dur="500"/>
                                        <p:tgtEl>
                                          <p:spTgt spid="614454"/>
                                        </p:tgtEl>
                                      </p:cBhvr>
                                    </p:animEffect>
                                    <p:set>
                                      <p:cBhvr>
                                        <p:cTn id="39" dur="1" fill="hold">
                                          <p:stCondLst>
                                            <p:cond delay="499"/>
                                          </p:stCondLst>
                                        </p:cTn>
                                        <p:tgtEl>
                                          <p:spTgt spid="6144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3"/>
          <p:cNvGrpSpPr>
            <a:grpSpLocks/>
          </p:cNvGrpSpPr>
          <p:nvPr/>
        </p:nvGrpSpPr>
        <p:grpSpPr bwMode="auto">
          <a:xfrm>
            <a:off x="7772400" y="3486150"/>
            <a:ext cx="914400" cy="985838"/>
            <a:chOff x="588962" y="2438400"/>
            <a:chExt cx="1495426" cy="1612900"/>
          </a:xfrm>
        </p:grpSpPr>
        <p:pic>
          <p:nvPicPr>
            <p:cNvPr id="7" name="Picture 65" descr="楼顶接收器"/>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8200" y="2895518"/>
              <a:ext cx="1246188" cy="115578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0007" name="Picture 6"/>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88962" y="2438400"/>
              <a:ext cx="1474184" cy="71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7"/>
          <p:cNvGrpSpPr>
            <a:grpSpLocks/>
          </p:cNvGrpSpPr>
          <p:nvPr/>
        </p:nvGrpSpPr>
        <p:grpSpPr bwMode="auto">
          <a:xfrm>
            <a:off x="457200" y="1885950"/>
            <a:ext cx="6096000" cy="1847850"/>
            <a:chOff x="457200" y="1600200"/>
            <a:chExt cx="6096000" cy="1847851"/>
          </a:xfrm>
        </p:grpSpPr>
        <p:pic>
          <p:nvPicPr>
            <p:cNvPr id="10" name="Picture 18" descr="http://t1.gstatic.com/images?q=tbn:ANd9GcQRmsBfGv-vXrLJkIDBuTQaPFyk8OnqgWRWNTS7hIi7g0EFJYN-"/>
            <p:cNvPicPr>
              <a:picLocks noChangeAspect="1" noChangeArrowheads="1"/>
            </p:cNvPicPr>
            <p:nvPr/>
          </p:nvPicPr>
          <p:blipFill>
            <a:blip r:embed="rId5" cstate="print"/>
            <a:srcRect/>
            <a:stretch>
              <a:fillRect/>
            </a:stretch>
          </p:blipFill>
          <p:spPr bwMode="auto">
            <a:xfrm>
              <a:off x="457200" y="1600200"/>
              <a:ext cx="2466975" cy="1847851"/>
            </a:xfrm>
            <a:prstGeom prst="rect">
              <a:avLst/>
            </a:prstGeom>
            <a:ln>
              <a:noFill/>
            </a:ln>
            <a:effectLst>
              <a:outerShdw blurRad="292100" dist="139700" dir="2700000" algn="tl" rotWithShape="0">
                <a:srgbClr val="333333">
                  <a:alpha val="65000"/>
                </a:srgbClr>
              </a:outerShdw>
            </a:effectLst>
          </p:spPr>
        </p:pic>
        <p:sp>
          <p:nvSpPr>
            <p:cNvPr id="11" name="Rounded Rectangular Callout 10"/>
            <p:cNvSpPr/>
            <p:nvPr/>
          </p:nvSpPr>
          <p:spPr bwMode="auto">
            <a:xfrm>
              <a:off x="3200400" y="1600200"/>
              <a:ext cx="3352800" cy="1828801"/>
            </a:xfrm>
            <a:prstGeom prst="wedgeRoundRectCallout">
              <a:avLst>
                <a:gd name="adj1" fmla="val -71296"/>
                <a:gd name="adj2" fmla="val -9028"/>
                <a:gd name="adj3" fmla="val 16667"/>
              </a:avLst>
            </a:prstGeom>
            <a:ln>
              <a:headEnd/>
              <a:tailEnd/>
            </a:ln>
            <a:effectLst>
              <a:outerShdw blurRad="254000" dist="1016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a:solidFill>
                  <a:srgbClr val="000000"/>
                </a:solidFill>
                <a:ea typeface="Arial Unicode MS" pitchFamily="34" charset="-128"/>
                <a:cs typeface="Arial" pitchFamily="34" charset="0"/>
                <a:sym typeface="Gulim" pitchFamily="34" charset="-127"/>
              </a:endParaRPr>
            </a:p>
          </p:txBody>
        </p:sp>
        <p:pic>
          <p:nvPicPr>
            <p:cNvPr id="40003" name="Picture 46" descr="http://t3.gstatic.com/images?q=tbn:ANd9GcQ9E_IPgpNOd1h29nnzro6cus_5NRk1uR-O_FCf4uVKCjEwyoQ90w"/>
            <p:cNvPicPr>
              <a:picLocks noChangeAspect="1" noChangeArrowheads="1"/>
            </p:cNvPicPr>
            <p:nvPr/>
          </p:nvPicPr>
          <p:blipFill>
            <a:blip r:embed="rId6" cstate="print">
              <a:clrChange>
                <a:clrFrom>
                  <a:srgbClr val="F5F9FC"/>
                </a:clrFrom>
                <a:clrTo>
                  <a:srgbClr val="F5F9FC">
                    <a:alpha val="0"/>
                  </a:srgbClr>
                </a:clrTo>
              </a:clrChange>
              <a:extLst>
                <a:ext uri="{28A0092B-C50C-407E-A947-70E740481C1C}">
                  <a14:useLocalDpi xmlns:a14="http://schemas.microsoft.com/office/drawing/2010/main" val="0"/>
                </a:ext>
              </a:extLst>
            </a:blip>
            <a:srcRect/>
            <a:stretch>
              <a:fillRect/>
            </a:stretch>
          </p:blipFill>
          <p:spPr bwMode="auto">
            <a:xfrm flipH="1">
              <a:off x="4953000" y="2265764"/>
              <a:ext cx="814136" cy="70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0" descr="http://icons.iconarchive.com/icons/icons-land/vista-people/256/Occupations-Waiter-Male-Light-icon.png"/>
            <p:cNvPicPr>
              <a:picLocks noChangeAspect="1" noChangeArrowheads="1"/>
            </p:cNvPicPr>
            <p:nvPr/>
          </p:nvPicPr>
          <p:blipFill>
            <a:blip r:embed="rId7" cstate="print"/>
            <a:srcRect/>
            <a:stretch>
              <a:fillRect/>
            </a:stretch>
          </p:blipFill>
          <p:spPr bwMode="auto">
            <a:xfrm>
              <a:off x="5638800" y="1981200"/>
              <a:ext cx="685800" cy="685800"/>
            </a:xfrm>
            <a:prstGeom prst="rect">
              <a:avLst/>
            </a:prstGeom>
            <a:noFill/>
            <a:effectLst>
              <a:outerShdw blurRad="50800" dist="38100" dir="2700000" algn="tl" rotWithShape="0">
                <a:prstClr val="black">
                  <a:alpha val="40000"/>
                </a:prstClr>
              </a:outerShdw>
            </a:effectLst>
          </p:spPr>
        </p:pic>
        <p:sp>
          <p:nvSpPr>
            <p:cNvPr id="15" name="TextBox 14"/>
            <p:cNvSpPr txBox="1"/>
            <p:nvPr/>
          </p:nvSpPr>
          <p:spPr>
            <a:xfrm>
              <a:off x="5105400" y="1676400"/>
              <a:ext cx="914400" cy="264047"/>
            </a:xfrm>
            <a:prstGeom prst="rect">
              <a:avLst/>
            </a:prstGeom>
            <a:noFill/>
          </p:spPr>
          <p:txBody>
            <a:bodyPr>
              <a:spAutoFit/>
            </a:bodyPr>
            <a:lstStyle/>
            <a:p>
              <a:pPr hangingPunct="0">
                <a:lnSpc>
                  <a:spcPct val="93000"/>
                </a:lnSpc>
                <a:buClr>
                  <a:srgbClr val="000000"/>
                </a:buClr>
                <a:buSzPct val="100000"/>
                <a:buFont typeface="Times New Roman" pitchFamily="18" charset="0"/>
                <a:buNone/>
                <a:defRPr/>
              </a:pPr>
              <a:r>
                <a:rPr lang="en-US" altLang="zh-CN"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Arial Unicode MS" pitchFamily="34" charset="-122"/>
                  <a:cs typeface="Arial Unicode MS" pitchFamily="34" charset="-122"/>
                </a:rPr>
                <a:t>$Cashier</a:t>
              </a:r>
              <a:endParaRPr lang="zh-CN" altLang="en-US"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Arial Unicode MS" pitchFamily="34" charset="-122"/>
                <a:cs typeface="Arial Unicode MS" pitchFamily="34" charset="-122"/>
              </a:endParaRPr>
            </a:p>
          </p:txBody>
        </p:sp>
      </p:grpSp>
      <p:grpSp>
        <p:nvGrpSpPr>
          <p:cNvPr id="8" name="Group 26"/>
          <p:cNvGrpSpPr>
            <a:grpSpLocks/>
          </p:cNvGrpSpPr>
          <p:nvPr/>
        </p:nvGrpSpPr>
        <p:grpSpPr bwMode="auto">
          <a:xfrm>
            <a:off x="457200" y="4171950"/>
            <a:ext cx="6019800" cy="1847850"/>
            <a:chOff x="457200" y="3886200"/>
            <a:chExt cx="6019800" cy="1847851"/>
          </a:xfrm>
        </p:grpSpPr>
        <p:pic>
          <p:nvPicPr>
            <p:cNvPr id="4" name="Picture 24" descr="http://t2.gstatic.com/images?q=tbn:ANd9GcQY_IlIFyb7wFCLqSvBsmK-7RidmeMEv7OA3XbBT3KiH4mdWoOa"/>
            <p:cNvPicPr>
              <a:picLocks noChangeAspect="1" noChangeArrowheads="1"/>
            </p:cNvPicPr>
            <p:nvPr/>
          </p:nvPicPr>
          <p:blipFill>
            <a:blip r:embed="rId8" cstate="print"/>
            <a:srcRect/>
            <a:stretch>
              <a:fillRect/>
            </a:stretch>
          </p:blipFill>
          <p:spPr bwMode="auto">
            <a:xfrm>
              <a:off x="457200" y="3886200"/>
              <a:ext cx="2466975" cy="1847851"/>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bwMode="auto">
            <a:xfrm>
              <a:off x="3124200" y="3886200"/>
              <a:ext cx="3352800" cy="1828801"/>
            </a:xfrm>
            <a:prstGeom prst="wedgeRoundRectCallout">
              <a:avLst>
                <a:gd name="adj1" fmla="val -71296"/>
                <a:gd name="adj2" fmla="val -9028"/>
                <a:gd name="adj3" fmla="val 16667"/>
              </a:avLst>
            </a:prstGeom>
            <a:ln>
              <a:headEnd/>
              <a:tailEnd/>
            </a:ln>
            <a:effectLst>
              <a:outerShdw blurRad="254000" dist="1016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a:solidFill>
                  <a:srgbClr val="000000"/>
                </a:solidFill>
                <a:ea typeface="Arial Unicode MS" pitchFamily="34" charset="-128"/>
                <a:cs typeface="Arial" pitchFamily="34" charset="0"/>
                <a:sym typeface="Gulim" pitchFamily="34" charset="-127"/>
              </a:endParaRPr>
            </a:p>
          </p:txBody>
        </p:sp>
        <p:pic>
          <p:nvPicPr>
            <p:cNvPr id="39999" name="Picture 4" descr="http://t1.gstatic.com/images?q=tbn:ANd9GcRude-RRaQ-412oPAwanq5MJfyFGnG49ie5wYqH0dH9j06tWAInBnrmvn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0" y="4495800"/>
              <a:ext cx="1371600" cy="98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8" descr="http://t0.gstatic.com/images?q=tbn:ANd9GcRw_tvm4UlQgXxy-OBsZsVYbTmadlCIRXDwy_NPlIaBAXDyGKVImA"/>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343400" y="4343400"/>
              <a:ext cx="457200" cy="457200"/>
            </a:xfrm>
            <a:prstGeom prst="rect">
              <a:avLst/>
            </a:prstGeom>
            <a:noFill/>
            <a:effectLst>
              <a:outerShdw blurRad="50800" dist="38100" dir="5400000" algn="t" rotWithShape="0">
                <a:prstClr val="black">
                  <a:alpha val="40000"/>
                </a:prstClr>
              </a:outerShdw>
            </a:effectLst>
          </p:spPr>
        </p:pic>
      </p:grpSp>
      <p:pic>
        <p:nvPicPr>
          <p:cNvPr id="12" name="Picture 42" descr="Wedding Groomsman Light icon">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82950" y="24193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5"/>
          <p:cNvGrpSpPr>
            <a:grpSpLocks/>
          </p:cNvGrpSpPr>
          <p:nvPr/>
        </p:nvGrpSpPr>
        <p:grpSpPr bwMode="auto">
          <a:xfrm>
            <a:off x="3962400" y="2724150"/>
            <a:ext cx="241300" cy="474663"/>
            <a:chOff x="3962400" y="2438400"/>
            <a:chExt cx="240527" cy="474662"/>
          </a:xfrm>
        </p:grpSpPr>
        <p:grpSp>
          <p:nvGrpSpPr>
            <p:cNvPr id="16" name="Group 23"/>
            <p:cNvGrpSpPr>
              <a:grpSpLocks/>
            </p:cNvGrpSpPr>
            <p:nvPr/>
          </p:nvGrpSpPr>
          <p:grpSpPr bwMode="auto">
            <a:xfrm>
              <a:off x="3962400" y="2438400"/>
              <a:ext cx="240527" cy="474662"/>
              <a:chOff x="5334000" y="1437772"/>
              <a:chExt cx="2514600" cy="4963028"/>
            </a:xfrm>
            <a:effectLst>
              <a:outerShdw blurRad="76200" dir="13500000" sy="23000" kx="1200000" algn="br" rotWithShape="0">
                <a:prstClr val="black">
                  <a:alpha val="20000"/>
                </a:prstClr>
              </a:outerShdw>
            </a:effectLst>
          </p:grpSpPr>
          <p:pic>
            <p:nvPicPr>
              <p:cNvPr id="23" name="Picture 10" descr="http://www.linkphone.cn/uploadfile/2011/0407/20110407032827234.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334000" y="1437772"/>
                <a:ext cx="2514600" cy="4963028"/>
              </a:xfrm>
              <a:prstGeom prst="rect">
                <a:avLst/>
              </a:prstGeom>
              <a:noFill/>
              <a:ln w="9525">
                <a:noFill/>
                <a:miter lim="800000"/>
                <a:headEnd/>
                <a:tailEnd/>
              </a:ln>
            </p:spPr>
          </p:pic>
          <p:sp>
            <p:nvSpPr>
              <p:cNvPr id="24" name="Rectangle 20"/>
              <p:cNvSpPr>
                <a:spLocks noChangeArrowheads="1"/>
              </p:cNvSpPr>
              <p:nvPr/>
            </p:nvSpPr>
            <p:spPr bwMode="auto">
              <a:xfrm>
                <a:off x="5555192" y="2482850"/>
                <a:ext cx="2083858" cy="2992437"/>
              </a:xfrm>
              <a:prstGeom prst="rect">
                <a:avLst/>
              </a:prstGeom>
              <a:solidFill>
                <a:srgbClr val="99CCFF"/>
              </a:solidFill>
              <a:ln w="9525" algn="ctr">
                <a:noFill/>
                <a:round/>
                <a:headEnd/>
                <a:tailEnd/>
              </a:ln>
            </p:spPr>
            <p:txBody>
              <a:bodyPr/>
              <a:lstStyle/>
              <a:p>
                <a:pPr hangingPunct="0">
                  <a:lnSpc>
                    <a:spcPct val="93000"/>
                  </a:lnSpc>
                  <a:buClr>
                    <a:srgbClr val="000000"/>
                  </a:buClr>
                  <a:buSzPct val="100000"/>
                  <a:buFont typeface="Times New Roman" pitchFamily="18" charset="0"/>
                  <a:buNone/>
                  <a:defRPr/>
                </a:pPr>
                <a:endParaRPr lang="zh-CN" altLang="en-US">
                  <a:solidFill>
                    <a:srgbClr val="FFFFFF"/>
                  </a:solidFill>
                  <a:ea typeface="Arial Unicode MS" pitchFamily="34" charset="-122"/>
                  <a:cs typeface="Arial Unicode MS" pitchFamily="34" charset="-122"/>
                </a:endParaRPr>
              </a:p>
            </p:txBody>
          </p:sp>
        </p:grpSp>
        <p:cxnSp>
          <p:nvCxnSpPr>
            <p:cNvPr id="18" name="Straight Connector 17"/>
            <p:cNvCxnSpPr/>
            <p:nvPr/>
          </p:nvCxnSpPr>
          <p:spPr bwMode="auto">
            <a:xfrm>
              <a:off x="4005126" y="2584450"/>
              <a:ext cx="151912" cy="0"/>
            </a:xfrm>
            <a:prstGeom prst="line">
              <a:avLst/>
            </a:prstGeom>
            <a:solidFill>
              <a:srgbClr val="00B8FF"/>
            </a:solidFill>
            <a:ln w="9525" cap="flat" cmpd="sng" algn="ctr">
              <a:solidFill>
                <a:schemeClr val="bg2">
                  <a:lumMod val="75000"/>
                </a:schemeClr>
              </a:solidFill>
              <a:prstDash val="solid"/>
              <a:round/>
              <a:headEnd type="none" w="med" len="med"/>
              <a:tailEnd type="none" w="med" len="med"/>
            </a:ln>
            <a:effectLst/>
          </p:spPr>
        </p:cxnSp>
        <p:cxnSp>
          <p:nvCxnSpPr>
            <p:cNvPr id="19" name="Straight Connector 18"/>
            <p:cNvCxnSpPr/>
            <p:nvPr/>
          </p:nvCxnSpPr>
          <p:spPr bwMode="auto">
            <a:xfrm>
              <a:off x="4005126" y="2625725"/>
              <a:ext cx="151912" cy="0"/>
            </a:xfrm>
            <a:prstGeom prst="line">
              <a:avLst/>
            </a:prstGeom>
            <a:solidFill>
              <a:srgbClr val="00B8FF"/>
            </a:solidFill>
            <a:ln w="9525" cap="flat" cmpd="sng" algn="ctr">
              <a:solidFill>
                <a:schemeClr val="bg2">
                  <a:lumMod val="75000"/>
                </a:schemeClr>
              </a:solidFill>
              <a:prstDash val="solid"/>
              <a:round/>
              <a:headEnd type="none" w="med" len="med"/>
              <a:tailEnd type="none" w="med" len="med"/>
            </a:ln>
            <a:effectLst/>
          </p:spPr>
        </p:cxnSp>
        <p:cxnSp>
          <p:nvCxnSpPr>
            <p:cNvPr id="20" name="Straight Connector 19"/>
            <p:cNvCxnSpPr/>
            <p:nvPr/>
          </p:nvCxnSpPr>
          <p:spPr bwMode="auto">
            <a:xfrm>
              <a:off x="4005126" y="2667000"/>
              <a:ext cx="151912" cy="0"/>
            </a:xfrm>
            <a:prstGeom prst="line">
              <a:avLst/>
            </a:prstGeom>
            <a:solidFill>
              <a:srgbClr val="00B8FF"/>
            </a:solidFill>
            <a:ln w="9525" cap="flat" cmpd="sng" algn="ctr">
              <a:solidFill>
                <a:schemeClr val="bg2">
                  <a:lumMod val="75000"/>
                </a:schemeClr>
              </a:solidFill>
              <a:prstDash val="solid"/>
              <a:round/>
              <a:headEnd type="none" w="med" len="med"/>
              <a:tailEnd type="none" w="med" len="med"/>
            </a:ln>
            <a:effectLst/>
          </p:spPr>
        </p:cxnSp>
        <p:cxnSp>
          <p:nvCxnSpPr>
            <p:cNvPr id="21" name="Straight Connector 20"/>
            <p:cNvCxnSpPr/>
            <p:nvPr/>
          </p:nvCxnSpPr>
          <p:spPr bwMode="auto">
            <a:xfrm>
              <a:off x="4005126" y="2708274"/>
              <a:ext cx="151912" cy="0"/>
            </a:xfrm>
            <a:prstGeom prst="line">
              <a:avLst/>
            </a:prstGeom>
            <a:solidFill>
              <a:srgbClr val="00B8FF"/>
            </a:solidFill>
            <a:ln w="9525" cap="flat" cmpd="sng" algn="ctr">
              <a:solidFill>
                <a:schemeClr val="bg2">
                  <a:lumMod val="75000"/>
                </a:schemeClr>
              </a:solidFill>
              <a:prstDash val="solid"/>
              <a:round/>
              <a:headEnd type="none" w="med" len="med"/>
              <a:tailEnd type="none" w="med" len="med"/>
            </a:ln>
            <a:effectLst/>
          </p:spPr>
        </p:cxnSp>
        <p:cxnSp>
          <p:nvCxnSpPr>
            <p:cNvPr id="22" name="Straight Connector 21"/>
            <p:cNvCxnSpPr/>
            <p:nvPr/>
          </p:nvCxnSpPr>
          <p:spPr bwMode="auto">
            <a:xfrm>
              <a:off x="4005126" y="2749549"/>
              <a:ext cx="99692" cy="0"/>
            </a:xfrm>
            <a:prstGeom prst="line">
              <a:avLst/>
            </a:prstGeom>
            <a:solidFill>
              <a:srgbClr val="00B8FF"/>
            </a:solidFill>
            <a:ln w="9525" cap="flat" cmpd="sng" algn="ctr">
              <a:solidFill>
                <a:schemeClr val="bg2">
                  <a:lumMod val="75000"/>
                </a:schemeClr>
              </a:solidFill>
              <a:prstDash val="solid"/>
              <a:round/>
              <a:headEnd type="none" w="med" len="med"/>
              <a:tailEnd type="none" w="med" len="med"/>
            </a:ln>
            <a:effectLst/>
          </p:spPr>
        </p:cxnSp>
      </p:grpSp>
      <p:sp>
        <p:nvSpPr>
          <p:cNvPr id="83977" name="Rectangle 1"/>
          <p:cNvSpPr>
            <a:spLocks noGrp="1" noChangeArrowheads="1"/>
          </p:cNvSpPr>
          <p:nvPr>
            <p:ph type="title" idx="4294967295"/>
          </p:nvPr>
        </p:nvSpPr>
        <p:spPr>
          <a:xfrm>
            <a:off x="457200" y="304800"/>
            <a:ext cx="8229600" cy="914400"/>
          </a:xfrm>
        </p:spPr>
        <p:txBody>
          <a:bodyPr/>
          <a:lstStyle/>
          <a:p>
            <a:pPr algn="ctr" eaLnBrk="1"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4000" b="1" kern="1200" dirty="0" smtClean="0">
                <a:solidFill>
                  <a:srgbClr val="C00000"/>
                </a:solidFill>
                <a:ea typeface="+mj-ea"/>
              </a:rPr>
              <a:t>Identity Management and Brokering</a:t>
            </a:r>
          </a:p>
        </p:txBody>
      </p:sp>
      <p:grpSp>
        <p:nvGrpSpPr>
          <p:cNvPr id="17" name="Group 36"/>
          <p:cNvGrpSpPr>
            <a:grpSpLocks/>
          </p:cNvGrpSpPr>
          <p:nvPr/>
        </p:nvGrpSpPr>
        <p:grpSpPr bwMode="auto">
          <a:xfrm>
            <a:off x="5867400" y="4095750"/>
            <a:ext cx="990600" cy="776288"/>
            <a:chOff x="5562553" y="3848835"/>
            <a:chExt cx="990647" cy="776908"/>
          </a:xfrm>
        </p:grpSpPr>
        <p:pic>
          <p:nvPicPr>
            <p:cNvPr id="39988" name="Picture 17" descr="http://t2.gstatic.com/images?q=tbn:ANd9GcQA_7MOtOP3Mj4OoEJn3AYRrVWUzDLM2CWnRnSK631CLLCTDXbbTw"/>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100000">
              <a:off x="5540866" y="3974682"/>
              <a:ext cx="611182" cy="56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9" name="Picture 13" descr="http://upload.wikimedia.org/wikipedia/zh/4/4a/Wifi_logo.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43600" y="4419600"/>
              <a:ext cx="457200" cy="20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31" name="Picture 7" descr="http://t2.gstatic.com/images?q=tbn:ANd9GcT80q6MCWpWHlTv2pZ3CB1T3ZJd_7u3mDHevGP5El8HzteY-uS6"/>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5791164" y="3848835"/>
              <a:ext cx="762036" cy="570368"/>
            </a:xfrm>
            <a:prstGeom prst="rect">
              <a:avLst/>
            </a:prstGeom>
            <a:noFill/>
            <a:effectLst>
              <a:outerShdw blurRad="63500" sx="102000" sy="102000" algn="ctr" rotWithShape="0">
                <a:prstClr val="black">
                  <a:alpha val="40000"/>
                </a:prstClr>
              </a:outerShdw>
            </a:effectLst>
          </p:spPr>
        </p:pic>
      </p:grpSp>
      <p:grpSp>
        <p:nvGrpSpPr>
          <p:cNvPr id="25" name="Group 23"/>
          <p:cNvGrpSpPr>
            <a:grpSpLocks/>
          </p:cNvGrpSpPr>
          <p:nvPr/>
        </p:nvGrpSpPr>
        <p:grpSpPr bwMode="auto">
          <a:xfrm>
            <a:off x="3505200" y="1094221"/>
            <a:ext cx="1828800" cy="3609109"/>
            <a:chOff x="5334000" y="1437772"/>
            <a:chExt cx="2514600" cy="4963028"/>
          </a:xfrm>
          <a:effectLst>
            <a:outerShdw blurRad="152400" dist="127000" dir="2700000" algn="tl" rotWithShape="0">
              <a:prstClr val="black">
                <a:alpha val="40000"/>
              </a:prstClr>
            </a:outerShdw>
          </a:effectLst>
        </p:grpSpPr>
        <p:pic>
          <p:nvPicPr>
            <p:cNvPr id="50" name="Picture 10" descr="http://www.linkphone.cn/uploadfile/2011/0407/20110407032827234.jpg"/>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5334000" y="1437772"/>
              <a:ext cx="2514600" cy="4963028"/>
            </a:xfrm>
            <a:prstGeom prst="rect">
              <a:avLst/>
            </a:prstGeom>
            <a:noFill/>
            <a:ln w="9525">
              <a:noFill/>
              <a:miter lim="800000"/>
              <a:headEnd/>
              <a:tailEnd/>
            </a:ln>
          </p:spPr>
        </p:pic>
        <p:sp>
          <p:nvSpPr>
            <p:cNvPr id="51" name="Rectangle 20"/>
            <p:cNvSpPr>
              <a:spLocks noChangeArrowheads="1"/>
            </p:cNvSpPr>
            <p:nvPr/>
          </p:nvSpPr>
          <p:spPr bwMode="auto">
            <a:xfrm>
              <a:off x="5555192" y="2482850"/>
              <a:ext cx="2083858" cy="2992437"/>
            </a:xfrm>
            <a:prstGeom prst="rect">
              <a:avLst/>
            </a:prstGeom>
            <a:solidFill>
              <a:schemeClr val="accent3">
                <a:lumMod val="85000"/>
              </a:schemeClr>
            </a:solidFill>
            <a:ln w="9525" algn="ctr">
              <a:noFill/>
              <a:round/>
              <a:headEnd/>
              <a:tailEnd/>
            </a:ln>
          </p:spPr>
          <p:txBody>
            <a:bodyPr/>
            <a:lstStyle/>
            <a:p>
              <a:pPr hangingPunct="0">
                <a:lnSpc>
                  <a:spcPct val="93000"/>
                </a:lnSpc>
                <a:buClr>
                  <a:srgbClr val="000000"/>
                </a:buClr>
                <a:buSzPct val="100000"/>
                <a:buFont typeface="Times New Roman" pitchFamily="18" charset="0"/>
                <a:buNone/>
                <a:defRPr/>
              </a:pPr>
              <a:endParaRPr lang="zh-CN" altLang="en-US">
                <a:ea typeface="Arial Unicode MS" pitchFamily="34" charset="-122"/>
                <a:cs typeface="Arial Unicode MS" pitchFamily="34" charset="-122"/>
              </a:endParaRPr>
            </a:p>
          </p:txBody>
        </p:sp>
      </p:grpSp>
      <p:pic>
        <p:nvPicPr>
          <p:cNvPr id="52" name="图片 417" descr="01.png"/>
          <p:cNvPicPr>
            <a:picLocks noChangeAspect="1"/>
          </p:cNvPicPr>
          <p:nvPr/>
        </p:nvPicPr>
        <p:blipFill>
          <a:blip r:embed="rId18" cstate="print"/>
          <a:srcRect/>
          <a:stretch>
            <a:fillRect/>
          </a:stretch>
        </p:blipFill>
        <p:spPr bwMode="auto">
          <a:xfrm>
            <a:off x="6629400" y="2495550"/>
            <a:ext cx="736600" cy="838200"/>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26" name="Group 78"/>
          <p:cNvGrpSpPr>
            <a:grpSpLocks/>
          </p:cNvGrpSpPr>
          <p:nvPr/>
        </p:nvGrpSpPr>
        <p:grpSpPr bwMode="auto">
          <a:xfrm>
            <a:off x="3683000" y="2071688"/>
            <a:ext cx="1433513" cy="587375"/>
            <a:chOff x="3683791" y="1785934"/>
            <a:chExt cx="1433514" cy="587588"/>
          </a:xfrm>
        </p:grpSpPr>
        <p:sp>
          <p:nvSpPr>
            <p:cNvPr id="53" name="Rounded Rectangle 52"/>
            <p:cNvSpPr/>
            <p:nvPr/>
          </p:nvSpPr>
          <p:spPr bwMode="auto">
            <a:xfrm>
              <a:off x="4267991" y="1828812"/>
              <a:ext cx="838201" cy="152455"/>
            </a:xfrm>
            <a:prstGeom prst="roundRect">
              <a:avLst/>
            </a:prstGeom>
            <a:solidFill>
              <a:srgbClr val="FF0000"/>
            </a:solidFill>
            <a:ln>
              <a:headEnd/>
              <a:tailEnd/>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a:solidFill>
                  <a:srgbClr val="000000"/>
                </a:solidFill>
                <a:ea typeface="Arial Unicode MS" pitchFamily="34" charset="-128"/>
                <a:cs typeface="Arial" pitchFamily="34" charset="0"/>
                <a:sym typeface="Gulim" pitchFamily="34" charset="-127"/>
              </a:endParaRPr>
            </a:p>
          </p:txBody>
        </p:sp>
        <p:sp>
          <p:nvSpPr>
            <p:cNvPr id="39975" name="TextBox 53"/>
            <p:cNvSpPr txBox="1">
              <a:spLocks noChangeArrowheads="1"/>
            </p:cNvSpPr>
            <p:nvPr/>
          </p:nvSpPr>
          <p:spPr bwMode="auto">
            <a:xfrm>
              <a:off x="3683791" y="1785934"/>
              <a:ext cx="685800" cy="24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100">
                  <a:solidFill>
                    <a:schemeClr val="tx1"/>
                  </a:solidFill>
                </a:rPr>
                <a:t>GPRS</a:t>
              </a:r>
              <a:endParaRPr lang="zh-CN" altLang="en-US" sz="1100">
                <a:solidFill>
                  <a:schemeClr val="tx1"/>
                </a:solidFill>
              </a:endParaRPr>
            </a:p>
          </p:txBody>
        </p:sp>
        <p:sp>
          <p:nvSpPr>
            <p:cNvPr id="55" name="Rounded Rectangle 54"/>
            <p:cNvSpPr/>
            <p:nvPr/>
          </p:nvSpPr>
          <p:spPr bwMode="auto">
            <a:xfrm>
              <a:off x="4648992" y="1828812"/>
              <a:ext cx="457200" cy="152455"/>
            </a:xfrm>
            <a:prstGeom prst="roundRect">
              <a:avLst/>
            </a:prstGeom>
            <a:ln>
              <a:headEnd/>
              <a:tailEnd/>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a:solidFill>
                  <a:srgbClr val="000000"/>
                </a:solidFill>
                <a:ea typeface="Arial Unicode MS" pitchFamily="34" charset="-128"/>
                <a:cs typeface="Arial" pitchFamily="34" charset="0"/>
                <a:sym typeface="Gulim" pitchFamily="34" charset="-127"/>
              </a:endParaRPr>
            </a:p>
          </p:txBody>
        </p:sp>
        <p:sp>
          <p:nvSpPr>
            <p:cNvPr id="39977" name="TextBox 55"/>
            <p:cNvSpPr txBox="1">
              <a:spLocks noChangeArrowheads="1"/>
            </p:cNvSpPr>
            <p:nvPr/>
          </p:nvSpPr>
          <p:spPr bwMode="auto">
            <a:xfrm>
              <a:off x="4255295" y="1795760"/>
              <a:ext cx="457200" cy="22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900"/>
                <a:t>OFF</a:t>
              </a:r>
              <a:endParaRPr lang="zh-CN" altLang="en-US" sz="900"/>
            </a:p>
          </p:txBody>
        </p:sp>
        <p:sp>
          <p:nvSpPr>
            <p:cNvPr id="57" name="Rounded Rectangle 56"/>
            <p:cNvSpPr/>
            <p:nvPr/>
          </p:nvSpPr>
          <p:spPr bwMode="auto">
            <a:xfrm>
              <a:off x="4279104" y="2167072"/>
              <a:ext cx="838201" cy="152455"/>
            </a:xfrm>
            <a:prstGeom prst="roundRect">
              <a:avLst/>
            </a:prstGeom>
            <a:solidFill>
              <a:srgbClr val="FF0000"/>
            </a:solidFill>
            <a:ln>
              <a:headEnd/>
              <a:tailEnd/>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a:solidFill>
                  <a:srgbClr val="000000"/>
                </a:solidFill>
                <a:ea typeface="Arial Unicode MS" pitchFamily="34" charset="-128"/>
                <a:cs typeface="Arial" pitchFamily="34" charset="0"/>
                <a:sym typeface="Gulim" pitchFamily="34" charset="-127"/>
              </a:endParaRPr>
            </a:p>
          </p:txBody>
        </p:sp>
        <p:sp>
          <p:nvSpPr>
            <p:cNvPr id="39979" name="TextBox 57"/>
            <p:cNvSpPr txBox="1">
              <a:spLocks noChangeArrowheads="1"/>
            </p:cNvSpPr>
            <p:nvPr/>
          </p:nvSpPr>
          <p:spPr bwMode="auto">
            <a:xfrm>
              <a:off x="3695696" y="2123774"/>
              <a:ext cx="685800" cy="24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100">
                  <a:solidFill>
                    <a:schemeClr val="tx1"/>
                  </a:solidFill>
                </a:rPr>
                <a:t>Wi-Fi</a:t>
              </a:r>
              <a:endParaRPr lang="zh-CN" altLang="en-US" sz="1100">
                <a:solidFill>
                  <a:schemeClr val="tx1"/>
                </a:solidFill>
              </a:endParaRPr>
            </a:p>
          </p:txBody>
        </p:sp>
        <p:sp>
          <p:nvSpPr>
            <p:cNvPr id="59" name="Rounded Rectangle 58"/>
            <p:cNvSpPr/>
            <p:nvPr/>
          </p:nvSpPr>
          <p:spPr bwMode="auto">
            <a:xfrm>
              <a:off x="4660105" y="2167072"/>
              <a:ext cx="457200" cy="152455"/>
            </a:xfrm>
            <a:prstGeom prst="roundRect">
              <a:avLst/>
            </a:prstGeom>
            <a:ln>
              <a:headEnd/>
              <a:tailEnd/>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a:solidFill>
                  <a:srgbClr val="000000"/>
                </a:solidFill>
                <a:ea typeface="Arial Unicode MS" pitchFamily="34" charset="-128"/>
                <a:cs typeface="Arial" pitchFamily="34" charset="0"/>
                <a:sym typeface="Gulim" pitchFamily="34" charset="-127"/>
              </a:endParaRPr>
            </a:p>
          </p:txBody>
        </p:sp>
        <p:sp>
          <p:nvSpPr>
            <p:cNvPr id="39981" name="TextBox 59"/>
            <p:cNvSpPr txBox="1">
              <a:spLocks noChangeArrowheads="1"/>
            </p:cNvSpPr>
            <p:nvPr/>
          </p:nvSpPr>
          <p:spPr bwMode="auto">
            <a:xfrm>
              <a:off x="4267200" y="2133600"/>
              <a:ext cx="457200" cy="22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900"/>
                <a:t>OFF</a:t>
              </a:r>
              <a:endParaRPr lang="zh-CN" altLang="en-US" sz="900"/>
            </a:p>
          </p:txBody>
        </p:sp>
        <p:cxnSp>
          <p:nvCxnSpPr>
            <p:cNvPr id="64" name="Straight Connector 63"/>
            <p:cNvCxnSpPr/>
            <p:nvPr/>
          </p:nvCxnSpPr>
          <p:spPr bwMode="auto">
            <a:xfrm>
              <a:off x="4883942" y="1868514"/>
              <a:ext cx="0" cy="76228"/>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7" name="Straight Connector 66"/>
            <p:cNvCxnSpPr/>
            <p:nvPr/>
          </p:nvCxnSpPr>
          <p:spPr bwMode="auto">
            <a:xfrm>
              <a:off x="4904580" y="1868514"/>
              <a:ext cx="0" cy="76228"/>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8" name="Straight Connector 67"/>
            <p:cNvCxnSpPr/>
            <p:nvPr/>
          </p:nvCxnSpPr>
          <p:spPr bwMode="auto">
            <a:xfrm>
              <a:off x="4863305" y="1868514"/>
              <a:ext cx="0" cy="76228"/>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9" name="Straight Connector 68"/>
            <p:cNvCxnSpPr/>
            <p:nvPr/>
          </p:nvCxnSpPr>
          <p:spPr bwMode="auto">
            <a:xfrm>
              <a:off x="4898230" y="2209950"/>
              <a:ext cx="0" cy="76228"/>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70" name="Straight Connector 69"/>
            <p:cNvCxnSpPr/>
            <p:nvPr/>
          </p:nvCxnSpPr>
          <p:spPr bwMode="auto">
            <a:xfrm>
              <a:off x="4918867" y="2209950"/>
              <a:ext cx="0" cy="76228"/>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71" name="Straight Connector 70"/>
            <p:cNvCxnSpPr/>
            <p:nvPr/>
          </p:nvCxnSpPr>
          <p:spPr bwMode="auto">
            <a:xfrm>
              <a:off x="4877592" y="2209950"/>
              <a:ext cx="0" cy="76228"/>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grpSp>
        <p:nvGrpSpPr>
          <p:cNvPr id="27" name="Group 77"/>
          <p:cNvGrpSpPr>
            <a:grpSpLocks/>
          </p:cNvGrpSpPr>
          <p:nvPr/>
        </p:nvGrpSpPr>
        <p:grpSpPr bwMode="auto">
          <a:xfrm>
            <a:off x="4267200" y="2419350"/>
            <a:ext cx="914400" cy="220663"/>
            <a:chOff x="4267200" y="2133600"/>
            <a:chExt cx="914400" cy="221151"/>
          </a:xfrm>
        </p:grpSpPr>
        <p:sp>
          <p:nvSpPr>
            <p:cNvPr id="72" name="Rounded Rectangle 71"/>
            <p:cNvSpPr/>
            <p:nvPr/>
          </p:nvSpPr>
          <p:spPr bwMode="auto">
            <a:xfrm>
              <a:off x="4278313" y="2167012"/>
              <a:ext cx="838200" cy="152737"/>
            </a:xfrm>
            <a:prstGeom prst="roundRect">
              <a:avLst/>
            </a:prstGeom>
            <a:solidFill>
              <a:srgbClr val="92D050"/>
            </a:solidFill>
            <a:ln>
              <a:headEnd/>
              <a:tailEnd/>
            </a:ln>
            <a:effectLst/>
          </p:spPr>
          <p:style>
            <a:lnRef idx="1">
              <a:schemeClr val="accent3"/>
            </a:lnRef>
            <a:fillRef idx="3">
              <a:schemeClr val="accent3"/>
            </a:fillRef>
            <a:effectRef idx="2">
              <a:schemeClr val="accent3"/>
            </a:effectRef>
            <a:fontRef idx="minor">
              <a:schemeClr val="lt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a:solidFill>
                  <a:srgbClr val="000000"/>
                </a:solidFill>
                <a:ea typeface="Arial Unicode MS" pitchFamily="34" charset="-128"/>
                <a:cs typeface="Arial" pitchFamily="34" charset="0"/>
                <a:sym typeface="Gulim" pitchFamily="34" charset="-127"/>
              </a:endParaRPr>
            </a:p>
          </p:txBody>
        </p:sp>
        <p:sp>
          <p:nvSpPr>
            <p:cNvPr id="73" name="Rounded Rectangle 72"/>
            <p:cNvSpPr/>
            <p:nvPr/>
          </p:nvSpPr>
          <p:spPr bwMode="auto">
            <a:xfrm>
              <a:off x="4267200" y="2167012"/>
              <a:ext cx="457200" cy="152737"/>
            </a:xfrm>
            <a:prstGeom prst="roundRect">
              <a:avLst/>
            </a:prstGeom>
            <a:ln>
              <a:headEnd/>
              <a:tailEnd/>
            </a:ln>
            <a:effectLst/>
          </p:spPr>
          <p:style>
            <a:lnRef idx="1">
              <a:schemeClr val="accent3"/>
            </a:lnRef>
            <a:fillRef idx="3">
              <a:schemeClr val="accent3"/>
            </a:fillRef>
            <a:effectRef idx="2">
              <a:schemeClr val="accent3"/>
            </a:effectRef>
            <a:fontRef idx="minor">
              <a:schemeClr val="lt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a:solidFill>
                  <a:srgbClr val="000000"/>
                </a:solidFill>
                <a:ea typeface="Arial Unicode MS" pitchFamily="34" charset="-128"/>
                <a:cs typeface="Arial" pitchFamily="34" charset="0"/>
                <a:sym typeface="Gulim" pitchFamily="34" charset="-127"/>
              </a:endParaRPr>
            </a:p>
          </p:txBody>
        </p:sp>
        <p:sp>
          <p:nvSpPr>
            <p:cNvPr id="39970" name="TextBox 73"/>
            <p:cNvSpPr txBox="1">
              <a:spLocks noChangeArrowheads="1"/>
            </p:cNvSpPr>
            <p:nvPr/>
          </p:nvSpPr>
          <p:spPr bwMode="auto">
            <a:xfrm>
              <a:off x="4724400" y="2133600"/>
              <a:ext cx="457200" cy="22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900"/>
                <a:t>ON</a:t>
              </a:r>
              <a:endParaRPr lang="zh-CN" altLang="en-US" sz="900"/>
            </a:p>
          </p:txBody>
        </p:sp>
        <p:cxnSp>
          <p:nvCxnSpPr>
            <p:cNvPr id="75" name="Straight Connector 74"/>
            <p:cNvCxnSpPr/>
            <p:nvPr/>
          </p:nvCxnSpPr>
          <p:spPr bwMode="auto">
            <a:xfrm>
              <a:off x="4502150" y="2206786"/>
              <a:ext cx="0" cy="76369"/>
            </a:xfrm>
            <a:prstGeom prst="line">
              <a:avLst/>
            </a:prstGeom>
            <a:ln>
              <a:headEnd type="none" w="med" len="med"/>
              <a:tailEnd type="none" w="med" len="med"/>
            </a:ln>
            <a:effectLst/>
          </p:spPr>
          <p:style>
            <a:lnRef idx="1">
              <a:schemeClr val="accent3"/>
            </a:lnRef>
            <a:fillRef idx="0">
              <a:schemeClr val="accent3"/>
            </a:fillRef>
            <a:effectRef idx="0">
              <a:schemeClr val="accent3"/>
            </a:effectRef>
            <a:fontRef idx="minor">
              <a:schemeClr val="tx1"/>
            </a:fontRef>
          </p:style>
        </p:cxnSp>
        <p:cxnSp>
          <p:nvCxnSpPr>
            <p:cNvPr id="76" name="Straight Connector 75"/>
            <p:cNvCxnSpPr/>
            <p:nvPr/>
          </p:nvCxnSpPr>
          <p:spPr bwMode="auto">
            <a:xfrm>
              <a:off x="4524375" y="2206786"/>
              <a:ext cx="0" cy="76369"/>
            </a:xfrm>
            <a:prstGeom prst="line">
              <a:avLst/>
            </a:prstGeom>
            <a:ln>
              <a:headEnd type="none" w="med" len="med"/>
              <a:tailEnd type="none" w="med" len="med"/>
            </a:ln>
            <a:effectLst/>
          </p:spPr>
          <p:style>
            <a:lnRef idx="1">
              <a:schemeClr val="accent3"/>
            </a:lnRef>
            <a:fillRef idx="0">
              <a:schemeClr val="accent3"/>
            </a:fillRef>
            <a:effectRef idx="0">
              <a:schemeClr val="accent3"/>
            </a:effectRef>
            <a:fontRef idx="minor">
              <a:schemeClr val="tx1"/>
            </a:fontRef>
          </p:style>
        </p:cxnSp>
        <p:cxnSp>
          <p:nvCxnSpPr>
            <p:cNvPr id="77" name="Straight Connector 76"/>
            <p:cNvCxnSpPr/>
            <p:nvPr/>
          </p:nvCxnSpPr>
          <p:spPr bwMode="auto">
            <a:xfrm>
              <a:off x="4481513" y="2206786"/>
              <a:ext cx="0" cy="76369"/>
            </a:xfrm>
            <a:prstGeom prst="line">
              <a:avLst/>
            </a:prstGeom>
            <a:ln>
              <a:headEnd type="none" w="med" len="med"/>
              <a:tailEnd type="none" w="med" len="med"/>
            </a:ln>
            <a:effectLst/>
          </p:spPr>
          <p:style>
            <a:lnRef idx="1">
              <a:schemeClr val="accent3"/>
            </a:lnRef>
            <a:fillRef idx="0">
              <a:schemeClr val="accent3"/>
            </a:fillRef>
            <a:effectRef idx="0">
              <a:schemeClr val="accent3"/>
            </a:effectRef>
            <a:fontRef idx="minor">
              <a:schemeClr val="tx1"/>
            </a:fontRef>
          </p:style>
        </p:cxnSp>
      </p:grpSp>
      <p:cxnSp>
        <p:nvCxnSpPr>
          <p:cNvPr id="81" name="Straight Arrow Connector 80"/>
          <p:cNvCxnSpPr/>
          <p:nvPr/>
        </p:nvCxnSpPr>
        <p:spPr bwMode="auto">
          <a:xfrm>
            <a:off x="5334000" y="3333750"/>
            <a:ext cx="914400" cy="9906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83" name="Straight Arrow Connector 82"/>
          <p:cNvCxnSpPr>
            <a:endCxn id="7" idx="1"/>
          </p:cNvCxnSpPr>
          <p:nvPr/>
        </p:nvCxnSpPr>
        <p:spPr bwMode="auto">
          <a:xfrm flipV="1">
            <a:off x="6781800" y="4119563"/>
            <a:ext cx="1143000" cy="357187"/>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85" name="Straight Arrow Connector 84"/>
          <p:cNvCxnSpPr/>
          <p:nvPr/>
        </p:nvCxnSpPr>
        <p:spPr bwMode="auto">
          <a:xfrm flipH="1" flipV="1">
            <a:off x="7315200" y="3105150"/>
            <a:ext cx="533400" cy="4572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86" name="Circular Arrow 85"/>
          <p:cNvSpPr/>
          <p:nvPr/>
        </p:nvSpPr>
        <p:spPr bwMode="auto">
          <a:xfrm rot="13473489">
            <a:off x="8026400" y="4451350"/>
            <a:ext cx="609600" cy="609600"/>
          </a:xfrm>
          <a:prstGeom prst="circularArrow">
            <a:avLst>
              <a:gd name="adj1" fmla="val 5472"/>
              <a:gd name="adj2" fmla="val 1142319"/>
              <a:gd name="adj3" fmla="val 20824682"/>
              <a:gd name="adj4" fmla="val 4852197"/>
              <a:gd name="adj5" fmla="val 12500"/>
            </a:avLst>
          </a:prstGeom>
          <a:ln>
            <a:noFill/>
            <a:headEnd/>
            <a:tailEnd/>
          </a:ln>
        </p:spPr>
        <p:style>
          <a:lnRef idx="1">
            <a:schemeClr val="accent2"/>
          </a:lnRef>
          <a:fillRef idx="3">
            <a:schemeClr val="accent2"/>
          </a:fillRef>
          <a:effectRef idx="2">
            <a:schemeClr val="accent2"/>
          </a:effectRef>
          <a:fontRef idx="minor">
            <a:schemeClr val="lt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dirty="0">
              <a:solidFill>
                <a:srgbClr val="000000"/>
              </a:solidFill>
              <a:cs typeface="Arial" pitchFamily="34" charset="0"/>
              <a:sym typeface="Gulim" pitchFamily="34" charset="-127"/>
            </a:endParaRPr>
          </a:p>
        </p:txBody>
      </p:sp>
      <p:sp>
        <p:nvSpPr>
          <p:cNvPr id="87" name="TextBox 86"/>
          <p:cNvSpPr txBox="1">
            <a:spLocks noChangeArrowheads="1"/>
          </p:cNvSpPr>
          <p:nvPr/>
        </p:nvSpPr>
        <p:spPr bwMode="auto">
          <a:xfrm>
            <a:off x="7848600" y="5051425"/>
            <a:ext cx="10668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200">
                <a:solidFill>
                  <a:schemeClr val="tx1"/>
                </a:solidFill>
              </a:rPr>
              <a:t>Authenticate</a:t>
            </a:r>
            <a:endParaRPr lang="zh-CN" altLang="en-US" sz="1200">
              <a:solidFill>
                <a:schemeClr val="tx1"/>
              </a:solidFill>
            </a:endParaRPr>
          </a:p>
        </p:txBody>
      </p:sp>
      <p:pic>
        <p:nvPicPr>
          <p:cNvPr id="615443" name="Picture 19" descr="http://t1.gstatic.com/images?q=tbn:ANd9GcRyAw1AG1S9olQ5MaULcZIyLMWDTyn3V7Iig9qO4qvQzE5QnhZrIQ"/>
          <p:cNvPicPr>
            <a:picLocks noChangeAspect="1" noChangeArrowheads="1"/>
          </p:cNvPicPr>
          <p:nvPr/>
        </p:nvPicPr>
        <p:blipFill>
          <a:blip r:embed="rId19" cstate="print">
            <a:extLst>
              <a:ext uri="{28A0092B-C50C-407E-A947-70E740481C1C}">
                <a14:useLocalDpi xmlns:a14="http://schemas.microsoft.com/office/drawing/2010/main" val="0"/>
              </a:ext>
            </a:extLst>
          </a:blip>
          <a:srcRect l="3061" t="4086" r="7397" b="5058"/>
          <a:stretch>
            <a:fillRect/>
          </a:stretch>
        </p:blipFill>
        <p:spPr bwMode="auto">
          <a:xfrm>
            <a:off x="3657600" y="1924050"/>
            <a:ext cx="1516063"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6" descr="http://www.web07.cn/uploads/Photo/c100723/12OT9EW40-42520.jpg"/>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rot="19801561">
            <a:off x="3852863" y="1884363"/>
            <a:ext cx="1971675" cy="2835275"/>
          </a:xfrm>
          <a:prstGeom prst="rect">
            <a:avLst/>
          </a:prstGeom>
          <a:noFill/>
          <a:effectLst>
            <a:outerShdw blurRad="63500" sx="102000" sy="102000" algn="ctr" rotWithShape="0">
              <a:prstClr val="black">
                <a:alpha val="40000"/>
              </a:prstClr>
            </a:outerShdw>
          </a:effectLst>
        </p:spPr>
      </p:pic>
      <p:grpSp>
        <p:nvGrpSpPr>
          <p:cNvPr id="28" name="Group 73"/>
          <p:cNvGrpSpPr>
            <a:grpSpLocks/>
          </p:cNvGrpSpPr>
          <p:nvPr/>
        </p:nvGrpSpPr>
        <p:grpSpPr bwMode="auto">
          <a:xfrm>
            <a:off x="7713663" y="1504950"/>
            <a:ext cx="1125537" cy="860425"/>
            <a:chOff x="7713663" y="1219200"/>
            <a:chExt cx="1125537" cy="860425"/>
          </a:xfrm>
        </p:grpSpPr>
        <p:pic>
          <p:nvPicPr>
            <p:cNvPr id="96" name="Picture 4"/>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8518525" y="1219200"/>
              <a:ext cx="306388" cy="41910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39966" name="Picture 23" descr="http://lasimmediacy.useconnect.co.uk/lasstage/images/twitter_homepage_314x170.png"/>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3663" y="1470025"/>
              <a:ext cx="11255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7" name="Picture 27" descr="http://www.rizwanashraf.com/wp-content/uploads/2009/07/twitter-icon.gif"/>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219200"/>
              <a:ext cx="6096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 name="Freeform 98"/>
          <p:cNvSpPr/>
          <p:nvPr/>
        </p:nvSpPr>
        <p:spPr bwMode="auto">
          <a:xfrm>
            <a:off x="5334000" y="2114550"/>
            <a:ext cx="2724150" cy="2293938"/>
          </a:xfrm>
          <a:custGeom>
            <a:avLst/>
            <a:gdLst>
              <a:gd name="connsiteX0" fmla="*/ 0 w 2724150"/>
              <a:gd name="connsiteY0" fmla="*/ 1038225 h 2482850"/>
              <a:gd name="connsiteX1" fmla="*/ 1066800 w 2724150"/>
              <a:gd name="connsiteY1" fmla="*/ 2324100 h 2482850"/>
              <a:gd name="connsiteX2" fmla="*/ 2619375 w 2724150"/>
              <a:gd name="connsiteY2" fmla="*/ 1990725 h 2482850"/>
              <a:gd name="connsiteX3" fmla="*/ 1695450 w 2724150"/>
              <a:gd name="connsiteY3" fmla="*/ 866775 h 2482850"/>
              <a:gd name="connsiteX4" fmla="*/ 2524125 w 2724150"/>
              <a:gd name="connsiteY4" fmla="*/ 0 h 2482850"/>
              <a:gd name="connsiteX0" fmla="*/ 0 w 2724150"/>
              <a:gd name="connsiteY0" fmla="*/ 923925 h 2368550"/>
              <a:gd name="connsiteX1" fmla="*/ 1066800 w 2724150"/>
              <a:gd name="connsiteY1" fmla="*/ 2209800 h 2368550"/>
              <a:gd name="connsiteX2" fmla="*/ 2619375 w 2724150"/>
              <a:gd name="connsiteY2" fmla="*/ 1876425 h 2368550"/>
              <a:gd name="connsiteX3" fmla="*/ 1695450 w 2724150"/>
              <a:gd name="connsiteY3" fmla="*/ 752475 h 2368550"/>
              <a:gd name="connsiteX4" fmla="*/ 2362200 w 2724150"/>
              <a:gd name="connsiteY4" fmla="*/ 0 h 2368550"/>
              <a:gd name="connsiteX0" fmla="*/ 0 w 2724150"/>
              <a:gd name="connsiteY0" fmla="*/ 1000125 h 2444750"/>
              <a:gd name="connsiteX1" fmla="*/ 1066800 w 2724150"/>
              <a:gd name="connsiteY1" fmla="*/ 2286000 h 2444750"/>
              <a:gd name="connsiteX2" fmla="*/ 2619375 w 2724150"/>
              <a:gd name="connsiteY2" fmla="*/ 1952625 h 2444750"/>
              <a:gd name="connsiteX3" fmla="*/ 1695450 w 2724150"/>
              <a:gd name="connsiteY3" fmla="*/ 828675 h 2444750"/>
              <a:gd name="connsiteX4" fmla="*/ 2438400 w 2724150"/>
              <a:gd name="connsiteY4" fmla="*/ 0 h 2444750"/>
              <a:gd name="connsiteX0" fmla="*/ 0 w 2724150"/>
              <a:gd name="connsiteY0" fmla="*/ 1000125 h 2444750"/>
              <a:gd name="connsiteX1" fmla="*/ 1066800 w 2724150"/>
              <a:gd name="connsiteY1" fmla="*/ 2286000 h 2444750"/>
              <a:gd name="connsiteX2" fmla="*/ 2619375 w 2724150"/>
              <a:gd name="connsiteY2" fmla="*/ 1952625 h 2444750"/>
              <a:gd name="connsiteX3" fmla="*/ 1695450 w 2724150"/>
              <a:gd name="connsiteY3" fmla="*/ 828675 h 2444750"/>
              <a:gd name="connsiteX4" fmla="*/ 2362200 w 2724150"/>
              <a:gd name="connsiteY4" fmla="*/ 0 h 2444750"/>
              <a:gd name="connsiteX0" fmla="*/ 0 w 2724150"/>
              <a:gd name="connsiteY0" fmla="*/ 1447800 h 2370138"/>
              <a:gd name="connsiteX1" fmla="*/ 1066800 w 2724150"/>
              <a:gd name="connsiteY1" fmla="*/ 2286000 h 2370138"/>
              <a:gd name="connsiteX2" fmla="*/ 2619375 w 2724150"/>
              <a:gd name="connsiteY2" fmla="*/ 1952625 h 2370138"/>
              <a:gd name="connsiteX3" fmla="*/ 1695450 w 2724150"/>
              <a:gd name="connsiteY3" fmla="*/ 828675 h 2370138"/>
              <a:gd name="connsiteX4" fmla="*/ 2362200 w 2724150"/>
              <a:gd name="connsiteY4" fmla="*/ 0 h 2370138"/>
              <a:gd name="connsiteX0" fmla="*/ 0 w 2724150"/>
              <a:gd name="connsiteY0" fmla="*/ 1447800 h 2370138"/>
              <a:gd name="connsiteX1" fmla="*/ 1066800 w 2724150"/>
              <a:gd name="connsiteY1" fmla="*/ 2286000 h 2370138"/>
              <a:gd name="connsiteX2" fmla="*/ 2619375 w 2724150"/>
              <a:gd name="connsiteY2" fmla="*/ 1952625 h 2370138"/>
              <a:gd name="connsiteX3" fmla="*/ 1695450 w 2724150"/>
              <a:gd name="connsiteY3" fmla="*/ 828675 h 2370138"/>
              <a:gd name="connsiteX4" fmla="*/ 2362200 w 2724150"/>
              <a:gd name="connsiteY4" fmla="*/ 0 h 2370138"/>
              <a:gd name="connsiteX0" fmla="*/ 0 w 2724150"/>
              <a:gd name="connsiteY0" fmla="*/ 1371600 h 2293938"/>
              <a:gd name="connsiteX1" fmla="*/ 1066800 w 2724150"/>
              <a:gd name="connsiteY1" fmla="*/ 2209800 h 2293938"/>
              <a:gd name="connsiteX2" fmla="*/ 2619375 w 2724150"/>
              <a:gd name="connsiteY2" fmla="*/ 1876425 h 2293938"/>
              <a:gd name="connsiteX3" fmla="*/ 1695450 w 2724150"/>
              <a:gd name="connsiteY3" fmla="*/ 752475 h 2293938"/>
              <a:gd name="connsiteX4" fmla="*/ 2362200 w 2724150"/>
              <a:gd name="connsiteY4" fmla="*/ 0 h 229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4150" h="2293938">
                <a:moveTo>
                  <a:pt x="0" y="1371600"/>
                </a:moveTo>
                <a:cubicBezTo>
                  <a:pt x="453231" y="1930400"/>
                  <a:pt x="630237" y="2125662"/>
                  <a:pt x="1066800" y="2209800"/>
                </a:cubicBezTo>
                <a:cubicBezTo>
                  <a:pt x="1503363" y="2293938"/>
                  <a:pt x="2514600" y="2119312"/>
                  <a:pt x="2619375" y="1876425"/>
                </a:cubicBezTo>
                <a:cubicBezTo>
                  <a:pt x="2724150" y="1633538"/>
                  <a:pt x="1738312" y="1065212"/>
                  <a:pt x="1695450" y="752475"/>
                </a:cubicBezTo>
                <a:cubicBezTo>
                  <a:pt x="1652588" y="439738"/>
                  <a:pt x="1939925" y="267494"/>
                  <a:pt x="2362200" y="0"/>
                </a:cubicBezTo>
              </a:path>
            </a:pathLst>
          </a:custGeom>
          <a:ln>
            <a:headEnd type="none" w="med" len="med"/>
            <a:tailEnd type="arrow" w="med" len="med"/>
          </a:ln>
        </p:spPr>
        <p:style>
          <a:lnRef idx="2">
            <a:schemeClr val="accent6"/>
          </a:lnRef>
          <a:fillRef idx="0">
            <a:schemeClr val="accent6"/>
          </a:fillRef>
          <a:effectRef idx="1">
            <a:schemeClr val="accent6"/>
          </a:effectRef>
          <a:fontRef idx="minor">
            <a:schemeClr val="tx1"/>
          </a:fontRef>
        </p:style>
        <p:txBody>
          <a:bodyPr/>
          <a:lstStyle/>
          <a:p>
            <a:pPr hangingPunct="0">
              <a:lnSpc>
                <a:spcPct val="93000"/>
              </a:lnSpc>
              <a:buClr>
                <a:srgbClr val="000000"/>
              </a:buClr>
              <a:buSzPct val="100000"/>
              <a:buFont typeface="Times New Roman" pitchFamily="16" charset="0"/>
              <a:buNone/>
              <a:defRPr/>
            </a:pPr>
            <a:endParaRPr lang="zh-CN" altLang="en-US">
              <a:solidFill>
                <a:schemeClr val="bg1"/>
              </a:solidFill>
              <a:latin typeface="Arial" charset="0"/>
            </a:endParaRPr>
          </a:p>
        </p:txBody>
      </p:sp>
      <p:cxnSp>
        <p:nvCxnSpPr>
          <p:cNvPr id="101" name="Straight Arrow Connector 100"/>
          <p:cNvCxnSpPr/>
          <p:nvPr/>
        </p:nvCxnSpPr>
        <p:spPr bwMode="auto">
          <a:xfrm>
            <a:off x="8001000" y="2266950"/>
            <a:ext cx="0" cy="1066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03" name="Straight Arrow Connector 102"/>
          <p:cNvCxnSpPr/>
          <p:nvPr/>
        </p:nvCxnSpPr>
        <p:spPr bwMode="auto">
          <a:xfrm flipV="1">
            <a:off x="8153400" y="2266950"/>
            <a:ext cx="0" cy="1066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4" name="Freeform 103"/>
          <p:cNvSpPr/>
          <p:nvPr/>
        </p:nvSpPr>
        <p:spPr bwMode="auto">
          <a:xfrm>
            <a:off x="5380038" y="1954213"/>
            <a:ext cx="2392362" cy="2266950"/>
          </a:xfrm>
          <a:custGeom>
            <a:avLst/>
            <a:gdLst>
              <a:gd name="connsiteX0" fmla="*/ 2255520 w 2489200"/>
              <a:gd name="connsiteY0" fmla="*/ 0 h 2413000"/>
              <a:gd name="connsiteX1" fmla="*/ 1478280 w 2489200"/>
              <a:gd name="connsiteY1" fmla="*/ 838200 h 2413000"/>
              <a:gd name="connsiteX2" fmla="*/ 2438400 w 2489200"/>
              <a:gd name="connsiteY2" fmla="*/ 1996440 h 2413000"/>
              <a:gd name="connsiteX3" fmla="*/ 1173480 w 2489200"/>
              <a:gd name="connsiteY3" fmla="*/ 2286000 h 2413000"/>
              <a:gd name="connsiteX4" fmla="*/ 0 w 2489200"/>
              <a:gd name="connsiteY4" fmla="*/ 1234440 h 2413000"/>
              <a:gd name="connsiteX0" fmla="*/ 2255520 w 2443480"/>
              <a:gd name="connsiteY0" fmla="*/ 0 h 2411730"/>
              <a:gd name="connsiteX1" fmla="*/ 1478280 w 2443480"/>
              <a:gd name="connsiteY1" fmla="*/ 838200 h 2411730"/>
              <a:gd name="connsiteX2" fmla="*/ 2392680 w 2443480"/>
              <a:gd name="connsiteY2" fmla="*/ 1988820 h 2411730"/>
              <a:gd name="connsiteX3" fmla="*/ 1173480 w 2443480"/>
              <a:gd name="connsiteY3" fmla="*/ 2286000 h 2411730"/>
              <a:gd name="connsiteX4" fmla="*/ 0 w 2443480"/>
              <a:gd name="connsiteY4" fmla="*/ 1234440 h 2411730"/>
              <a:gd name="connsiteX0" fmla="*/ 2255520 w 2481580"/>
              <a:gd name="connsiteY0" fmla="*/ 0 h 2266950"/>
              <a:gd name="connsiteX1" fmla="*/ 1478280 w 2481580"/>
              <a:gd name="connsiteY1" fmla="*/ 838200 h 2266950"/>
              <a:gd name="connsiteX2" fmla="*/ 2392680 w 2481580"/>
              <a:gd name="connsiteY2" fmla="*/ 1988820 h 2266950"/>
              <a:gd name="connsiteX3" fmla="*/ 944880 w 2481580"/>
              <a:gd name="connsiteY3" fmla="*/ 2141220 h 2266950"/>
              <a:gd name="connsiteX4" fmla="*/ 0 w 2481580"/>
              <a:gd name="connsiteY4" fmla="*/ 1234440 h 2266950"/>
              <a:gd name="connsiteX0" fmla="*/ 2255520 w 2468880"/>
              <a:gd name="connsiteY0" fmla="*/ 0 h 2266950"/>
              <a:gd name="connsiteX1" fmla="*/ 1402080 w 2468880"/>
              <a:gd name="connsiteY1" fmla="*/ 922020 h 2266950"/>
              <a:gd name="connsiteX2" fmla="*/ 2392680 w 2468880"/>
              <a:gd name="connsiteY2" fmla="*/ 1988820 h 2266950"/>
              <a:gd name="connsiteX3" fmla="*/ 944880 w 2468880"/>
              <a:gd name="connsiteY3" fmla="*/ 2141220 h 2266950"/>
              <a:gd name="connsiteX4" fmla="*/ 0 w 2468880"/>
              <a:gd name="connsiteY4" fmla="*/ 1234440 h 2266950"/>
              <a:gd name="connsiteX0" fmla="*/ 2255520 w 2392680"/>
              <a:gd name="connsiteY0" fmla="*/ 0 h 2266950"/>
              <a:gd name="connsiteX1" fmla="*/ 1402080 w 2392680"/>
              <a:gd name="connsiteY1" fmla="*/ 922020 h 2266950"/>
              <a:gd name="connsiteX2" fmla="*/ 2316480 w 2392680"/>
              <a:gd name="connsiteY2" fmla="*/ 1988820 h 2266950"/>
              <a:gd name="connsiteX3" fmla="*/ 944880 w 2392680"/>
              <a:gd name="connsiteY3" fmla="*/ 2141220 h 2266950"/>
              <a:gd name="connsiteX4" fmla="*/ 0 w 2392680"/>
              <a:gd name="connsiteY4" fmla="*/ 1234440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2266950">
                <a:moveTo>
                  <a:pt x="2255520" y="0"/>
                </a:moveTo>
                <a:cubicBezTo>
                  <a:pt x="1851660" y="252730"/>
                  <a:pt x="1391920" y="590550"/>
                  <a:pt x="1402080" y="922020"/>
                </a:cubicBezTo>
                <a:cubicBezTo>
                  <a:pt x="1412240" y="1253490"/>
                  <a:pt x="2392680" y="1785620"/>
                  <a:pt x="2316480" y="1988820"/>
                </a:cubicBezTo>
                <a:cubicBezTo>
                  <a:pt x="2240280" y="2192020"/>
                  <a:pt x="1330960" y="2266950"/>
                  <a:pt x="944880" y="2141220"/>
                </a:cubicBezTo>
                <a:cubicBezTo>
                  <a:pt x="558800" y="2015490"/>
                  <a:pt x="383540" y="1696720"/>
                  <a:pt x="0" y="1234440"/>
                </a:cubicBezTo>
              </a:path>
            </a:pathLst>
          </a:custGeom>
          <a:ln>
            <a:headEnd type="none" w="med" len="med"/>
            <a:tailEnd type="arrow" w="med" len="med"/>
          </a:ln>
        </p:spPr>
        <p:style>
          <a:lnRef idx="2">
            <a:schemeClr val="accent6"/>
          </a:lnRef>
          <a:fillRef idx="0">
            <a:schemeClr val="accent6"/>
          </a:fillRef>
          <a:effectRef idx="1">
            <a:schemeClr val="accent6"/>
          </a:effectRef>
          <a:fontRef idx="minor">
            <a:schemeClr val="tx1"/>
          </a:fontRef>
        </p:style>
        <p:txBody>
          <a:bodyPr/>
          <a:lstStyle/>
          <a:p>
            <a:pPr hangingPunct="0">
              <a:lnSpc>
                <a:spcPct val="93000"/>
              </a:lnSpc>
              <a:buClr>
                <a:srgbClr val="000000"/>
              </a:buClr>
              <a:buSzPct val="100000"/>
              <a:buFont typeface="Times New Roman" pitchFamily="16" charset="0"/>
              <a:buNone/>
              <a:defRPr/>
            </a:pPr>
            <a:endParaRPr lang="zh-CN" altLang="en-US">
              <a:solidFill>
                <a:schemeClr val="bg1"/>
              </a:solidFill>
              <a:latin typeface="Arial" charset="0"/>
            </a:endParaRPr>
          </a:p>
        </p:txBody>
      </p:sp>
      <p:sp>
        <p:nvSpPr>
          <p:cNvPr id="105" name="TextBox 104"/>
          <p:cNvSpPr txBox="1">
            <a:spLocks noChangeArrowheads="1"/>
          </p:cNvSpPr>
          <p:nvPr/>
        </p:nvSpPr>
        <p:spPr bwMode="auto">
          <a:xfrm>
            <a:off x="8153400" y="2593975"/>
            <a:ext cx="762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200">
                <a:solidFill>
                  <a:schemeClr val="tx1"/>
                </a:solidFill>
              </a:rPr>
              <a:t>Single Sign On</a:t>
            </a:r>
            <a:endParaRPr lang="zh-CN" altLang="en-US" sz="1200">
              <a:solidFill>
                <a:schemeClr val="tx1"/>
              </a:solidFill>
            </a:endParaRPr>
          </a:p>
        </p:txBody>
      </p:sp>
      <p:pic>
        <p:nvPicPr>
          <p:cNvPr id="78" name="Picture 74"/>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3819525" y="2611438"/>
            <a:ext cx="1219200" cy="646112"/>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79" name="Picture 30" descr="http://net.chinabyte.com/uploadImages/2009/338/20091204133237447.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657600" y="1809750"/>
            <a:ext cx="152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4" name="Slide Number Placeholder 1"/>
          <p:cNvSpPr>
            <a:spLocks noGrp="1"/>
          </p:cNvSpPr>
          <p:nvPr>
            <p:ph type="sldNum" sz="quarter" idx="11"/>
          </p:nvPr>
        </p:nvSpPr>
        <p:spPr bwMode="auto">
          <a:xfrm>
            <a:off x="6248400" y="6324600"/>
            <a:ext cx="444500" cy="36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5466AB-4821-432C-A125-E35862E693A2}" type="slidenum">
              <a:rPr lang="en-US" altLang="zh-CN"/>
              <a:pPr/>
              <a:t>27</a:t>
            </a:fld>
            <a:endParaRPr lang="en-US" altLang="zh-CN" dirty="0"/>
          </a:p>
        </p:txBody>
      </p:sp>
    </p:spTree>
    <p:extLst>
      <p:ext uri="{BB962C8B-B14F-4D97-AF65-F5344CB8AC3E}">
        <p14:creationId xmlns:p14="http://schemas.microsoft.com/office/powerpoint/2010/main" val="3972577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3.33333E-6 4.44444E-6 L 3.33333E-6 0.28888 " pathEditMode="relative" rAng="0" ptsTypes="AA">
                                      <p:cBhvr>
                                        <p:cTn id="9" dur="2000" fill="hold"/>
                                        <p:tgtEl>
                                          <p:spTgt spid="12"/>
                                        </p:tgtEl>
                                        <p:attrNameLst>
                                          <p:attrName>ppt_x</p:attrName>
                                          <p:attrName>ppt_y</p:attrName>
                                        </p:attrNameLst>
                                      </p:cBhvr>
                                      <p:rCtr x="0" y="1444400"/>
                                    </p:animMotion>
                                  </p:childTnLst>
                                </p:cTn>
                              </p:par>
                              <p:par>
                                <p:cTn id="10" presetID="42" presetClass="path" presetSubtype="0" accel="50000" decel="50000" fill="hold" nodeType="withEffect">
                                  <p:stCondLst>
                                    <p:cond delay="0"/>
                                  </p:stCondLst>
                                  <p:childTnLst>
                                    <p:animMotion origin="layout" path="M 2.22222E-6 3.7037E-6 L 2.22222E-6 0.27662 " pathEditMode="relative" rAng="0" ptsTypes="AA">
                                      <p:cBhvr>
                                        <p:cTn id="11" dur="2000" fill="hold"/>
                                        <p:tgtEl>
                                          <p:spTgt spid="13"/>
                                        </p:tgtEl>
                                        <p:attrNameLst>
                                          <p:attrName>ppt_x</p:attrName>
                                          <p:attrName>ppt_y</p:attrName>
                                        </p:attrNameLst>
                                      </p:cBhvr>
                                      <p:rCtr x="0" y="1381900"/>
                                    </p:animMotion>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nodeType="afterGroup">
                            <p:stCondLst>
                              <p:cond delay="2500"/>
                            </p:stCondLst>
                            <p:childTnLst>
                              <p:par>
                                <p:cTn id="17" presetID="9"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fltVal val="0"/>
                                          </p:val>
                                        </p:tav>
                                        <p:tav tm="100000">
                                          <p:val>
                                            <p:strVal val="#ppt_w"/>
                                          </p:val>
                                        </p:tav>
                                      </p:tavLst>
                                    </p:anim>
                                    <p:anim calcmode="lin" valueType="num">
                                      <p:cBhvr>
                                        <p:cTn id="25" dur="1000" fill="hold"/>
                                        <p:tgtEl>
                                          <p:spTgt spid="25"/>
                                        </p:tgtEl>
                                        <p:attrNameLst>
                                          <p:attrName>ppt_h</p:attrName>
                                        </p:attrNameLst>
                                      </p:cBhvr>
                                      <p:tavLst>
                                        <p:tav tm="0">
                                          <p:val>
                                            <p:fltVal val="0"/>
                                          </p:val>
                                        </p:tav>
                                        <p:tav tm="100000">
                                          <p:val>
                                            <p:strVal val="#ppt_h"/>
                                          </p:val>
                                        </p:tav>
                                      </p:tavLst>
                                    </p:anim>
                                    <p:animEffect transition="in" filter="fade">
                                      <p:cBhvr>
                                        <p:cTn id="26" dur="1000"/>
                                        <p:tgtEl>
                                          <p:spTgt spid="25"/>
                                        </p:tgtEl>
                                      </p:cBhvr>
                                    </p:animEffect>
                                  </p:childTnLst>
                                </p:cTn>
                              </p:par>
                              <p:par>
                                <p:cTn id="27" presetID="56" presetClass="path" presetSubtype="0" accel="50000" decel="50000" fill="hold" nodeType="withEffect">
                                  <p:stCondLst>
                                    <p:cond delay="0"/>
                                  </p:stCondLst>
                                  <p:childTnLst>
                                    <p:animMotion origin="layout" path="M -0.03681 0.28565 L -0.00053 0.01042 " pathEditMode="relative" rAng="0" ptsTypes="AA">
                                      <p:cBhvr>
                                        <p:cTn id="28" dur="1000" fill="hold"/>
                                        <p:tgtEl>
                                          <p:spTgt spid="25"/>
                                        </p:tgtEl>
                                        <p:attrNameLst>
                                          <p:attrName>ppt_x</p:attrName>
                                          <p:attrName>ppt_y</p:attrName>
                                        </p:attrNameLst>
                                      </p:cBhvr>
                                      <p:rCtr x="180600" y="-1377300"/>
                                    </p:animMotion>
                                  </p:childTnLst>
                                </p:cTn>
                              </p:par>
                            </p:childTnLst>
                          </p:cTn>
                        </p:par>
                        <p:par>
                          <p:cTn id="29" fill="hold" nodeType="afterGroup">
                            <p:stCondLst>
                              <p:cond delay="1000"/>
                            </p:stCondLst>
                            <p:childTnLst>
                              <p:par>
                                <p:cTn id="30" presetID="9"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par>
                          <p:cTn id="37" fill="hold" nodeType="afterGroup">
                            <p:stCondLst>
                              <p:cond delay="0"/>
                            </p:stCondLst>
                            <p:childTnLst>
                              <p:par>
                                <p:cTn id="38" presetID="22" presetClass="entr" presetSubtype="1" fill="hold" nodeType="afterEffect">
                                  <p:stCondLst>
                                    <p:cond delay="500"/>
                                  </p:stCondLst>
                                  <p:childTnLst>
                                    <p:set>
                                      <p:cBhvr>
                                        <p:cTn id="39" dur="1" fill="hold">
                                          <p:stCondLst>
                                            <p:cond delay="0"/>
                                          </p:stCondLst>
                                        </p:cTn>
                                        <p:tgtEl>
                                          <p:spTgt spid="81"/>
                                        </p:tgtEl>
                                        <p:attrNameLst>
                                          <p:attrName>style.visibility</p:attrName>
                                        </p:attrNameLst>
                                      </p:cBhvr>
                                      <p:to>
                                        <p:strVal val="visible"/>
                                      </p:to>
                                    </p:set>
                                    <p:animEffect transition="in" filter="wipe(up)">
                                      <p:cBhvr>
                                        <p:cTn id="40" dur="500"/>
                                        <p:tgtEl>
                                          <p:spTgt spid="81"/>
                                        </p:tgtEl>
                                      </p:cBhvr>
                                    </p:animEffect>
                                  </p:childTnLst>
                                </p:cTn>
                              </p:par>
                            </p:childTnLst>
                          </p:cTn>
                        </p:par>
                        <p:par>
                          <p:cTn id="41" fill="hold" nodeType="afterGroup">
                            <p:stCondLst>
                              <p:cond delay="1000"/>
                            </p:stCondLst>
                            <p:childTnLst>
                              <p:par>
                                <p:cTn id="42" presetID="22" presetClass="entr" presetSubtype="8" fill="hold" nodeType="after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wipe(left)">
                                      <p:cBhvr>
                                        <p:cTn id="44" dur="500"/>
                                        <p:tgtEl>
                                          <p:spTgt spid="83"/>
                                        </p:tgtEl>
                                      </p:cBhvr>
                                    </p:animEffect>
                                  </p:childTnLst>
                                </p:cTn>
                              </p:par>
                            </p:childTnLst>
                          </p:cTn>
                        </p:par>
                        <p:par>
                          <p:cTn id="45" fill="hold" nodeType="afterGroup">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par>
                                <p:cTn id="49" presetID="21" presetClass="entr" presetSubtype="1" fill="hold"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wheel(1)">
                                      <p:cBhvr>
                                        <p:cTn id="51" dur="500"/>
                                        <p:tgtEl>
                                          <p:spTgt spid="86"/>
                                        </p:tgtEl>
                                      </p:cBhvr>
                                    </p:animEffect>
                                  </p:childTnLst>
                                </p:cTn>
                              </p:par>
                            </p:childTnLst>
                          </p:cTn>
                        </p:par>
                        <p:par>
                          <p:cTn id="52" fill="hold" nodeType="afterGroup">
                            <p:stCondLst>
                              <p:cond delay="2000"/>
                            </p:stCondLst>
                            <p:childTnLst>
                              <p:par>
                                <p:cTn id="53" presetID="9" presetClass="entr" presetSubtype="0" fill="hold"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dissolve">
                                      <p:cBhvr>
                                        <p:cTn id="55" dur="500"/>
                                        <p:tgtEl>
                                          <p:spTgt spid="52"/>
                                        </p:tgtEl>
                                      </p:cBhvr>
                                    </p:animEffect>
                                  </p:childTnLst>
                                </p:cTn>
                              </p:par>
                            </p:childTnLst>
                          </p:cTn>
                        </p:par>
                        <p:par>
                          <p:cTn id="56" fill="hold" nodeType="afterGroup">
                            <p:stCondLst>
                              <p:cond delay="2500"/>
                            </p:stCondLst>
                            <p:childTnLst>
                              <p:par>
                                <p:cTn id="57" presetID="22" presetClass="entr" presetSubtype="4" fill="hold"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wipe(down)">
                                      <p:cBhvr>
                                        <p:cTn id="59" dur="500"/>
                                        <p:tgtEl>
                                          <p:spTgt spid="85"/>
                                        </p:tgtEl>
                                      </p:cBhvr>
                                    </p:animEffect>
                                  </p:childTnLst>
                                </p:cTn>
                              </p:par>
                            </p:childTnLst>
                          </p:cTn>
                        </p:par>
                        <p:par>
                          <p:cTn id="60" fill="hold" nodeType="afterGroup">
                            <p:stCondLst>
                              <p:cond delay="3000"/>
                            </p:stCondLst>
                            <p:childTnLst>
                              <p:par>
                                <p:cTn id="61" presetID="9" presetClass="entr" presetSubtype="0" fill="hold" nodeType="afterEffect">
                                  <p:stCondLst>
                                    <p:cond delay="0"/>
                                  </p:stCondLst>
                                  <p:childTnLst>
                                    <p:set>
                                      <p:cBhvr>
                                        <p:cTn id="62" dur="1" fill="hold">
                                          <p:stCondLst>
                                            <p:cond delay="0"/>
                                          </p:stCondLst>
                                        </p:cTn>
                                        <p:tgtEl>
                                          <p:spTgt spid="615443"/>
                                        </p:tgtEl>
                                        <p:attrNameLst>
                                          <p:attrName>style.visibility</p:attrName>
                                        </p:attrNameLst>
                                      </p:cBhvr>
                                      <p:to>
                                        <p:strVal val="visible"/>
                                      </p:to>
                                    </p:set>
                                    <p:animEffect transition="in" filter="dissolve">
                                      <p:cBhvr>
                                        <p:cTn id="63" dur="500"/>
                                        <p:tgtEl>
                                          <p:spTgt spid="6154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2" presetClass="entr" presetSubtype="4" fill="hold" nodeType="clickEffect">
                                  <p:stCondLst>
                                    <p:cond delay="0"/>
                                  </p:stCondLst>
                                  <p:childTnLst>
                                    <p:set>
                                      <p:cBhvr>
                                        <p:cTn id="67" dur="1" fill="hold">
                                          <p:stCondLst>
                                            <p:cond delay="0"/>
                                          </p:stCondLst>
                                        </p:cTn>
                                        <p:tgtEl>
                                          <p:spTgt spid="92"/>
                                        </p:tgtEl>
                                        <p:attrNameLst>
                                          <p:attrName>style.visibility</p:attrName>
                                        </p:attrNameLst>
                                      </p:cBhvr>
                                      <p:to>
                                        <p:strVal val="visible"/>
                                      </p:to>
                                    </p:set>
                                    <p:animEffect transition="in" filter="slide(fromBottom)">
                                      <p:cBhvr>
                                        <p:cTn id="68" dur="500"/>
                                        <p:tgtEl>
                                          <p:spTgt spid="92"/>
                                        </p:tgtEl>
                                      </p:cBhvr>
                                    </p:animEffect>
                                  </p:childTnLst>
                                </p:cTn>
                              </p:par>
                            </p:childTnLst>
                          </p:cTn>
                        </p:par>
                        <p:par>
                          <p:cTn id="69" fill="hold" nodeType="afterGroup">
                            <p:stCondLst>
                              <p:cond delay="500"/>
                            </p:stCondLst>
                            <p:childTnLst>
                              <p:par>
                                <p:cTn id="70" presetID="12" presetClass="exit" presetSubtype="4" fill="hold" nodeType="afterEffect">
                                  <p:stCondLst>
                                    <p:cond delay="400"/>
                                  </p:stCondLst>
                                  <p:childTnLst>
                                    <p:animEffect transition="out" filter="slide(fromBottom)">
                                      <p:cBhvr>
                                        <p:cTn id="71" dur="500"/>
                                        <p:tgtEl>
                                          <p:spTgt spid="92"/>
                                        </p:tgtEl>
                                      </p:cBhvr>
                                    </p:animEffect>
                                    <p:set>
                                      <p:cBhvr>
                                        <p:cTn id="72" dur="1" fill="hold">
                                          <p:stCondLst>
                                            <p:cond delay="499"/>
                                          </p:stCondLst>
                                        </p:cTn>
                                        <p:tgtEl>
                                          <p:spTgt spid="92"/>
                                        </p:tgtEl>
                                        <p:attrNameLst>
                                          <p:attrName>style.visibility</p:attrName>
                                        </p:attrNameLst>
                                      </p:cBhvr>
                                      <p:to>
                                        <p:strVal val="hidden"/>
                                      </p:to>
                                    </p:set>
                                  </p:childTnLst>
                                </p:cTn>
                              </p:par>
                            </p:childTnLst>
                          </p:cTn>
                        </p:par>
                        <p:par>
                          <p:cTn id="73" fill="hold" nodeType="afterGroup">
                            <p:stCondLst>
                              <p:cond delay="1400"/>
                            </p:stCondLst>
                            <p:childTnLst>
                              <p:par>
                                <p:cTn id="74" presetID="53" presetClass="entr" presetSubtype="0" fill="hold"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p:cTn id="76" dur="500" fill="hold"/>
                                        <p:tgtEl>
                                          <p:spTgt spid="78"/>
                                        </p:tgtEl>
                                        <p:attrNameLst>
                                          <p:attrName>ppt_w</p:attrName>
                                        </p:attrNameLst>
                                      </p:cBhvr>
                                      <p:tavLst>
                                        <p:tav tm="0">
                                          <p:val>
                                            <p:fltVal val="0"/>
                                          </p:val>
                                        </p:tav>
                                        <p:tav tm="100000">
                                          <p:val>
                                            <p:strVal val="#ppt_w"/>
                                          </p:val>
                                        </p:tav>
                                      </p:tavLst>
                                    </p:anim>
                                    <p:anim calcmode="lin" valueType="num">
                                      <p:cBhvr>
                                        <p:cTn id="77" dur="500" fill="hold"/>
                                        <p:tgtEl>
                                          <p:spTgt spid="78"/>
                                        </p:tgtEl>
                                        <p:attrNameLst>
                                          <p:attrName>ppt_h</p:attrName>
                                        </p:attrNameLst>
                                      </p:cBhvr>
                                      <p:tavLst>
                                        <p:tav tm="0">
                                          <p:val>
                                            <p:fltVal val="0"/>
                                          </p:val>
                                        </p:tav>
                                        <p:tav tm="100000">
                                          <p:val>
                                            <p:strVal val="#ppt_h"/>
                                          </p:val>
                                        </p:tav>
                                      </p:tavLst>
                                    </p:anim>
                                    <p:animEffect transition="in" filter="fade">
                                      <p:cBhvr>
                                        <p:cTn id="78" dur="500"/>
                                        <p:tgtEl>
                                          <p:spTgt spid="7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mph" presetSubtype="0" nodeType="clickEffect">
                                  <p:stCondLst>
                                    <p:cond delay="0"/>
                                  </p:stCondLst>
                                  <p:childTnLst>
                                    <p:set>
                                      <p:cBhvr rctx="PPT">
                                        <p:cTn id="82" dur="indefinite"/>
                                        <p:tgtEl>
                                          <p:spTgt spid="81"/>
                                        </p:tgtEl>
                                        <p:attrNameLst>
                                          <p:attrName>style.opacity</p:attrName>
                                        </p:attrNameLst>
                                      </p:cBhvr>
                                      <p:to>
                                        <p:strVal val="0.25"/>
                                      </p:to>
                                    </p:set>
                                    <p:animEffect filter="image" prLst="opacity: 0.25">
                                      <p:cBhvr rctx="IE">
                                        <p:cTn id="83" dur="indefinite"/>
                                        <p:tgtEl>
                                          <p:spTgt spid="81"/>
                                        </p:tgtEl>
                                      </p:cBhvr>
                                    </p:animEffect>
                                  </p:childTnLst>
                                </p:cTn>
                              </p:par>
                              <p:par>
                                <p:cTn id="84" presetID="9" presetClass="emph" presetSubtype="0" nodeType="withEffect">
                                  <p:stCondLst>
                                    <p:cond delay="0"/>
                                  </p:stCondLst>
                                  <p:childTnLst>
                                    <p:set>
                                      <p:cBhvr rctx="PPT">
                                        <p:cTn id="85" dur="indefinite"/>
                                        <p:tgtEl>
                                          <p:spTgt spid="83"/>
                                        </p:tgtEl>
                                        <p:attrNameLst>
                                          <p:attrName>style.opacity</p:attrName>
                                        </p:attrNameLst>
                                      </p:cBhvr>
                                      <p:to>
                                        <p:strVal val="0.25"/>
                                      </p:to>
                                    </p:set>
                                    <p:animEffect filter="image" prLst="opacity: 0.25">
                                      <p:cBhvr rctx="IE">
                                        <p:cTn id="86" dur="indefinite"/>
                                        <p:tgtEl>
                                          <p:spTgt spid="83"/>
                                        </p:tgtEl>
                                      </p:cBhvr>
                                    </p:animEffect>
                                  </p:childTnLst>
                                </p:cTn>
                              </p:par>
                              <p:par>
                                <p:cTn id="87" presetID="9" presetClass="emph" presetSubtype="0" nodeType="withEffect">
                                  <p:stCondLst>
                                    <p:cond delay="0"/>
                                  </p:stCondLst>
                                  <p:childTnLst>
                                    <p:set>
                                      <p:cBhvr rctx="PPT">
                                        <p:cTn id="88" dur="indefinite"/>
                                        <p:tgtEl>
                                          <p:spTgt spid="86"/>
                                        </p:tgtEl>
                                        <p:attrNameLst>
                                          <p:attrName>style.opacity</p:attrName>
                                        </p:attrNameLst>
                                      </p:cBhvr>
                                      <p:to>
                                        <p:strVal val="0.25"/>
                                      </p:to>
                                    </p:set>
                                    <p:animEffect filter="image" prLst="opacity: 0.25">
                                      <p:cBhvr rctx="IE">
                                        <p:cTn id="89" dur="indefinite"/>
                                        <p:tgtEl>
                                          <p:spTgt spid="86"/>
                                        </p:tgtEl>
                                      </p:cBhvr>
                                    </p:animEffect>
                                  </p:childTnLst>
                                </p:cTn>
                              </p:par>
                              <p:par>
                                <p:cTn id="90" presetID="9" presetClass="emph" presetSubtype="0" grpId="1" nodeType="withEffect">
                                  <p:stCondLst>
                                    <p:cond delay="0"/>
                                  </p:stCondLst>
                                  <p:childTnLst>
                                    <p:set>
                                      <p:cBhvr rctx="PPT">
                                        <p:cTn id="91" dur="indefinite"/>
                                        <p:tgtEl>
                                          <p:spTgt spid="87"/>
                                        </p:tgtEl>
                                        <p:attrNameLst>
                                          <p:attrName>style.opacity</p:attrName>
                                        </p:attrNameLst>
                                      </p:cBhvr>
                                      <p:to>
                                        <p:strVal val="0.25"/>
                                      </p:to>
                                    </p:set>
                                    <p:animEffect filter="image" prLst="opacity: 0.25">
                                      <p:cBhvr rctx="IE">
                                        <p:cTn id="92" dur="indefinite"/>
                                        <p:tgtEl>
                                          <p:spTgt spid="87"/>
                                        </p:tgtEl>
                                      </p:cBhvr>
                                    </p:animEffect>
                                  </p:childTnLst>
                                </p:cTn>
                              </p:par>
                              <p:par>
                                <p:cTn id="93" presetID="9" presetClass="emph" presetSubtype="0" nodeType="withEffect">
                                  <p:stCondLst>
                                    <p:cond delay="0"/>
                                  </p:stCondLst>
                                  <p:childTnLst>
                                    <p:set>
                                      <p:cBhvr rctx="PPT">
                                        <p:cTn id="94" dur="indefinite"/>
                                        <p:tgtEl>
                                          <p:spTgt spid="85"/>
                                        </p:tgtEl>
                                        <p:attrNameLst>
                                          <p:attrName>style.opacity</p:attrName>
                                        </p:attrNameLst>
                                      </p:cBhvr>
                                      <p:to>
                                        <p:strVal val="0.25"/>
                                      </p:to>
                                    </p:set>
                                    <p:animEffect filter="image" prLst="opacity: 0.25">
                                      <p:cBhvr rctx="IE">
                                        <p:cTn id="95" dur="indefinite"/>
                                        <p:tgtEl>
                                          <p:spTgt spid="85"/>
                                        </p:tgtEl>
                                      </p:cBhvr>
                                    </p:animEffect>
                                  </p:childTnLst>
                                </p:cTn>
                              </p:par>
                            </p:childTnLst>
                          </p:cTn>
                        </p:par>
                        <p:par>
                          <p:cTn id="96" fill="hold" nodeType="afterGroup">
                            <p:stCondLst>
                              <p:cond delay="0"/>
                            </p:stCondLst>
                            <p:childTnLst>
                              <p:par>
                                <p:cTn id="97" presetID="9" presetClass="entr" presetSubtype="0" fill="hold" nodeType="afterEffect">
                                  <p:stCondLst>
                                    <p:cond delay="500"/>
                                  </p:stCondLst>
                                  <p:childTnLst>
                                    <p:set>
                                      <p:cBhvr>
                                        <p:cTn id="98" dur="1" fill="hold">
                                          <p:stCondLst>
                                            <p:cond delay="0"/>
                                          </p:stCondLst>
                                        </p:cTn>
                                        <p:tgtEl>
                                          <p:spTgt spid="28"/>
                                        </p:tgtEl>
                                        <p:attrNameLst>
                                          <p:attrName>style.visibility</p:attrName>
                                        </p:attrNameLst>
                                      </p:cBhvr>
                                      <p:to>
                                        <p:strVal val="visible"/>
                                      </p:to>
                                    </p:set>
                                    <p:animEffect transition="in" filter="dissolve">
                                      <p:cBhvr>
                                        <p:cTn id="99" dur="500"/>
                                        <p:tgtEl>
                                          <p:spTgt spid="28"/>
                                        </p:tgtEl>
                                      </p:cBhvr>
                                    </p:animEffect>
                                  </p:childTnLst>
                                </p:cTn>
                              </p:par>
                            </p:childTnLst>
                          </p:cTn>
                        </p:par>
                        <p:par>
                          <p:cTn id="100" fill="hold" nodeType="afterGroup">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500"/>
                                        <p:tgtEl>
                                          <p:spTgt spid="99"/>
                                        </p:tgtEl>
                                      </p:cBhvr>
                                    </p:animEffect>
                                  </p:childTnLst>
                                </p:cTn>
                              </p:par>
                            </p:childTnLst>
                          </p:cTn>
                        </p:par>
                        <p:par>
                          <p:cTn id="104" fill="hold" nodeType="afterGroup">
                            <p:stCondLst>
                              <p:cond delay="1500"/>
                            </p:stCondLst>
                            <p:childTnLst>
                              <p:par>
                                <p:cTn id="105" presetID="22" presetClass="entr" presetSubtype="1" fill="hold" nodeType="afterEffect">
                                  <p:stCondLst>
                                    <p:cond delay="500"/>
                                  </p:stCondLst>
                                  <p:childTnLst>
                                    <p:set>
                                      <p:cBhvr>
                                        <p:cTn id="106" dur="1" fill="hold">
                                          <p:stCondLst>
                                            <p:cond delay="0"/>
                                          </p:stCondLst>
                                        </p:cTn>
                                        <p:tgtEl>
                                          <p:spTgt spid="101"/>
                                        </p:tgtEl>
                                        <p:attrNameLst>
                                          <p:attrName>style.visibility</p:attrName>
                                        </p:attrNameLst>
                                      </p:cBhvr>
                                      <p:to>
                                        <p:strVal val="visible"/>
                                      </p:to>
                                    </p:set>
                                    <p:animEffect transition="in" filter="wipe(up)">
                                      <p:cBhvr>
                                        <p:cTn id="107" dur="500"/>
                                        <p:tgtEl>
                                          <p:spTgt spid="101"/>
                                        </p:tgtEl>
                                      </p:cBhvr>
                                    </p:animEffect>
                                  </p:childTnLst>
                                </p:cTn>
                              </p:par>
                            </p:childTnLst>
                          </p:cTn>
                        </p:par>
                        <p:par>
                          <p:cTn id="108" fill="hold" nodeType="afterGroup">
                            <p:stCondLst>
                              <p:cond delay="2500"/>
                            </p:stCondLst>
                            <p:childTnLst>
                              <p:par>
                                <p:cTn id="109" presetID="22" presetClass="entr" presetSubtype="4" fill="hold" nodeType="afterEffect">
                                  <p:stCondLst>
                                    <p:cond delay="0"/>
                                  </p:stCondLst>
                                  <p:childTnLst>
                                    <p:set>
                                      <p:cBhvr>
                                        <p:cTn id="110" dur="1" fill="hold">
                                          <p:stCondLst>
                                            <p:cond delay="0"/>
                                          </p:stCondLst>
                                        </p:cTn>
                                        <p:tgtEl>
                                          <p:spTgt spid="103"/>
                                        </p:tgtEl>
                                        <p:attrNameLst>
                                          <p:attrName>style.visibility</p:attrName>
                                        </p:attrNameLst>
                                      </p:cBhvr>
                                      <p:to>
                                        <p:strVal val="visible"/>
                                      </p:to>
                                    </p:set>
                                    <p:animEffect transition="in" filter="wipe(down)">
                                      <p:cBhvr>
                                        <p:cTn id="111" dur="500"/>
                                        <p:tgtEl>
                                          <p:spTgt spid="10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nodeType="afterGroup">
                            <p:stCondLst>
                              <p:cond delay="3000"/>
                            </p:stCondLst>
                            <p:childTnLst>
                              <p:par>
                                <p:cTn id="116" presetID="10" presetClass="entr" presetSubtype="0" fill="hold" nodeType="afterEffect">
                                  <p:stCondLst>
                                    <p:cond delay="500"/>
                                  </p:stCondLst>
                                  <p:childTnLst>
                                    <p:set>
                                      <p:cBhvr>
                                        <p:cTn id="117" dur="1" fill="hold">
                                          <p:stCondLst>
                                            <p:cond delay="0"/>
                                          </p:stCondLst>
                                        </p:cTn>
                                        <p:tgtEl>
                                          <p:spTgt spid="104"/>
                                        </p:tgtEl>
                                        <p:attrNameLst>
                                          <p:attrName>style.visibility</p:attrName>
                                        </p:attrNameLst>
                                      </p:cBhvr>
                                      <p:to>
                                        <p:strVal val="visible"/>
                                      </p:to>
                                    </p:set>
                                    <p:animEffect transition="in" filter="fade">
                                      <p:cBhvr>
                                        <p:cTn id="118" dur="500"/>
                                        <p:tgtEl>
                                          <p:spTgt spid="104"/>
                                        </p:tgtEl>
                                      </p:cBhvr>
                                    </p:animEffect>
                                  </p:childTnLst>
                                </p:cTn>
                              </p:par>
                            </p:childTnLst>
                          </p:cTn>
                        </p:par>
                        <p:par>
                          <p:cTn id="119" fill="hold" nodeType="afterGroup">
                            <p:stCondLst>
                              <p:cond delay="4000"/>
                            </p:stCondLst>
                            <p:childTnLst>
                              <p:par>
                                <p:cTn id="120" presetID="9" presetClass="entr" presetSubtype="0" fill="hold" nodeType="afterEffect">
                                  <p:stCondLst>
                                    <p:cond delay="500"/>
                                  </p:stCondLst>
                                  <p:childTnLst>
                                    <p:set>
                                      <p:cBhvr>
                                        <p:cTn id="121" dur="1" fill="hold">
                                          <p:stCondLst>
                                            <p:cond delay="0"/>
                                          </p:stCondLst>
                                        </p:cTn>
                                        <p:tgtEl>
                                          <p:spTgt spid="79"/>
                                        </p:tgtEl>
                                        <p:attrNameLst>
                                          <p:attrName>style.visibility</p:attrName>
                                        </p:attrNameLst>
                                      </p:cBhvr>
                                      <p:to>
                                        <p:strVal val="visible"/>
                                      </p:to>
                                    </p:set>
                                    <p:animEffect transition="in" filter="dissolve">
                                      <p:cBhvr>
                                        <p:cTn id="12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7" grpId="1"/>
      <p:bldP spid="10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e 13"/>
          <p:cNvSpPr/>
          <p:nvPr/>
        </p:nvSpPr>
        <p:spPr bwMode="auto">
          <a:xfrm rot="10800000">
            <a:off x="5340350" y="4093136"/>
            <a:ext cx="3124200" cy="3124200"/>
          </a:xfrm>
          <a:prstGeom prst="pie">
            <a:avLst>
              <a:gd name="adj1" fmla="val 0"/>
              <a:gd name="adj2" fmla="val 10805778"/>
            </a:avLst>
          </a:prstGeom>
          <a:solidFill>
            <a:schemeClr val="accent6">
              <a:lumMod val="20000"/>
              <a:lumOff val="80000"/>
            </a:schemeClr>
          </a:solidFill>
          <a:ln w="3175">
            <a:solidFill>
              <a:schemeClr val="bg1"/>
            </a:solidFill>
            <a:headEnd type="none" w="med" len="med"/>
            <a:tailEnd type="none" w="med" len="med"/>
          </a:ln>
          <a:effectLst>
            <a:reflection blurRad="6350" stA="50000" endA="300" endPos="55000" dir="5400000" sy="-100000" algn="bl" rotWithShape="0"/>
          </a:effectLst>
        </p:spPr>
        <p:style>
          <a:lnRef idx="2">
            <a:schemeClr val="accent6">
              <a:shade val="50000"/>
            </a:schemeClr>
          </a:lnRef>
          <a:fillRef idx="1">
            <a:schemeClr val="accent6"/>
          </a:fillRef>
          <a:effectRef idx="0">
            <a:schemeClr val="accent6"/>
          </a:effectRef>
          <a:fontRef idx="minor">
            <a:schemeClr val="lt1"/>
          </a:fontRef>
        </p:style>
        <p:txBody>
          <a:bodyPr/>
          <a:lstStyle/>
          <a:p>
            <a:pPr hangingPunct="0">
              <a:lnSpc>
                <a:spcPct val="93000"/>
              </a:lnSpc>
              <a:buClr>
                <a:srgbClr val="000000"/>
              </a:buClr>
              <a:buSzPct val="100000"/>
              <a:buFont typeface="Times New Roman" pitchFamily="16" charset="0"/>
              <a:buNone/>
              <a:defRPr/>
            </a:pPr>
            <a:endParaRPr lang="zh-CN" altLang="en-US">
              <a:solidFill>
                <a:schemeClr val="bg1"/>
              </a:solidFill>
              <a:latin typeface="Arial" charset="0"/>
            </a:endParaRPr>
          </a:p>
        </p:txBody>
      </p:sp>
      <p:sp>
        <p:nvSpPr>
          <p:cNvPr id="26" name="TextBox 25"/>
          <p:cNvSpPr txBox="1"/>
          <p:nvPr/>
        </p:nvSpPr>
        <p:spPr>
          <a:xfrm>
            <a:off x="5467350" y="4245536"/>
            <a:ext cx="2882900" cy="2844800"/>
          </a:xfrm>
          <a:prstGeom prst="rect">
            <a:avLst/>
          </a:prstGeom>
          <a:noFill/>
          <a:effectLst>
            <a:reflection blurRad="6350" stA="50000" endA="300" endPos="55000" dir="5400000" sy="-100000" algn="bl" rotWithShape="0"/>
          </a:effectLst>
        </p:spPr>
        <p:txBody>
          <a:bodyPr spcFirstLastPara="1">
            <a:prstTxWarp prst="textArchUp">
              <a:avLst>
                <a:gd name="adj" fmla="val 12005899"/>
              </a:avLst>
            </a:prstTxWarp>
            <a:spAutoFit/>
          </a:bodyPr>
          <a:lstStyle/>
          <a:p>
            <a:pPr algn="ctr" hangingPunct="0">
              <a:lnSpc>
                <a:spcPct val="93000"/>
              </a:lnSpc>
              <a:buClr>
                <a:srgbClr val="000000"/>
              </a:buClr>
              <a:buSzPct val="100000"/>
              <a:buFont typeface="Times New Roman" pitchFamily="18" charset="0"/>
              <a:buNone/>
              <a:defRPr/>
            </a:pPr>
            <a:r>
              <a:rPr lang="en-US" altLang="zh-CN" sz="1600" dirty="0">
                <a:ea typeface="Arial Unicode MS" pitchFamily="34" charset="-122"/>
                <a:cs typeface="Arial Unicode MS" pitchFamily="34" charset="-122"/>
              </a:rPr>
              <a:t>Physical Security</a:t>
            </a:r>
            <a:endParaRPr lang="zh-CN" altLang="en-US" sz="1600" dirty="0">
              <a:ea typeface="Arial Unicode MS" pitchFamily="34" charset="-122"/>
              <a:cs typeface="Arial Unicode MS" pitchFamily="34" charset="-122"/>
            </a:endParaRPr>
          </a:p>
        </p:txBody>
      </p:sp>
      <p:sp>
        <p:nvSpPr>
          <p:cNvPr id="15" name="Pie 14"/>
          <p:cNvSpPr/>
          <p:nvPr/>
        </p:nvSpPr>
        <p:spPr bwMode="auto">
          <a:xfrm rot="10800000">
            <a:off x="5568950" y="4321737"/>
            <a:ext cx="2666999" cy="2666999"/>
          </a:xfrm>
          <a:prstGeom prst="pie">
            <a:avLst>
              <a:gd name="adj1" fmla="val 0"/>
              <a:gd name="adj2" fmla="val 10805778"/>
            </a:avLst>
          </a:prstGeom>
          <a:solidFill>
            <a:schemeClr val="accent6">
              <a:lumMod val="40000"/>
              <a:lumOff val="60000"/>
            </a:schemeClr>
          </a:solidFill>
          <a:ln w="3175">
            <a:solidFill>
              <a:schemeClr val="bg1"/>
            </a:solidFill>
            <a:headEnd type="none" w="med" len="med"/>
            <a:tailEnd type="none" w="med" len="med"/>
          </a:ln>
          <a:effectLst>
            <a:reflection blurRad="6350" stA="50000" endA="300" endPos="55000" dir="5400000" sy="-100000" algn="bl" rotWithShape="0"/>
          </a:effectLst>
        </p:spPr>
        <p:style>
          <a:lnRef idx="2">
            <a:schemeClr val="accent6">
              <a:shade val="50000"/>
            </a:schemeClr>
          </a:lnRef>
          <a:fillRef idx="1">
            <a:schemeClr val="accent6"/>
          </a:fillRef>
          <a:effectRef idx="0">
            <a:schemeClr val="accent6"/>
          </a:effectRef>
          <a:fontRef idx="minor">
            <a:schemeClr val="lt1"/>
          </a:fontRef>
        </p:style>
        <p:txBody>
          <a:bodyPr/>
          <a:lstStyle/>
          <a:p>
            <a:pPr hangingPunct="0">
              <a:lnSpc>
                <a:spcPct val="93000"/>
              </a:lnSpc>
              <a:buClr>
                <a:srgbClr val="000000"/>
              </a:buClr>
              <a:buSzPct val="100000"/>
              <a:buFont typeface="Times New Roman" pitchFamily="16" charset="0"/>
              <a:buNone/>
              <a:defRPr/>
            </a:pPr>
            <a:endParaRPr lang="zh-CN" altLang="en-US">
              <a:solidFill>
                <a:schemeClr val="bg1"/>
              </a:solidFill>
              <a:latin typeface="Arial" charset="0"/>
            </a:endParaRPr>
          </a:p>
        </p:txBody>
      </p:sp>
      <p:sp>
        <p:nvSpPr>
          <p:cNvPr id="25" name="TextBox 24"/>
          <p:cNvSpPr txBox="1"/>
          <p:nvPr/>
        </p:nvSpPr>
        <p:spPr>
          <a:xfrm>
            <a:off x="5715000" y="4480487"/>
            <a:ext cx="2374900" cy="2317750"/>
          </a:xfrm>
          <a:prstGeom prst="rect">
            <a:avLst/>
          </a:prstGeom>
          <a:noFill/>
          <a:effectLst>
            <a:reflection blurRad="6350" stA="50000" endA="300" endPos="55000" dir="5400000" sy="-100000" algn="bl" rotWithShape="0"/>
          </a:effectLst>
        </p:spPr>
        <p:txBody>
          <a:bodyPr spcFirstLastPara="1">
            <a:prstTxWarp prst="textArchUp">
              <a:avLst>
                <a:gd name="adj" fmla="val 12579178"/>
              </a:avLst>
            </a:prstTxWarp>
            <a:spAutoFit/>
          </a:bodyPr>
          <a:lstStyle/>
          <a:p>
            <a:pPr algn="ctr" hangingPunct="0">
              <a:lnSpc>
                <a:spcPct val="93000"/>
              </a:lnSpc>
              <a:buClr>
                <a:srgbClr val="000000"/>
              </a:buClr>
              <a:buSzPct val="100000"/>
              <a:buFont typeface="Times New Roman" pitchFamily="18" charset="0"/>
              <a:buNone/>
              <a:defRPr/>
            </a:pPr>
            <a:r>
              <a:rPr lang="en-US" altLang="zh-CN" sz="1600" dirty="0">
                <a:ea typeface="Arial Unicode MS" pitchFamily="34" charset="-122"/>
                <a:cs typeface="Arial Unicode MS" pitchFamily="34" charset="-122"/>
              </a:rPr>
              <a:t>External Network</a:t>
            </a:r>
            <a:endParaRPr lang="zh-CN" altLang="en-US" sz="1600" dirty="0">
              <a:ea typeface="Arial Unicode MS" pitchFamily="34" charset="-122"/>
              <a:cs typeface="Arial Unicode MS" pitchFamily="34" charset="-122"/>
            </a:endParaRPr>
          </a:p>
        </p:txBody>
      </p:sp>
      <p:sp>
        <p:nvSpPr>
          <p:cNvPr id="16" name="Pie 15"/>
          <p:cNvSpPr/>
          <p:nvPr/>
        </p:nvSpPr>
        <p:spPr bwMode="auto">
          <a:xfrm rot="10800000">
            <a:off x="5797550" y="4550336"/>
            <a:ext cx="2209800" cy="2209800"/>
          </a:xfrm>
          <a:prstGeom prst="pie">
            <a:avLst>
              <a:gd name="adj1" fmla="val 0"/>
              <a:gd name="adj2" fmla="val 10805778"/>
            </a:avLst>
          </a:prstGeom>
          <a:solidFill>
            <a:schemeClr val="accent6">
              <a:lumMod val="60000"/>
              <a:lumOff val="40000"/>
            </a:schemeClr>
          </a:solidFill>
          <a:ln w="3175">
            <a:solidFill>
              <a:schemeClr val="bg1"/>
            </a:solidFill>
            <a:headEnd type="none" w="med" len="med"/>
            <a:tailEnd type="none" w="med" len="med"/>
          </a:ln>
          <a:effectLst>
            <a:reflection blurRad="6350" stA="50000" endA="300" endPos="55000" dir="5400000" sy="-100000" algn="bl" rotWithShape="0"/>
          </a:effectLst>
        </p:spPr>
        <p:style>
          <a:lnRef idx="2">
            <a:schemeClr val="accent6">
              <a:shade val="50000"/>
            </a:schemeClr>
          </a:lnRef>
          <a:fillRef idx="1">
            <a:schemeClr val="accent6"/>
          </a:fillRef>
          <a:effectRef idx="0">
            <a:schemeClr val="accent6"/>
          </a:effectRef>
          <a:fontRef idx="minor">
            <a:schemeClr val="lt1"/>
          </a:fontRef>
        </p:style>
        <p:txBody>
          <a:bodyPr/>
          <a:lstStyle/>
          <a:p>
            <a:pPr hangingPunct="0">
              <a:lnSpc>
                <a:spcPct val="93000"/>
              </a:lnSpc>
              <a:buClr>
                <a:srgbClr val="000000"/>
              </a:buClr>
              <a:buSzPct val="100000"/>
              <a:buFont typeface="Times New Roman" pitchFamily="16" charset="0"/>
              <a:buNone/>
              <a:defRPr/>
            </a:pPr>
            <a:endParaRPr lang="zh-CN" altLang="en-US">
              <a:solidFill>
                <a:schemeClr val="bg1"/>
              </a:solidFill>
              <a:latin typeface="Arial" charset="0"/>
            </a:endParaRPr>
          </a:p>
        </p:txBody>
      </p:sp>
      <p:sp>
        <p:nvSpPr>
          <p:cNvPr id="24" name="TextBox 23"/>
          <p:cNvSpPr txBox="1"/>
          <p:nvPr/>
        </p:nvSpPr>
        <p:spPr>
          <a:xfrm>
            <a:off x="5943600" y="4696386"/>
            <a:ext cx="1917700" cy="1981200"/>
          </a:xfrm>
          <a:prstGeom prst="rect">
            <a:avLst/>
          </a:prstGeom>
          <a:noFill/>
          <a:effectLst>
            <a:reflection blurRad="6350" stA="50000" endA="300" endPos="55000" dir="5400000" sy="-100000" algn="bl" rotWithShape="0"/>
          </a:effectLst>
        </p:spPr>
        <p:txBody>
          <a:bodyPr spcFirstLastPara="1">
            <a:prstTxWarp prst="textArchUp">
              <a:avLst>
                <a:gd name="adj" fmla="val 11423879"/>
              </a:avLst>
            </a:prstTxWarp>
            <a:spAutoFit/>
          </a:bodyPr>
          <a:lstStyle/>
          <a:p>
            <a:pPr algn="ctr" hangingPunct="0">
              <a:lnSpc>
                <a:spcPct val="93000"/>
              </a:lnSpc>
              <a:buClr>
                <a:srgbClr val="000000"/>
              </a:buClr>
              <a:buSzPct val="100000"/>
              <a:buFont typeface="Times New Roman" pitchFamily="18" charset="0"/>
              <a:buNone/>
              <a:defRPr/>
            </a:pPr>
            <a:r>
              <a:rPr lang="en-US" altLang="zh-CN" sz="1600" dirty="0">
                <a:ea typeface="Arial Unicode MS" pitchFamily="34" charset="-122"/>
                <a:cs typeface="Arial Unicode MS" pitchFamily="34" charset="-122"/>
              </a:rPr>
              <a:t>Internal Network</a:t>
            </a:r>
            <a:endParaRPr lang="zh-CN" altLang="en-US" sz="1600" dirty="0">
              <a:ea typeface="Arial Unicode MS" pitchFamily="34" charset="-122"/>
              <a:cs typeface="Arial Unicode MS" pitchFamily="34" charset="-122"/>
            </a:endParaRPr>
          </a:p>
        </p:txBody>
      </p:sp>
      <p:sp>
        <p:nvSpPr>
          <p:cNvPr id="17" name="Pie 16"/>
          <p:cNvSpPr/>
          <p:nvPr/>
        </p:nvSpPr>
        <p:spPr bwMode="auto">
          <a:xfrm rot="10800000">
            <a:off x="6026150" y="4778936"/>
            <a:ext cx="1752600" cy="1752600"/>
          </a:xfrm>
          <a:prstGeom prst="pie">
            <a:avLst>
              <a:gd name="adj1" fmla="val 0"/>
              <a:gd name="adj2" fmla="val 10805778"/>
            </a:avLst>
          </a:prstGeom>
          <a:solidFill>
            <a:srgbClr val="4C4CD4"/>
          </a:solidFill>
          <a:ln w="3175">
            <a:solidFill>
              <a:schemeClr val="bg1"/>
            </a:solidFill>
            <a:headEnd type="none" w="med" len="med"/>
            <a:tailEnd type="none" w="med" len="med"/>
          </a:ln>
          <a:effectLst>
            <a:reflection blurRad="6350" stA="50000" endA="300" endPos="55000" dir="5400000" sy="-100000" algn="bl" rotWithShape="0"/>
          </a:effectLst>
        </p:spPr>
        <p:style>
          <a:lnRef idx="2">
            <a:schemeClr val="accent6">
              <a:shade val="50000"/>
            </a:schemeClr>
          </a:lnRef>
          <a:fillRef idx="1">
            <a:schemeClr val="accent6"/>
          </a:fillRef>
          <a:effectRef idx="0">
            <a:schemeClr val="accent6"/>
          </a:effectRef>
          <a:fontRef idx="minor">
            <a:schemeClr val="lt1"/>
          </a:fontRef>
        </p:style>
        <p:txBody>
          <a:bodyPr/>
          <a:lstStyle/>
          <a:p>
            <a:pPr hangingPunct="0">
              <a:lnSpc>
                <a:spcPct val="93000"/>
              </a:lnSpc>
              <a:buClr>
                <a:srgbClr val="000000"/>
              </a:buClr>
              <a:buSzPct val="100000"/>
              <a:buFont typeface="Times New Roman" pitchFamily="16" charset="0"/>
              <a:buNone/>
              <a:defRPr/>
            </a:pPr>
            <a:endParaRPr lang="zh-CN" altLang="en-US">
              <a:solidFill>
                <a:schemeClr val="bg1"/>
              </a:solidFill>
              <a:latin typeface="Arial" charset="0"/>
            </a:endParaRPr>
          </a:p>
        </p:txBody>
      </p:sp>
      <p:sp>
        <p:nvSpPr>
          <p:cNvPr id="23" name="TextBox 22"/>
          <p:cNvSpPr txBox="1"/>
          <p:nvPr/>
        </p:nvSpPr>
        <p:spPr>
          <a:xfrm>
            <a:off x="6178550" y="4931336"/>
            <a:ext cx="1447800" cy="1485900"/>
          </a:xfrm>
          <a:prstGeom prst="rect">
            <a:avLst/>
          </a:prstGeom>
          <a:noFill/>
          <a:effectLst>
            <a:reflection blurRad="6350" stA="50000" endA="300" endPos="55000" dir="5400000" sy="-100000" algn="bl" rotWithShape="0"/>
          </a:effectLst>
        </p:spPr>
        <p:txBody>
          <a:bodyPr spcFirstLastPara="1">
            <a:prstTxWarp prst="textArchUp">
              <a:avLst>
                <a:gd name="adj" fmla="val 12410873"/>
              </a:avLst>
            </a:prstTxWarp>
            <a:spAutoFit/>
          </a:bodyPr>
          <a:lstStyle/>
          <a:p>
            <a:pPr algn="ctr" hangingPunct="0">
              <a:lnSpc>
                <a:spcPct val="93000"/>
              </a:lnSpc>
              <a:buClr>
                <a:srgbClr val="000000"/>
              </a:buClr>
              <a:buSzPct val="100000"/>
              <a:buFont typeface="Times New Roman" pitchFamily="18" charset="0"/>
              <a:buNone/>
              <a:defRPr/>
            </a:pPr>
            <a:r>
              <a:rPr lang="en-US" altLang="zh-CN" sz="1600" dirty="0">
                <a:ea typeface="Arial Unicode MS" pitchFamily="34" charset="-122"/>
                <a:cs typeface="Arial Unicode MS" pitchFamily="34" charset="-122"/>
              </a:rPr>
              <a:t>Device</a:t>
            </a:r>
            <a:endParaRPr lang="zh-CN" altLang="en-US" sz="1600" dirty="0">
              <a:ea typeface="Arial Unicode MS" pitchFamily="34" charset="-122"/>
              <a:cs typeface="Arial Unicode MS" pitchFamily="34" charset="-122"/>
            </a:endParaRPr>
          </a:p>
        </p:txBody>
      </p:sp>
      <p:sp>
        <p:nvSpPr>
          <p:cNvPr id="18" name="Pie 17"/>
          <p:cNvSpPr/>
          <p:nvPr/>
        </p:nvSpPr>
        <p:spPr bwMode="auto">
          <a:xfrm rot="10800000">
            <a:off x="6254750" y="5007536"/>
            <a:ext cx="1295400" cy="1295400"/>
          </a:xfrm>
          <a:prstGeom prst="pie">
            <a:avLst>
              <a:gd name="adj1" fmla="val 0"/>
              <a:gd name="adj2" fmla="val 10805778"/>
            </a:avLst>
          </a:prstGeom>
          <a:solidFill>
            <a:schemeClr val="accent6">
              <a:lumMod val="75000"/>
            </a:schemeClr>
          </a:solidFill>
          <a:ln w="3175">
            <a:solidFill>
              <a:schemeClr val="bg1"/>
            </a:solidFill>
            <a:headEnd type="none" w="med" len="med"/>
            <a:tailEnd type="none" w="med" len="med"/>
          </a:ln>
          <a:effectLst>
            <a:reflection blurRad="6350" stA="50000" endA="300" endPos="55000" dir="5400000" sy="-100000" algn="bl" rotWithShape="0"/>
          </a:effectLst>
        </p:spPr>
        <p:style>
          <a:lnRef idx="2">
            <a:schemeClr val="accent6">
              <a:shade val="50000"/>
            </a:schemeClr>
          </a:lnRef>
          <a:fillRef idx="1">
            <a:schemeClr val="accent6"/>
          </a:fillRef>
          <a:effectRef idx="0">
            <a:schemeClr val="accent6"/>
          </a:effectRef>
          <a:fontRef idx="minor">
            <a:schemeClr val="lt1"/>
          </a:fontRef>
        </p:style>
        <p:txBody>
          <a:bodyPr/>
          <a:lstStyle/>
          <a:p>
            <a:pPr hangingPunct="0">
              <a:lnSpc>
                <a:spcPct val="93000"/>
              </a:lnSpc>
              <a:buClr>
                <a:srgbClr val="000000"/>
              </a:buClr>
              <a:buSzPct val="100000"/>
              <a:buFont typeface="Times New Roman" pitchFamily="16" charset="0"/>
              <a:buNone/>
              <a:defRPr/>
            </a:pPr>
            <a:endParaRPr lang="zh-CN" altLang="en-US">
              <a:solidFill>
                <a:schemeClr val="bg1"/>
              </a:solidFill>
              <a:latin typeface="Arial" charset="0"/>
            </a:endParaRPr>
          </a:p>
        </p:txBody>
      </p:sp>
      <p:sp>
        <p:nvSpPr>
          <p:cNvPr id="22" name="TextBox 21"/>
          <p:cNvSpPr txBox="1"/>
          <p:nvPr/>
        </p:nvSpPr>
        <p:spPr>
          <a:xfrm>
            <a:off x="6400800" y="5140886"/>
            <a:ext cx="1041400" cy="1073150"/>
          </a:xfrm>
          <a:prstGeom prst="rect">
            <a:avLst/>
          </a:prstGeom>
          <a:noFill/>
          <a:effectLst>
            <a:reflection blurRad="6350" stA="50000" endA="300" endPos="55000" dir="5400000" sy="-100000" algn="bl" rotWithShape="0"/>
          </a:effectLst>
        </p:spPr>
        <p:txBody>
          <a:bodyPr spcFirstLastPara="1">
            <a:prstTxWarp prst="textArchUp">
              <a:avLst>
                <a:gd name="adj" fmla="val 12080203"/>
              </a:avLst>
            </a:prstTxWarp>
            <a:spAutoFit/>
          </a:bodyPr>
          <a:lstStyle/>
          <a:p>
            <a:pPr algn="ctr" hangingPunct="0">
              <a:lnSpc>
                <a:spcPct val="93000"/>
              </a:lnSpc>
              <a:buClr>
                <a:srgbClr val="000000"/>
              </a:buClr>
              <a:buSzPct val="100000"/>
              <a:buFont typeface="Times New Roman" pitchFamily="18" charset="0"/>
              <a:buNone/>
              <a:defRPr/>
            </a:pPr>
            <a:r>
              <a:rPr lang="en-US" altLang="zh-CN" sz="1600" dirty="0">
                <a:ea typeface="Arial Unicode MS" pitchFamily="34" charset="-122"/>
                <a:cs typeface="Arial Unicode MS" pitchFamily="34" charset="-122"/>
              </a:rPr>
              <a:t>Application</a:t>
            </a:r>
            <a:endParaRPr lang="zh-CN" altLang="en-US" sz="1600" dirty="0">
              <a:ea typeface="Arial Unicode MS" pitchFamily="34" charset="-122"/>
              <a:cs typeface="Arial Unicode MS" pitchFamily="34" charset="-122"/>
            </a:endParaRPr>
          </a:p>
        </p:txBody>
      </p:sp>
      <p:grpSp>
        <p:nvGrpSpPr>
          <p:cNvPr id="2" name="Group 58"/>
          <p:cNvGrpSpPr>
            <a:grpSpLocks/>
          </p:cNvGrpSpPr>
          <p:nvPr/>
        </p:nvGrpSpPr>
        <p:grpSpPr bwMode="auto">
          <a:xfrm>
            <a:off x="381000" y="3825875"/>
            <a:ext cx="3352800" cy="609600"/>
            <a:chOff x="228600" y="4343400"/>
            <a:chExt cx="3352800" cy="609600"/>
          </a:xfrm>
        </p:grpSpPr>
        <p:sp>
          <p:nvSpPr>
            <p:cNvPr id="57" name="Rounded Rectangle 56"/>
            <p:cNvSpPr/>
            <p:nvPr/>
          </p:nvSpPr>
          <p:spPr bwMode="auto">
            <a:xfrm>
              <a:off x="228600" y="4343400"/>
              <a:ext cx="3352800" cy="609600"/>
            </a:xfrm>
            <a:prstGeom prst="roundRect">
              <a:avLst/>
            </a:prstGeom>
            <a:ln>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lstStyle/>
            <a:p>
              <a:pPr hangingPunct="0">
                <a:lnSpc>
                  <a:spcPct val="93000"/>
                </a:lnSpc>
                <a:buClr>
                  <a:srgbClr val="000000"/>
                </a:buClr>
                <a:buSzPct val="100000"/>
                <a:buFont typeface="Times New Roman" pitchFamily="18" charset="0"/>
                <a:buNone/>
                <a:defRPr/>
              </a:pPr>
              <a:endParaRPr lang="zh-CN" altLang="en-US">
                <a:solidFill>
                  <a:schemeClr val="bg1"/>
                </a:solidFill>
                <a:latin typeface="Arial" pitchFamily="34" charset="0"/>
                <a:ea typeface="Arial Unicode MS" pitchFamily="34" charset="-128"/>
              </a:endParaRPr>
            </a:p>
          </p:txBody>
        </p:sp>
        <p:pic>
          <p:nvPicPr>
            <p:cNvPr id="40995" name="Picture 11" descr="http://t1.gstatic.com/images?q=tbn:ANd9GcSOLySPvz6dfcQOxJVcLyAdRAmMD3RkGmXqFuJORFCnxbrhLqv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419601"/>
              <a:ext cx="6870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6" name="Rectangle 53"/>
            <p:cNvSpPr>
              <a:spLocks noChangeArrowheads="1"/>
            </p:cNvSpPr>
            <p:nvPr/>
          </p:nvSpPr>
          <p:spPr bwMode="auto">
            <a:xfrm>
              <a:off x="1066800" y="4343400"/>
              <a:ext cx="2514600" cy="60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200">
                  <a:solidFill>
                    <a:schemeClr val="tx1"/>
                  </a:solidFill>
                </a:rPr>
                <a:t>40 million credit card holders were at risk of having their data stolen -- and 200,000 definitely had …</a:t>
              </a:r>
              <a:endParaRPr lang="zh-CN" altLang="en-US" sz="1200">
                <a:solidFill>
                  <a:schemeClr val="tx1"/>
                </a:solidFill>
              </a:endParaRPr>
            </a:p>
          </p:txBody>
        </p:sp>
      </p:grpSp>
      <p:grpSp>
        <p:nvGrpSpPr>
          <p:cNvPr id="3" name="Group 59"/>
          <p:cNvGrpSpPr>
            <a:grpSpLocks/>
          </p:cNvGrpSpPr>
          <p:nvPr/>
        </p:nvGrpSpPr>
        <p:grpSpPr bwMode="auto">
          <a:xfrm>
            <a:off x="381000" y="4511675"/>
            <a:ext cx="3352800" cy="457200"/>
            <a:chOff x="228600" y="4953000"/>
            <a:chExt cx="3352800" cy="457200"/>
          </a:xfrm>
        </p:grpSpPr>
        <p:sp>
          <p:nvSpPr>
            <p:cNvPr id="58" name="Rounded Rectangle 57"/>
            <p:cNvSpPr/>
            <p:nvPr/>
          </p:nvSpPr>
          <p:spPr bwMode="auto">
            <a:xfrm>
              <a:off x="228600" y="4953000"/>
              <a:ext cx="3352800" cy="457200"/>
            </a:xfrm>
            <a:prstGeom prst="roundRect">
              <a:avLst/>
            </a:prstGeom>
            <a:ln>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lstStyle/>
            <a:p>
              <a:pPr hangingPunct="0">
                <a:lnSpc>
                  <a:spcPct val="93000"/>
                </a:lnSpc>
                <a:buClr>
                  <a:srgbClr val="000000"/>
                </a:buClr>
                <a:buSzPct val="100000"/>
                <a:buFont typeface="Times New Roman" pitchFamily="18" charset="0"/>
                <a:buNone/>
                <a:defRPr/>
              </a:pPr>
              <a:endParaRPr lang="zh-CN" altLang="en-US">
                <a:solidFill>
                  <a:schemeClr val="bg1"/>
                </a:solidFill>
                <a:latin typeface="Arial" pitchFamily="34" charset="0"/>
                <a:ea typeface="Arial Unicode MS" pitchFamily="34" charset="-128"/>
              </a:endParaRPr>
            </a:p>
          </p:txBody>
        </p:sp>
        <p:pic>
          <p:nvPicPr>
            <p:cNvPr id="40992" name="Picture 15" descr="http://www.hndc120.com/htmleditor/UploadFile/2011-8-7/201187222820417.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085596"/>
              <a:ext cx="762000" cy="17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3" name="Rectangle 54"/>
            <p:cNvSpPr>
              <a:spLocks noChangeArrowheads="1"/>
            </p:cNvSpPr>
            <p:nvPr/>
          </p:nvSpPr>
          <p:spPr bwMode="auto">
            <a:xfrm>
              <a:off x="1066800" y="4953000"/>
              <a:ext cx="1981200" cy="43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200">
                  <a:solidFill>
                    <a:schemeClr val="tx1"/>
                  </a:solidFill>
                </a:rPr>
                <a:t>77 million user information stolen</a:t>
              </a:r>
              <a:endParaRPr lang="zh-CN" altLang="en-US" sz="1200">
                <a:solidFill>
                  <a:schemeClr val="tx1"/>
                </a:solidFill>
              </a:endParaRPr>
            </a:p>
          </p:txBody>
        </p:sp>
      </p:grpSp>
      <p:grpSp>
        <p:nvGrpSpPr>
          <p:cNvPr id="4" name="Group 63"/>
          <p:cNvGrpSpPr/>
          <p:nvPr/>
        </p:nvGrpSpPr>
        <p:grpSpPr>
          <a:xfrm>
            <a:off x="381000" y="5045636"/>
            <a:ext cx="3352800" cy="609600"/>
            <a:chOff x="228600" y="5486400"/>
            <a:chExt cx="3352800" cy="609600"/>
          </a:xfrm>
          <a:effectLst>
            <a:reflection blurRad="6350" stA="50000" endA="300" endPos="55000" dir="5400000" sy="-100000" algn="bl" rotWithShape="0"/>
          </a:effectLst>
        </p:grpSpPr>
        <p:sp>
          <p:nvSpPr>
            <p:cNvPr id="63" name="Rounded Rectangle 62"/>
            <p:cNvSpPr/>
            <p:nvPr/>
          </p:nvSpPr>
          <p:spPr bwMode="auto">
            <a:xfrm>
              <a:off x="228600" y="5486400"/>
              <a:ext cx="3352800" cy="609600"/>
            </a:xfrm>
            <a:prstGeom prst="roundRect">
              <a:avLst/>
            </a:prstGeom>
            <a:ln>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lstStyle/>
            <a:p>
              <a:pPr hangingPunct="0">
                <a:lnSpc>
                  <a:spcPct val="93000"/>
                </a:lnSpc>
                <a:buClr>
                  <a:srgbClr val="000000"/>
                </a:buClr>
                <a:buSzPct val="100000"/>
                <a:buFont typeface="Times New Roman" pitchFamily="16" charset="0"/>
                <a:buNone/>
                <a:defRPr/>
              </a:pPr>
              <a:endParaRPr lang="zh-CN" altLang="en-US">
                <a:solidFill>
                  <a:schemeClr val="bg1"/>
                </a:solidFill>
                <a:latin typeface="Arial" charset="0"/>
              </a:endParaRPr>
            </a:p>
          </p:txBody>
        </p:sp>
        <p:pic>
          <p:nvPicPr>
            <p:cNvPr id="277521" name="Picture 17" descr="http://t1.gstatic.com/images?q=tbn:ANd9GcT2b5aoSSpccuVB0HxKdFK5ZUQFYNEoNptgoFnUfU9Or9mR1TD9xQ"/>
            <p:cNvPicPr>
              <a:picLocks noChangeAspect="1" noChangeArrowheads="1"/>
            </p:cNvPicPr>
            <p:nvPr/>
          </p:nvPicPr>
          <p:blipFill>
            <a:blip r:embed="rId4" cstate="print"/>
            <a:srcRect/>
            <a:stretch>
              <a:fillRect/>
            </a:stretch>
          </p:blipFill>
          <p:spPr bwMode="auto">
            <a:xfrm>
              <a:off x="228600" y="5614971"/>
              <a:ext cx="685800" cy="361765"/>
            </a:xfrm>
            <a:prstGeom prst="rect">
              <a:avLst/>
            </a:prstGeom>
            <a:noFill/>
          </p:spPr>
        </p:pic>
        <p:sp>
          <p:nvSpPr>
            <p:cNvPr id="56" name="Rectangle 55"/>
            <p:cNvSpPr/>
            <p:nvPr/>
          </p:nvSpPr>
          <p:spPr>
            <a:xfrm>
              <a:off x="1066800" y="5486400"/>
              <a:ext cx="1905000" cy="607474"/>
            </a:xfrm>
            <a:prstGeom prst="rect">
              <a:avLst/>
            </a:prstGeom>
          </p:spPr>
          <p:txBody>
            <a:bodyPr>
              <a:spAutoFit/>
            </a:bodyPr>
            <a:lstStyle/>
            <a:p>
              <a:pPr hangingPunct="0">
                <a:lnSpc>
                  <a:spcPct val="93000"/>
                </a:lnSpc>
                <a:buClr>
                  <a:srgbClr val="000000"/>
                </a:buClr>
                <a:buSzPct val="100000"/>
                <a:buFont typeface="Times New Roman" pitchFamily="18" charset="0"/>
                <a:buNone/>
                <a:defRPr/>
              </a:pPr>
              <a:r>
                <a:rPr lang="en-US" altLang="zh-CN" sz="1200" dirty="0">
                  <a:solidFill>
                    <a:schemeClr val="tx1"/>
                  </a:solidFill>
                  <a:ea typeface="Arial Unicode MS" pitchFamily="34" charset="-122"/>
                  <a:cs typeface="Arial Unicode MS" pitchFamily="34" charset="-122"/>
                </a:rPr>
                <a:t>Information stolen on tens of millions of credit and debit cards…</a:t>
              </a:r>
              <a:endParaRPr lang="zh-CN" altLang="en-US" sz="1200" dirty="0">
                <a:solidFill>
                  <a:schemeClr val="tx1"/>
                </a:solidFill>
                <a:ea typeface="Arial Unicode MS" pitchFamily="34" charset="-122"/>
                <a:cs typeface="Arial Unicode MS" pitchFamily="34" charset="-122"/>
              </a:endParaRPr>
            </a:p>
          </p:txBody>
        </p:sp>
      </p:grpSp>
      <p:pic>
        <p:nvPicPr>
          <p:cNvPr id="40975" name="Picture 9" descr="http://t3.gstatic.com/images?q=tbn:ANd9GcR1SECJONgI9S9hPwo2BuM4xIgDvy1IdQZq7Qy8NmljrZjQj865u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2225675"/>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6" name="Rectangle 2"/>
          <p:cNvSpPr>
            <a:spLocks noGrp="1" noChangeArrowheads="1"/>
          </p:cNvSpPr>
          <p:nvPr>
            <p:ph type="title"/>
          </p:nvPr>
        </p:nvSpPr>
        <p:spPr>
          <a:xfrm>
            <a:off x="457200" y="304800"/>
            <a:ext cx="8229600" cy="914400"/>
          </a:xfrm>
        </p:spPr>
        <p:txBody>
          <a:bodyPr/>
          <a:lstStyle/>
          <a:p>
            <a:pPr algn="ctr" defTabSz="457200" eaLnBrk="1"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zh-CN" sz="3200" b="1" dirty="0" smtClean="0">
                <a:solidFill>
                  <a:srgbClr val="C00000"/>
                </a:solidFill>
                <a:ea typeface="Arial Unicode MS" pitchFamily="34" charset="-128"/>
              </a:rPr>
              <a:t>Security Management – </a:t>
            </a:r>
            <a:r>
              <a:rPr lang="zh-CN" altLang="en-US" sz="3200" b="1" dirty="0" smtClean="0">
                <a:solidFill>
                  <a:srgbClr val="C00000"/>
                </a:solidFill>
                <a:ea typeface="Arial Unicode MS" pitchFamily="34" charset="-128"/>
              </a:rPr>
              <a:t>Data </a:t>
            </a:r>
            <a:r>
              <a:rPr lang="en-US" altLang="zh-CN" sz="3200" b="1" dirty="0" smtClean="0">
                <a:solidFill>
                  <a:srgbClr val="C00000"/>
                </a:solidFill>
                <a:ea typeface="Arial Unicode MS" pitchFamily="34" charset="-128"/>
              </a:rPr>
              <a:t>S</a:t>
            </a:r>
            <a:r>
              <a:rPr lang="zh-CN" altLang="en-US" sz="3200" b="1" dirty="0" smtClean="0">
                <a:solidFill>
                  <a:srgbClr val="C00000"/>
                </a:solidFill>
                <a:ea typeface="Arial Unicode MS" pitchFamily="34" charset="-128"/>
              </a:rPr>
              <a:t>ecurity is the </a:t>
            </a:r>
            <a:r>
              <a:rPr lang="en-US" altLang="zh-CN" sz="3200" b="1" dirty="0" smtClean="0">
                <a:solidFill>
                  <a:srgbClr val="C00000"/>
                </a:solidFill>
                <a:ea typeface="Arial Unicode MS" pitchFamily="34" charset="-128"/>
              </a:rPr>
              <a:t>C</a:t>
            </a:r>
            <a:r>
              <a:rPr lang="zh-CN" altLang="en-US" sz="3200" b="1" dirty="0" smtClean="0">
                <a:solidFill>
                  <a:srgbClr val="C00000"/>
                </a:solidFill>
                <a:ea typeface="Arial Unicode MS" pitchFamily="34" charset="-128"/>
              </a:rPr>
              <a:t>ore of all </a:t>
            </a:r>
            <a:r>
              <a:rPr lang="en-US" altLang="zh-CN" sz="3200" b="1" dirty="0" smtClean="0">
                <a:solidFill>
                  <a:srgbClr val="C00000"/>
                </a:solidFill>
                <a:ea typeface="Arial Unicode MS" pitchFamily="34" charset="-128"/>
              </a:rPr>
              <a:t>P</a:t>
            </a:r>
            <a:r>
              <a:rPr lang="zh-CN" altLang="en-US" sz="3200" b="1" dirty="0" smtClean="0">
                <a:solidFill>
                  <a:srgbClr val="C00000"/>
                </a:solidFill>
                <a:ea typeface="Arial Unicode MS" pitchFamily="34" charset="-128"/>
              </a:rPr>
              <a:t>rotections</a:t>
            </a:r>
            <a:endParaRPr lang="en-US" altLang="zh-CN" sz="3200" b="1" dirty="0" smtClean="0">
              <a:solidFill>
                <a:srgbClr val="C00000"/>
              </a:solidFill>
              <a:ea typeface="Arial Unicode MS" pitchFamily="34" charset="-128"/>
            </a:endParaRPr>
          </a:p>
        </p:txBody>
      </p:sp>
      <p:pic>
        <p:nvPicPr>
          <p:cNvPr id="277506" name="Picture 2"/>
          <p:cNvPicPr>
            <a:picLocks noChangeAspect="1" noChangeArrowheads="1"/>
          </p:cNvPicPr>
          <p:nvPr/>
        </p:nvPicPr>
        <p:blipFill>
          <a:blip r:embed="rId6" cstate="print"/>
          <a:stretch>
            <a:fillRect/>
          </a:stretch>
        </p:blipFill>
        <p:spPr bwMode="auto">
          <a:xfrm>
            <a:off x="406400" y="1614488"/>
            <a:ext cx="4179888" cy="1296987"/>
          </a:xfrm>
          <a:prstGeom prst="rect">
            <a:avLst/>
          </a:prstGeom>
          <a:ln>
            <a:noFill/>
          </a:ln>
          <a:effectLst>
            <a:outerShdw blurRad="190500" algn="tl" rotWithShape="0">
              <a:srgbClr val="000000">
                <a:alpha val="70000"/>
              </a:srgbClr>
            </a:outerShdw>
          </a:effectLst>
        </p:spPr>
      </p:pic>
      <p:pic>
        <p:nvPicPr>
          <p:cNvPr id="277507" name="Picture 3"/>
          <p:cNvPicPr>
            <a:picLocks noChangeAspect="1" noChangeArrowheads="1"/>
          </p:cNvPicPr>
          <p:nvPr/>
        </p:nvPicPr>
        <p:blipFill>
          <a:blip r:embed="rId7" cstate="print"/>
          <a:srcRect/>
          <a:stretch>
            <a:fillRect/>
          </a:stretch>
        </p:blipFill>
        <p:spPr bwMode="auto">
          <a:xfrm>
            <a:off x="838200" y="2987675"/>
            <a:ext cx="4229100" cy="773113"/>
          </a:xfrm>
          <a:prstGeom prst="rect">
            <a:avLst/>
          </a:prstGeom>
          <a:ln>
            <a:noFill/>
          </a:ln>
          <a:effectLst>
            <a:outerShdw blurRad="190500" algn="tl" rotWithShape="0">
              <a:srgbClr val="000000">
                <a:alpha val="70000"/>
              </a:srgbClr>
            </a:outerShdw>
          </a:effectLst>
        </p:spPr>
      </p:pic>
      <p:pic>
        <p:nvPicPr>
          <p:cNvPr id="277508" name="Picture 4"/>
          <p:cNvPicPr>
            <a:picLocks noChangeAspect="1" noChangeArrowheads="1"/>
          </p:cNvPicPr>
          <p:nvPr/>
        </p:nvPicPr>
        <p:blipFill>
          <a:blip r:embed="rId8" cstate="print"/>
          <a:srcRect/>
          <a:stretch>
            <a:fillRect/>
          </a:stretch>
        </p:blipFill>
        <p:spPr bwMode="auto">
          <a:xfrm>
            <a:off x="4648200" y="1295400"/>
            <a:ext cx="1905000" cy="1082675"/>
          </a:xfrm>
          <a:prstGeom prst="rect">
            <a:avLst/>
          </a:prstGeom>
          <a:ln>
            <a:noFill/>
          </a:ln>
          <a:effectLst>
            <a:outerShdw blurRad="190500" algn="tl" rotWithShape="0">
              <a:srgbClr val="000000">
                <a:alpha val="70000"/>
              </a:srgbClr>
            </a:outerShdw>
          </a:effectLst>
        </p:spPr>
      </p:pic>
      <p:pic>
        <p:nvPicPr>
          <p:cNvPr id="277509" name="Picture 5"/>
          <p:cNvPicPr>
            <a:picLocks noChangeAspect="1" noChangeArrowheads="1"/>
          </p:cNvPicPr>
          <p:nvPr/>
        </p:nvPicPr>
        <p:blipFill>
          <a:blip r:embed="rId9" cstate="print"/>
          <a:srcRect/>
          <a:stretch>
            <a:fillRect/>
          </a:stretch>
        </p:blipFill>
        <p:spPr bwMode="auto">
          <a:xfrm>
            <a:off x="5029200" y="2447925"/>
            <a:ext cx="3803650" cy="463550"/>
          </a:xfrm>
          <a:prstGeom prst="rect">
            <a:avLst/>
          </a:prstGeom>
          <a:ln>
            <a:noFill/>
          </a:ln>
          <a:effectLst>
            <a:outerShdw blurRad="190500" algn="tl" rotWithShape="0">
              <a:srgbClr val="000000">
                <a:alpha val="70000"/>
              </a:srgbClr>
            </a:outerShdw>
          </a:effectLst>
        </p:spPr>
      </p:pic>
      <p:sp>
        <p:nvSpPr>
          <p:cNvPr id="19" name="Pie 18"/>
          <p:cNvSpPr/>
          <p:nvPr/>
        </p:nvSpPr>
        <p:spPr bwMode="auto">
          <a:xfrm rot="10800000">
            <a:off x="6483350" y="5198036"/>
            <a:ext cx="876300" cy="876300"/>
          </a:xfrm>
          <a:prstGeom prst="pie">
            <a:avLst>
              <a:gd name="adj1" fmla="val 0"/>
              <a:gd name="adj2" fmla="val 10805778"/>
            </a:avLst>
          </a:prstGeom>
          <a:solidFill>
            <a:srgbClr val="92D050"/>
          </a:solidFill>
          <a:ln w="3175">
            <a:solidFill>
              <a:schemeClr val="bg1"/>
            </a:solidFill>
            <a:headEnd type="none" w="med" len="med"/>
            <a:tailEnd type="none" w="med" len="med"/>
          </a:ln>
          <a:effectLst>
            <a:reflection blurRad="6350" stA="50000" endA="300" endPos="55000" dir="5400000" sy="-100000" algn="bl" rotWithShape="0"/>
          </a:effectLst>
        </p:spPr>
        <p:style>
          <a:lnRef idx="2">
            <a:schemeClr val="accent6">
              <a:shade val="50000"/>
            </a:schemeClr>
          </a:lnRef>
          <a:fillRef idx="1">
            <a:schemeClr val="accent6"/>
          </a:fillRef>
          <a:effectRef idx="0">
            <a:schemeClr val="accent6"/>
          </a:effectRef>
          <a:fontRef idx="minor">
            <a:schemeClr val="lt1"/>
          </a:fontRef>
        </p:style>
        <p:txBody>
          <a:bodyPr/>
          <a:lstStyle/>
          <a:p>
            <a:pPr hangingPunct="0">
              <a:lnSpc>
                <a:spcPct val="93000"/>
              </a:lnSpc>
              <a:buClr>
                <a:srgbClr val="000000"/>
              </a:buClr>
              <a:buSzPct val="100000"/>
              <a:buFont typeface="Times New Roman" pitchFamily="16" charset="0"/>
              <a:buNone/>
              <a:defRPr/>
            </a:pPr>
            <a:endParaRPr lang="zh-CN" altLang="en-US">
              <a:solidFill>
                <a:schemeClr val="bg1"/>
              </a:solidFill>
              <a:latin typeface="Arial" charset="0"/>
            </a:endParaRPr>
          </a:p>
        </p:txBody>
      </p:sp>
      <p:sp>
        <p:nvSpPr>
          <p:cNvPr id="21" name="TextBox 20"/>
          <p:cNvSpPr txBox="1"/>
          <p:nvPr/>
        </p:nvSpPr>
        <p:spPr>
          <a:xfrm>
            <a:off x="6573125" y="5331386"/>
            <a:ext cx="685800" cy="321306"/>
          </a:xfrm>
          <a:prstGeom prst="rect">
            <a:avLst/>
          </a:prstGeom>
          <a:noFill/>
          <a:effectLst>
            <a:reflection blurRad="6350" stA="50000" endA="300" endPos="55000" dir="5400000" sy="-100000" algn="bl" rotWithShape="0"/>
          </a:effectLst>
        </p:spPr>
        <p:txBody>
          <a:bodyPr>
            <a:spAutoFit/>
          </a:bodyPr>
          <a:lstStyle/>
          <a:p>
            <a:pPr algn="ctr" hangingPunct="0">
              <a:lnSpc>
                <a:spcPct val="93000"/>
              </a:lnSpc>
              <a:buClr>
                <a:srgbClr val="000000"/>
              </a:buClr>
              <a:buSzPct val="100000"/>
              <a:buFont typeface="Times New Roman" pitchFamily="18" charset="0"/>
              <a:buNone/>
              <a:defRPr/>
            </a:pPr>
            <a:r>
              <a:rPr lang="en-US" altLang="zh-CN" sz="1600" b="1" dirty="0">
                <a:ea typeface="Arial Unicode MS" pitchFamily="34" charset="-122"/>
                <a:cs typeface="Arial Unicode MS" pitchFamily="34" charset="-122"/>
              </a:rPr>
              <a:t>Data</a:t>
            </a:r>
            <a:endParaRPr lang="zh-CN" altLang="en-US" sz="1600" b="1" dirty="0">
              <a:ea typeface="Arial Unicode MS" pitchFamily="34" charset="-122"/>
              <a:cs typeface="Arial Unicode MS" pitchFamily="34" charset="-122"/>
            </a:endParaRPr>
          </a:p>
        </p:txBody>
      </p:sp>
      <p:sp>
        <p:nvSpPr>
          <p:cNvPr id="33" name="Line Callout 2 (No Border) 32"/>
          <p:cNvSpPr/>
          <p:nvPr/>
        </p:nvSpPr>
        <p:spPr bwMode="auto">
          <a:xfrm>
            <a:off x="3810000" y="5730875"/>
            <a:ext cx="1873250" cy="533400"/>
          </a:xfrm>
          <a:prstGeom prst="callout2">
            <a:avLst>
              <a:gd name="adj1" fmla="val 50389"/>
              <a:gd name="adj2" fmla="val 99901"/>
              <a:gd name="adj3" fmla="val 50298"/>
              <a:gd name="adj4" fmla="val 127283"/>
              <a:gd name="adj5" fmla="val -17857"/>
              <a:gd name="adj6" fmla="val 165216"/>
            </a:avLst>
          </a:prstGeom>
          <a:no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85725" indent="-85725" defTabSz="455613" eaLnBrk="0" hangingPunct="0">
              <a:lnSpc>
                <a:spcPct val="93000"/>
              </a:lnSpc>
              <a:buClr>
                <a:srgbClr val="000000"/>
              </a:buClr>
              <a:buSzPct val="100000"/>
              <a:buFont typeface="Arial" pitchFamily="34" charset="0"/>
              <a:buChar char="•"/>
              <a:defRPr/>
            </a:pPr>
            <a:r>
              <a:rPr lang="en-US" altLang="zh-CN" sz="1400" b="1" dirty="0">
                <a:solidFill>
                  <a:srgbClr val="000000"/>
                </a:solidFill>
                <a:ea typeface="Arial Unicode MS" pitchFamily="34" charset="-122"/>
                <a:cs typeface="Arial Unicode MS" pitchFamily="34" charset="-122"/>
              </a:rPr>
              <a:t>Encrypted Storage</a:t>
            </a:r>
          </a:p>
          <a:p>
            <a:pPr marL="85725" indent="-85725" defTabSz="455613" eaLnBrk="0" hangingPunct="0">
              <a:lnSpc>
                <a:spcPct val="93000"/>
              </a:lnSpc>
              <a:buClr>
                <a:srgbClr val="000000"/>
              </a:buClr>
              <a:buSzPct val="100000"/>
              <a:buFont typeface="Arial" pitchFamily="34" charset="0"/>
              <a:buChar char="•"/>
              <a:defRPr/>
            </a:pPr>
            <a:r>
              <a:rPr lang="en-US" altLang="zh-CN" sz="1400" b="1" dirty="0">
                <a:solidFill>
                  <a:srgbClr val="000000"/>
                </a:solidFill>
                <a:ea typeface="Arial Unicode MS" pitchFamily="34" charset="-122"/>
                <a:cs typeface="Arial Unicode MS" pitchFamily="34" charset="-122"/>
              </a:rPr>
              <a:t>Access Control</a:t>
            </a:r>
          </a:p>
        </p:txBody>
      </p:sp>
      <p:sp>
        <p:nvSpPr>
          <p:cNvPr id="34" name="Line Callout 2 (No Border) 33"/>
          <p:cNvSpPr/>
          <p:nvPr/>
        </p:nvSpPr>
        <p:spPr bwMode="auto">
          <a:xfrm>
            <a:off x="3810000" y="4968875"/>
            <a:ext cx="1644650" cy="609600"/>
          </a:xfrm>
          <a:prstGeom prst="callout2">
            <a:avLst>
              <a:gd name="adj1" fmla="val 50389"/>
              <a:gd name="adj2" fmla="val 99901"/>
              <a:gd name="adj3" fmla="val 50298"/>
              <a:gd name="adj4" fmla="val 127283"/>
              <a:gd name="adj5" fmla="val 79702"/>
              <a:gd name="adj6" fmla="val 157430"/>
            </a:avLst>
          </a:prstGeom>
          <a:no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85725" indent="-85725" defTabSz="455613" eaLnBrk="0" hangingPunct="0">
              <a:lnSpc>
                <a:spcPct val="93000"/>
              </a:lnSpc>
              <a:buClr>
                <a:srgbClr val="000000"/>
              </a:buClr>
              <a:buSzPct val="100000"/>
              <a:buFont typeface="Arial" pitchFamily="34" charset="0"/>
              <a:buChar char="•"/>
              <a:defRPr/>
            </a:pPr>
            <a:r>
              <a:rPr lang="en-US" altLang="zh-CN" sz="1400" b="1" dirty="0">
                <a:solidFill>
                  <a:srgbClr val="000000"/>
                </a:solidFill>
                <a:ea typeface="Arial Unicode MS" pitchFamily="34" charset="-122"/>
                <a:cs typeface="Arial Unicode MS" pitchFamily="34" charset="-122"/>
              </a:rPr>
              <a:t>Authentication</a:t>
            </a:r>
          </a:p>
          <a:p>
            <a:pPr marL="85725" indent="-85725" defTabSz="455613" eaLnBrk="0" hangingPunct="0">
              <a:lnSpc>
                <a:spcPct val="93000"/>
              </a:lnSpc>
              <a:buClr>
                <a:srgbClr val="000000"/>
              </a:buClr>
              <a:buSzPct val="100000"/>
              <a:buFont typeface="Arial" pitchFamily="34" charset="0"/>
              <a:buChar char="•"/>
              <a:defRPr/>
            </a:pPr>
            <a:r>
              <a:rPr lang="en-US" altLang="zh-CN" sz="1400" b="1" dirty="0">
                <a:solidFill>
                  <a:srgbClr val="000000"/>
                </a:solidFill>
                <a:ea typeface="Arial Unicode MS" pitchFamily="34" charset="-122"/>
                <a:cs typeface="Arial Unicode MS" pitchFamily="34" charset="-122"/>
              </a:rPr>
              <a:t>Access Control</a:t>
            </a:r>
          </a:p>
          <a:p>
            <a:pPr marL="85725" indent="-85725" defTabSz="455613" eaLnBrk="0" hangingPunct="0">
              <a:lnSpc>
                <a:spcPct val="93000"/>
              </a:lnSpc>
              <a:buClr>
                <a:srgbClr val="000000"/>
              </a:buClr>
              <a:buSzPct val="100000"/>
              <a:buFont typeface="Arial" pitchFamily="34" charset="0"/>
              <a:buChar char="•"/>
              <a:defRPr/>
            </a:pPr>
            <a:r>
              <a:rPr lang="en-US" altLang="zh-CN" sz="1400" b="1" dirty="0">
                <a:solidFill>
                  <a:srgbClr val="000000"/>
                </a:solidFill>
                <a:ea typeface="Arial Unicode MS" pitchFamily="34" charset="-122"/>
                <a:cs typeface="Arial Unicode MS" pitchFamily="34" charset="-122"/>
              </a:rPr>
              <a:t>Audit</a:t>
            </a:r>
          </a:p>
        </p:txBody>
      </p:sp>
      <p:sp>
        <p:nvSpPr>
          <p:cNvPr id="36" name="Line Callout 2 (No Border) 35"/>
          <p:cNvSpPr/>
          <p:nvPr/>
        </p:nvSpPr>
        <p:spPr bwMode="auto">
          <a:xfrm>
            <a:off x="3886200" y="4435475"/>
            <a:ext cx="1447800" cy="457200"/>
          </a:xfrm>
          <a:prstGeom prst="callout2">
            <a:avLst>
              <a:gd name="adj1" fmla="val 50389"/>
              <a:gd name="adj2" fmla="val 99901"/>
              <a:gd name="adj3" fmla="val 50298"/>
              <a:gd name="adj4" fmla="val 114783"/>
              <a:gd name="adj5" fmla="val 166716"/>
              <a:gd name="adj6" fmla="val 165818"/>
            </a:avLst>
          </a:prstGeom>
          <a:no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85725" indent="-85725" defTabSz="455613" eaLnBrk="0" hangingPunct="0">
              <a:lnSpc>
                <a:spcPct val="93000"/>
              </a:lnSpc>
              <a:buClr>
                <a:srgbClr val="000000"/>
              </a:buClr>
              <a:buSzPct val="100000"/>
              <a:buFont typeface="Arial" pitchFamily="34" charset="0"/>
              <a:buChar char="•"/>
              <a:defRPr/>
            </a:pPr>
            <a:r>
              <a:rPr lang="en-US" altLang="zh-CN" sz="1400" b="1" dirty="0">
                <a:solidFill>
                  <a:srgbClr val="000000"/>
                </a:solidFill>
                <a:ea typeface="Arial Unicode MS" pitchFamily="34" charset="-122"/>
                <a:cs typeface="Arial Unicode MS" pitchFamily="34" charset="-122"/>
              </a:rPr>
              <a:t>Firewall</a:t>
            </a:r>
          </a:p>
          <a:p>
            <a:pPr marL="85725" indent="-85725" defTabSz="455613" eaLnBrk="0" hangingPunct="0">
              <a:lnSpc>
                <a:spcPct val="93000"/>
              </a:lnSpc>
              <a:buClr>
                <a:srgbClr val="000000"/>
              </a:buClr>
              <a:buSzPct val="100000"/>
              <a:buFont typeface="Arial" pitchFamily="34" charset="0"/>
              <a:buChar char="•"/>
              <a:defRPr/>
            </a:pPr>
            <a:r>
              <a:rPr lang="en-US" altLang="zh-CN" sz="1400" b="1" dirty="0">
                <a:solidFill>
                  <a:srgbClr val="000000"/>
                </a:solidFill>
                <a:ea typeface="Arial Unicode MS" pitchFamily="34" charset="-122"/>
                <a:cs typeface="Arial Unicode MS" pitchFamily="34" charset="-122"/>
              </a:rPr>
              <a:t>Anti-Virus</a:t>
            </a:r>
          </a:p>
        </p:txBody>
      </p:sp>
      <p:sp>
        <p:nvSpPr>
          <p:cNvPr id="37" name="Line Callout 2 (No Border) 36"/>
          <p:cNvSpPr/>
          <p:nvPr/>
        </p:nvSpPr>
        <p:spPr bwMode="auto">
          <a:xfrm>
            <a:off x="4572000" y="4054475"/>
            <a:ext cx="762000" cy="304800"/>
          </a:xfrm>
          <a:prstGeom prst="callout2">
            <a:avLst>
              <a:gd name="adj1" fmla="val 50389"/>
              <a:gd name="adj2" fmla="val 99901"/>
              <a:gd name="adj3" fmla="val 50298"/>
              <a:gd name="adj4" fmla="val 127283"/>
              <a:gd name="adj5" fmla="val 295536"/>
              <a:gd name="adj6" fmla="val 219570"/>
            </a:avLst>
          </a:prstGeom>
          <a:no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85725" indent="-85725" hangingPunct="0">
              <a:lnSpc>
                <a:spcPct val="93000"/>
              </a:lnSpc>
              <a:buClr>
                <a:srgbClr val="000000"/>
              </a:buClr>
              <a:buSzPct val="100000"/>
              <a:buFont typeface="Arial" pitchFamily="34" charset="0"/>
              <a:buChar char="•"/>
              <a:defRPr/>
            </a:pPr>
            <a:r>
              <a:rPr lang="en-US" altLang="zh-CN" sz="1400" b="1">
                <a:solidFill>
                  <a:srgbClr val="000000"/>
                </a:solidFill>
              </a:rPr>
              <a:t>VLAN</a:t>
            </a:r>
            <a:endParaRPr lang="zh-CN" altLang="en-US" sz="1400"/>
          </a:p>
        </p:txBody>
      </p:sp>
      <p:sp>
        <p:nvSpPr>
          <p:cNvPr id="38" name="Line Callout 2 (No Border) 37"/>
          <p:cNvSpPr/>
          <p:nvPr/>
        </p:nvSpPr>
        <p:spPr bwMode="auto">
          <a:xfrm>
            <a:off x="5867400" y="3521075"/>
            <a:ext cx="1676400" cy="304800"/>
          </a:xfrm>
          <a:prstGeom prst="callout2">
            <a:avLst>
              <a:gd name="adj1" fmla="val 51431"/>
              <a:gd name="adj2" fmla="val -505"/>
              <a:gd name="adj3" fmla="val 51340"/>
              <a:gd name="adj4" fmla="val -8675"/>
              <a:gd name="adj5" fmla="val 358036"/>
              <a:gd name="adj6" fmla="val 25375"/>
            </a:avLst>
          </a:prstGeom>
          <a:no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85725" indent="-85725" defTabSz="455613" eaLnBrk="0" hangingPunct="0">
              <a:lnSpc>
                <a:spcPct val="93000"/>
              </a:lnSpc>
              <a:buClr>
                <a:srgbClr val="000000"/>
              </a:buClr>
              <a:buSzPct val="100000"/>
              <a:buFont typeface="Arial" pitchFamily="34" charset="0"/>
              <a:buChar char="•"/>
              <a:defRPr/>
            </a:pPr>
            <a:r>
              <a:rPr lang="en-US" altLang="zh-CN" sz="1400" b="1" dirty="0">
                <a:solidFill>
                  <a:srgbClr val="000000"/>
                </a:solidFill>
                <a:ea typeface="Arial Unicode MS" pitchFamily="34" charset="-122"/>
                <a:cs typeface="Arial Unicode MS" pitchFamily="34" charset="-122"/>
              </a:rPr>
              <a:t>VPN/IPSEC/SSL</a:t>
            </a:r>
          </a:p>
        </p:txBody>
      </p:sp>
      <p:sp>
        <p:nvSpPr>
          <p:cNvPr id="39" name="Line Callout 2 (No Border) 38"/>
          <p:cNvSpPr/>
          <p:nvPr/>
        </p:nvSpPr>
        <p:spPr bwMode="auto">
          <a:xfrm>
            <a:off x="7696200" y="3521075"/>
            <a:ext cx="1371600" cy="685800"/>
          </a:xfrm>
          <a:prstGeom prst="callout2">
            <a:avLst>
              <a:gd name="adj1" fmla="val 50389"/>
              <a:gd name="adj2" fmla="val -694"/>
              <a:gd name="adj3" fmla="val 50298"/>
              <a:gd name="adj4" fmla="val -13788"/>
              <a:gd name="adj5" fmla="val 116369"/>
              <a:gd name="adj6" fmla="val -24814"/>
            </a:avLst>
          </a:prstGeom>
          <a:no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85725" indent="-85725" defTabSz="455613" eaLnBrk="0" hangingPunct="0">
              <a:lnSpc>
                <a:spcPct val="93000"/>
              </a:lnSpc>
              <a:buClr>
                <a:srgbClr val="000000"/>
              </a:buClr>
              <a:buSzPct val="100000"/>
              <a:buFont typeface="Arial" pitchFamily="34" charset="0"/>
              <a:buChar char="•"/>
              <a:defRPr/>
            </a:pPr>
            <a:r>
              <a:rPr lang="en-US" altLang="zh-CN" sz="1400" b="1" dirty="0">
                <a:solidFill>
                  <a:srgbClr val="000000"/>
                </a:solidFill>
                <a:ea typeface="Arial Unicode MS" pitchFamily="34" charset="-122"/>
                <a:cs typeface="Arial Unicode MS" pitchFamily="34" charset="-122"/>
              </a:rPr>
              <a:t>Door Access</a:t>
            </a:r>
          </a:p>
          <a:p>
            <a:pPr marL="85725" indent="-85725" defTabSz="455613" eaLnBrk="0" hangingPunct="0">
              <a:lnSpc>
                <a:spcPct val="93000"/>
              </a:lnSpc>
              <a:buClr>
                <a:srgbClr val="000000"/>
              </a:buClr>
              <a:buSzPct val="100000"/>
              <a:buFont typeface="Arial" pitchFamily="34" charset="0"/>
              <a:buChar char="•"/>
              <a:defRPr/>
            </a:pPr>
            <a:r>
              <a:rPr lang="en-US" altLang="zh-CN" sz="1400" b="1" dirty="0">
                <a:solidFill>
                  <a:srgbClr val="000000"/>
                </a:solidFill>
                <a:ea typeface="Arial Unicode MS" pitchFamily="34" charset="-122"/>
                <a:cs typeface="Arial Unicode MS" pitchFamily="34" charset="-122"/>
              </a:rPr>
              <a:t>Surveillance</a:t>
            </a:r>
          </a:p>
          <a:p>
            <a:pPr marL="85725" indent="-85725" defTabSz="455613" eaLnBrk="0" hangingPunct="0">
              <a:lnSpc>
                <a:spcPct val="93000"/>
              </a:lnSpc>
              <a:buClr>
                <a:srgbClr val="000000"/>
              </a:buClr>
              <a:buSzPct val="100000"/>
              <a:buFont typeface="Arial" pitchFamily="34" charset="0"/>
              <a:buChar char="•"/>
              <a:defRPr/>
            </a:pPr>
            <a:r>
              <a:rPr lang="en-US" altLang="zh-CN" sz="1400" b="1" dirty="0">
                <a:solidFill>
                  <a:srgbClr val="000000"/>
                </a:solidFill>
                <a:ea typeface="Arial Unicode MS" pitchFamily="34" charset="-122"/>
                <a:cs typeface="Arial Unicode MS" pitchFamily="34" charset="-122"/>
              </a:rPr>
              <a:t>Lock</a:t>
            </a:r>
          </a:p>
        </p:txBody>
      </p:sp>
      <p:pic>
        <p:nvPicPr>
          <p:cNvPr id="277511" name="Picture 7" descr="http://t0.gstatic.com/images?q=tbn:ANd9GcS3AIIkPYt4D50JGd149FfiUNTj4pPW_0SYo5g3KXrf5OcntKpr"/>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001000" y="5045635"/>
            <a:ext cx="685800" cy="68580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p:spPr>
      </p:pic>
      <p:sp>
        <p:nvSpPr>
          <p:cNvPr id="4099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90786CA-BA98-496F-A45F-4F3DAAD011E8}" type="slidenum">
              <a:rPr lang="en-US" altLang="zh-CN"/>
              <a:pPr/>
              <a:t>28</a:t>
            </a:fld>
            <a:endParaRPr lang="en-US" altLang="zh-CN"/>
          </a:p>
        </p:txBody>
      </p:sp>
    </p:spTree>
    <p:extLst>
      <p:ext uri="{BB962C8B-B14F-4D97-AF65-F5344CB8AC3E}">
        <p14:creationId xmlns:p14="http://schemas.microsoft.com/office/powerpoint/2010/main" val="2292645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77506"/>
                                        </p:tgtEl>
                                        <p:attrNameLst>
                                          <p:attrName>style.visibility</p:attrName>
                                        </p:attrNameLst>
                                      </p:cBhvr>
                                      <p:to>
                                        <p:strVal val="visible"/>
                                      </p:to>
                                    </p:set>
                                    <p:anim calcmode="lin" valueType="num">
                                      <p:cBhvr>
                                        <p:cTn id="7" dur="500" fill="hold"/>
                                        <p:tgtEl>
                                          <p:spTgt spid="277506"/>
                                        </p:tgtEl>
                                        <p:attrNameLst>
                                          <p:attrName>ppt_w</p:attrName>
                                        </p:attrNameLst>
                                      </p:cBhvr>
                                      <p:tavLst>
                                        <p:tav tm="0">
                                          <p:val>
                                            <p:fltVal val="0"/>
                                          </p:val>
                                        </p:tav>
                                        <p:tav tm="100000">
                                          <p:val>
                                            <p:strVal val="#ppt_w"/>
                                          </p:val>
                                        </p:tav>
                                      </p:tavLst>
                                    </p:anim>
                                    <p:anim calcmode="lin" valueType="num">
                                      <p:cBhvr>
                                        <p:cTn id="8" dur="500" fill="hold"/>
                                        <p:tgtEl>
                                          <p:spTgt spid="277506"/>
                                        </p:tgtEl>
                                        <p:attrNameLst>
                                          <p:attrName>ppt_h</p:attrName>
                                        </p:attrNameLst>
                                      </p:cBhvr>
                                      <p:tavLst>
                                        <p:tav tm="0">
                                          <p:val>
                                            <p:fltVal val="0"/>
                                          </p:val>
                                        </p:tav>
                                        <p:tav tm="100000">
                                          <p:val>
                                            <p:strVal val="#ppt_h"/>
                                          </p:val>
                                        </p:tav>
                                      </p:tavLst>
                                    </p:anim>
                                    <p:anim calcmode="lin" valueType="num">
                                      <p:cBhvr>
                                        <p:cTn id="9" dur="500" fill="hold"/>
                                        <p:tgtEl>
                                          <p:spTgt spid="277506"/>
                                        </p:tgtEl>
                                        <p:attrNameLst>
                                          <p:attrName>style.rotation</p:attrName>
                                        </p:attrNameLst>
                                      </p:cBhvr>
                                      <p:tavLst>
                                        <p:tav tm="0">
                                          <p:val>
                                            <p:fltVal val="90"/>
                                          </p:val>
                                        </p:tav>
                                        <p:tav tm="100000">
                                          <p:val>
                                            <p:fltVal val="0"/>
                                          </p:val>
                                        </p:tav>
                                      </p:tavLst>
                                    </p:anim>
                                    <p:animEffect transition="in" filter="fade">
                                      <p:cBhvr>
                                        <p:cTn id="10" dur="500"/>
                                        <p:tgtEl>
                                          <p:spTgt spid="277506"/>
                                        </p:tgtEl>
                                      </p:cBhvr>
                                    </p:animEffect>
                                  </p:childTnLst>
                                </p:cTn>
                              </p:par>
                            </p:childTnLst>
                          </p:cTn>
                        </p:par>
                        <p:par>
                          <p:cTn id="11" fill="hold" nodeType="afterGroup">
                            <p:stCondLst>
                              <p:cond delay="5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277507"/>
                                        </p:tgtEl>
                                        <p:attrNameLst>
                                          <p:attrName>style.visibility</p:attrName>
                                        </p:attrNameLst>
                                      </p:cBhvr>
                                      <p:to>
                                        <p:strVal val="visible"/>
                                      </p:to>
                                    </p:set>
                                    <p:anim calcmode="lin" valueType="num">
                                      <p:cBhvr>
                                        <p:cTn id="14" dur="500" fill="hold"/>
                                        <p:tgtEl>
                                          <p:spTgt spid="277507"/>
                                        </p:tgtEl>
                                        <p:attrNameLst>
                                          <p:attrName>ppt_w</p:attrName>
                                        </p:attrNameLst>
                                      </p:cBhvr>
                                      <p:tavLst>
                                        <p:tav tm="0">
                                          <p:val>
                                            <p:fltVal val="0"/>
                                          </p:val>
                                        </p:tav>
                                        <p:tav tm="100000">
                                          <p:val>
                                            <p:strVal val="#ppt_w"/>
                                          </p:val>
                                        </p:tav>
                                      </p:tavLst>
                                    </p:anim>
                                    <p:anim calcmode="lin" valueType="num">
                                      <p:cBhvr>
                                        <p:cTn id="15" dur="500" fill="hold"/>
                                        <p:tgtEl>
                                          <p:spTgt spid="277507"/>
                                        </p:tgtEl>
                                        <p:attrNameLst>
                                          <p:attrName>ppt_h</p:attrName>
                                        </p:attrNameLst>
                                      </p:cBhvr>
                                      <p:tavLst>
                                        <p:tav tm="0">
                                          <p:val>
                                            <p:fltVal val="0"/>
                                          </p:val>
                                        </p:tav>
                                        <p:tav tm="100000">
                                          <p:val>
                                            <p:strVal val="#ppt_h"/>
                                          </p:val>
                                        </p:tav>
                                      </p:tavLst>
                                    </p:anim>
                                    <p:anim calcmode="lin" valueType="num">
                                      <p:cBhvr>
                                        <p:cTn id="16" dur="500" fill="hold"/>
                                        <p:tgtEl>
                                          <p:spTgt spid="277507"/>
                                        </p:tgtEl>
                                        <p:attrNameLst>
                                          <p:attrName>style.rotation</p:attrName>
                                        </p:attrNameLst>
                                      </p:cBhvr>
                                      <p:tavLst>
                                        <p:tav tm="0">
                                          <p:val>
                                            <p:fltVal val="90"/>
                                          </p:val>
                                        </p:tav>
                                        <p:tav tm="100000">
                                          <p:val>
                                            <p:fltVal val="0"/>
                                          </p:val>
                                        </p:tav>
                                      </p:tavLst>
                                    </p:anim>
                                    <p:animEffect transition="in" filter="fade">
                                      <p:cBhvr>
                                        <p:cTn id="17" dur="500"/>
                                        <p:tgtEl>
                                          <p:spTgt spid="277507"/>
                                        </p:tgtEl>
                                      </p:cBhvr>
                                    </p:animEffect>
                                  </p:childTnLst>
                                </p:cTn>
                              </p:par>
                            </p:childTnLst>
                          </p:cTn>
                        </p:par>
                        <p:par>
                          <p:cTn id="18" fill="hold" nodeType="afterGroup">
                            <p:stCondLst>
                              <p:cond delay="1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277508"/>
                                        </p:tgtEl>
                                        <p:attrNameLst>
                                          <p:attrName>style.visibility</p:attrName>
                                        </p:attrNameLst>
                                      </p:cBhvr>
                                      <p:to>
                                        <p:strVal val="visible"/>
                                      </p:to>
                                    </p:set>
                                    <p:anim calcmode="lin" valueType="num">
                                      <p:cBhvr>
                                        <p:cTn id="21" dur="500" fill="hold"/>
                                        <p:tgtEl>
                                          <p:spTgt spid="277508"/>
                                        </p:tgtEl>
                                        <p:attrNameLst>
                                          <p:attrName>ppt_w</p:attrName>
                                        </p:attrNameLst>
                                      </p:cBhvr>
                                      <p:tavLst>
                                        <p:tav tm="0">
                                          <p:val>
                                            <p:fltVal val="0"/>
                                          </p:val>
                                        </p:tav>
                                        <p:tav tm="100000">
                                          <p:val>
                                            <p:strVal val="#ppt_w"/>
                                          </p:val>
                                        </p:tav>
                                      </p:tavLst>
                                    </p:anim>
                                    <p:anim calcmode="lin" valueType="num">
                                      <p:cBhvr>
                                        <p:cTn id="22" dur="500" fill="hold"/>
                                        <p:tgtEl>
                                          <p:spTgt spid="277508"/>
                                        </p:tgtEl>
                                        <p:attrNameLst>
                                          <p:attrName>ppt_h</p:attrName>
                                        </p:attrNameLst>
                                      </p:cBhvr>
                                      <p:tavLst>
                                        <p:tav tm="0">
                                          <p:val>
                                            <p:fltVal val="0"/>
                                          </p:val>
                                        </p:tav>
                                        <p:tav tm="100000">
                                          <p:val>
                                            <p:strVal val="#ppt_h"/>
                                          </p:val>
                                        </p:tav>
                                      </p:tavLst>
                                    </p:anim>
                                    <p:anim calcmode="lin" valueType="num">
                                      <p:cBhvr>
                                        <p:cTn id="23" dur="500" fill="hold"/>
                                        <p:tgtEl>
                                          <p:spTgt spid="277508"/>
                                        </p:tgtEl>
                                        <p:attrNameLst>
                                          <p:attrName>style.rotation</p:attrName>
                                        </p:attrNameLst>
                                      </p:cBhvr>
                                      <p:tavLst>
                                        <p:tav tm="0">
                                          <p:val>
                                            <p:fltVal val="90"/>
                                          </p:val>
                                        </p:tav>
                                        <p:tav tm="100000">
                                          <p:val>
                                            <p:fltVal val="0"/>
                                          </p:val>
                                        </p:tav>
                                      </p:tavLst>
                                    </p:anim>
                                    <p:animEffect transition="in" filter="fade">
                                      <p:cBhvr>
                                        <p:cTn id="24" dur="500"/>
                                        <p:tgtEl>
                                          <p:spTgt spid="277508"/>
                                        </p:tgtEl>
                                      </p:cBhvr>
                                    </p:animEffect>
                                  </p:childTnLst>
                                </p:cTn>
                              </p:par>
                            </p:childTnLst>
                          </p:cTn>
                        </p:par>
                        <p:par>
                          <p:cTn id="25" fill="hold" nodeType="afterGroup">
                            <p:stCondLst>
                              <p:cond delay="15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277509"/>
                                        </p:tgtEl>
                                        <p:attrNameLst>
                                          <p:attrName>style.visibility</p:attrName>
                                        </p:attrNameLst>
                                      </p:cBhvr>
                                      <p:to>
                                        <p:strVal val="visible"/>
                                      </p:to>
                                    </p:set>
                                    <p:anim calcmode="lin" valueType="num">
                                      <p:cBhvr>
                                        <p:cTn id="28" dur="500" fill="hold"/>
                                        <p:tgtEl>
                                          <p:spTgt spid="277509"/>
                                        </p:tgtEl>
                                        <p:attrNameLst>
                                          <p:attrName>ppt_w</p:attrName>
                                        </p:attrNameLst>
                                      </p:cBhvr>
                                      <p:tavLst>
                                        <p:tav tm="0">
                                          <p:val>
                                            <p:fltVal val="0"/>
                                          </p:val>
                                        </p:tav>
                                        <p:tav tm="100000">
                                          <p:val>
                                            <p:strVal val="#ppt_w"/>
                                          </p:val>
                                        </p:tav>
                                      </p:tavLst>
                                    </p:anim>
                                    <p:anim calcmode="lin" valueType="num">
                                      <p:cBhvr>
                                        <p:cTn id="29" dur="500" fill="hold"/>
                                        <p:tgtEl>
                                          <p:spTgt spid="277509"/>
                                        </p:tgtEl>
                                        <p:attrNameLst>
                                          <p:attrName>ppt_h</p:attrName>
                                        </p:attrNameLst>
                                      </p:cBhvr>
                                      <p:tavLst>
                                        <p:tav tm="0">
                                          <p:val>
                                            <p:fltVal val="0"/>
                                          </p:val>
                                        </p:tav>
                                        <p:tav tm="100000">
                                          <p:val>
                                            <p:strVal val="#ppt_h"/>
                                          </p:val>
                                        </p:tav>
                                      </p:tavLst>
                                    </p:anim>
                                    <p:anim calcmode="lin" valueType="num">
                                      <p:cBhvr>
                                        <p:cTn id="30" dur="500" fill="hold"/>
                                        <p:tgtEl>
                                          <p:spTgt spid="277509"/>
                                        </p:tgtEl>
                                        <p:attrNameLst>
                                          <p:attrName>style.rotation</p:attrName>
                                        </p:attrNameLst>
                                      </p:cBhvr>
                                      <p:tavLst>
                                        <p:tav tm="0">
                                          <p:val>
                                            <p:fltVal val="90"/>
                                          </p:val>
                                        </p:tav>
                                        <p:tav tm="100000">
                                          <p:val>
                                            <p:fltVal val="0"/>
                                          </p:val>
                                        </p:tav>
                                      </p:tavLst>
                                    </p:anim>
                                    <p:animEffect transition="in" filter="fade">
                                      <p:cBhvr>
                                        <p:cTn id="31" dur="500"/>
                                        <p:tgtEl>
                                          <p:spTgt spid="27750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7"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anim calcmode="lin" valueType="num">
                                      <p:cBhvr>
                                        <p:cTn id="37" dur="500" fill="hold"/>
                                        <p:tgtEl>
                                          <p:spTgt spid="2"/>
                                        </p:tgtEl>
                                        <p:attrNameLst>
                                          <p:attrName>ppt_x</p:attrName>
                                        </p:attrNameLst>
                                      </p:cBhvr>
                                      <p:tavLst>
                                        <p:tav tm="0">
                                          <p:val>
                                            <p:strVal val="#ppt_x"/>
                                          </p:val>
                                        </p:tav>
                                        <p:tav tm="100000">
                                          <p:val>
                                            <p:strVal val="#ppt_x"/>
                                          </p:val>
                                        </p:tav>
                                      </p:tavLst>
                                    </p:anim>
                                    <p:anim calcmode="lin" valueType="num">
                                      <p:cBhvr>
                                        <p:cTn id="38" dur="500" fill="hold"/>
                                        <p:tgtEl>
                                          <p:spTgt spid="2"/>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500"/>
                            </p:stCondLst>
                            <p:childTnLst>
                              <p:par>
                                <p:cTn id="40" presetID="47"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anim calcmode="lin" valueType="num">
                                      <p:cBhvr>
                                        <p:cTn id="43" dur="500" fill="hold"/>
                                        <p:tgtEl>
                                          <p:spTgt spid="3"/>
                                        </p:tgtEl>
                                        <p:attrNameLst>
                                          <p:attrName>ppt_x</p:attrName>
                                        </p:attrNameLst>
                                      </p:cBhvr>
                                      <p:tavLst>
                                        <p:tav tm="0">
                                          <p:val>
                                            <p:strVal val="#ppt_x"/>
                                          </p:val>
                                        </p:tav>
                                        <p:tav tm="100000">
                                          <p:val>
                                            <p:strVal val="#ppt_x"/>
                                          </p:val>
                                        </p:tav>
                                      </p:tavLst>
                                    </p:anim>
                                    <p:anim calcmode="lin" valueType="num">
                                      <p:cBhvr>
                                        <p:cTn id="44" dur="500" fill="hold"/>
                                        <p:tgtEl>
                                          <p:spTgt spid="3"/>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1000"/>
                            </p:stCondLst>
                            <p:childTnLst>
                              <p:par>
                                <p:cTn id="46" presetID="47"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anim calcmode="lin" valueType="num">
                                      <p:cBhvr>
                                        <p:cTn id="49" dur="500" fill="hold"/>
                                        <p:tgtEl>
                                          <p:spTgt spid="4"/>
                                        </p:tgtEl>
                                        <p:attrNameLst>
                                          <p:attrName>ppt_x</p:attrName>
                                        </p:attrNameLst>
                                      </p:cBhvr>
                                      <p:tavLst>
                                        <p:tav tm="0">
                                          <p:val>
                                            <p:strVal val="#ppt_x"/>
                                          </p:val>
                                        </p:tav>
                                        <p:tav tm="100000">
                                          <p:val>
                                            <p:strVal val="#ppt_x"/>
                                          </p:val>
                                        </p:tav>
                                      </p:tavLst>
                                    </p:anim>
                                    <p:anim calcmode="lin" valueType="num">
                                      <p:cBhvr>
                                        <p:cTn id="50"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childTnLst>
                                </p:cTn>
                              </p:par>
                              <p:par>
                                <p:cTn id="56" presetID="10"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2000"/>
                                        <p:tgtEl>
                                          <p:spTgt spid="26"/>
                                        </p:tgtEl>
                                      </p:cBhvr>
                                    </p:animEffect>
                                  </p:childTnLst>
                                </p:cTn>
                              </p:par>
                              <p:par>
                                <p:cTn id="59" presetID="10"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000"/>
                                        <p:tgtEl>
                                          <p:spTgt spid="15"/>
                                        </p:tgtEl>
                                      </p:cBhvr>
                                    </p:animEffect>
                                  </p:childTnLst>
                                </p:cTn>
                              </p:par>
                              <p:par>
                                <p:cTn id="62" presetID="10"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2000"/>
                                        <p:tgtEl>
                                          <p:spTgt spid="25"/>
                                        </p:tgtEl>
                                      </p:cBhvr>
                                    </p:animEffect>
                                  </p:childTnLst>
                                </p:cTn>
                              </p:par>
                              <p:par>
                                <p:cTn id="65" presetID="10"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000"/>
                                        <p:tgtEl>
                                          <p:spTgt spid="16"/>
                                        </p:tgtEl>
                                      </p:cBhvr>
                                    </p:animEffect>
                                  </p:childTnLst>
                                </p:cTn>
                              </p:par>
                              <p:par>
                                <p:cTn id="68" presetID="10" presetClass="entr" presetSubtype="0"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2000"/>
                                        <p:tgtEl>
                                          <p:spTgt spid="24"/>
                                        </p:tgtEl>
                                      </p:cBhvr>
                                    </p:animEffect>
                                  </p:childTnLst>
                                </p:cTn>
                              </p:par>
                              <p:par>
                                <p:cTn id="71" presetID="10"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2000"/>
                                        <p:tgtEl>
                                          <p:spTgt spid="17"/>
                                        </p:tgtEl>
                                      </p:cBhvr>
                                    </p:animEffect>
                                  </p:childTnLst>
                                </p:cTn>
                              </p:par>
                              <p:par>
                                <p:cTn id="74" presetID="10"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2000"/>
                                        <p:tgtEl>
                                          <p:spTgt spid="23"/>
                                        </p:tgtEl>
                                      </p:cBhvr>
                                    </p:animEffect>
                                  </p:childTnLst>
                                </p:cTn>
                              </p:par>
                              <p:par>
                                <p:cTn id="77" presetID="10"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2000"/>
                                        <p:tgtEl>
                                          <p:spTgt spid="18"/>
                                        </p:tgtEl>
                                      </p:cBhvr>
                                    </p:animEffect>
                                  </p:childTnLst>
                                </p:cTn>
                              </p:par>
                              <p:par>
                                <p:cTn id="80" presetID="10" presetClass="entr" presetSubtype="0"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2000"/>
                                        <p:tgtEl>
                                          <p:spTgt spid="22"/>
                                        </p:tgtEl>
                                      </p:cBhvr>
                                    </p:animEffec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000"/>
                                        <p:tgtEl>
                                          <p:spTgt spid="19"/>
                                        </p:tgtEl>
                                      </p:cBhvr>
                                    </p:animEffect>
                                  </p:childTnLst>
                                </p:cTn>
                              </p:par>
                              <p:par>
                                <p:cTn id="86" presetID="10" presetClass="entr" presetSubtype="0" fill="hold"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2000"/>
                                        <p:tgtEl>
                                          <p:spTgt spid="21"/>
                                        </p:tgtEl>
                                      </p:cBhvr>
                                    </p:animEffect>
                                  </p:childTnLst>
                                </p:cTn>
                              </p:par>
                            </p:childTnLst>
                          </p:cTn>
                        </p:par>
                        <p:par>
                          <p:cTn id="89" fill="hold" nodeType="afterGroup">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childTnLst>
                          </p:cTn>
                        </p:par>
                        <p:par>
                          <p:cTn id="93" fill="hold" nodeType="afterGroup">
                            <p:stCondLst>
                              <p:cond delay="2500"/>
                            </p:stCondLst>
                            <p:childTnLst>
                              <p:par>
                                <p:cTn id="94" presetID="10"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par>
                          <p:cTn id="97" fill="hold" nodeType="afterGroup">
                            <p:stCondLst>
                              <p:cond delay="3000"/>
                            </p:stCondLst>
                            <p:childTnLst>
                              <p:par>
                                <p:cTn id="98" presetID="10" presetClass="entr" presetSubtype="0" fill="hold" grpId="0" nodeType="after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childTnLst>
                          </p:cTn>
                        </p:par>
                        <p:par>
                          <p:cTn id="101" fill="hold" nodeType="afterGroup">
                            <p:stCondLst>
                              <p:cond delay="3500"/>
                            </p:stCondLst>
                            <p:childTnLst>
                              <p:par>
                                <p:cTn id="102" presetID="10" presetClass="entr" presetSubtype="0"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fade">
                                      <p:cBhvr>
                                        <p:cTn id="104" dur="500"/>
                                        <p:tgtEl>
                                          <p:spTgt spid="37"/>
                                        </p:tgtEl>
                                      </p:cBhvr>
                                    </p:animEffect>
                                  </p:childTnLst>
                                </p:cTn>
                              </p:par>
                            </p:childTnLst>
                          </p:cTn>
                        </p:par>
                        <p:par>
                          <p:cTn id="105" fill="hold" nodeType="afterGroup">
                            <p:stCondLst>
                              <p:cond delay="4000"/>
                            </p:stCondLst>
                            <p:childTnLst>
                              <p:par>
                                <p:cTn id="106" presetID="10" presetClass="entr" presetSubtype="0" fill="hold" grpId="0" nodeType="after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childTnLst>
                                </p:cTn>
                              </p:par>
                            </p:childTnLst>
                          </p:cTn>
                        </p:par>
                        <p:par>
                          <p:cTn id="109" fill="hold" nodeType="afterGroup">
                            <p:stCondLst>
                              <p:cond delay="4500"/>
                            </p:stCondLst>
                            <p:childTnLst>
                              <p:par>
                                <p:cTn id="110" presetID="10" presetClass="entr" presetSubtype="0"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par>
                          <p:cTn id="113" fill="hold" nodeType="afterGroup">
                            <p:stCondLst>
                              <p:cond delay="5000"/>
                            </p:stCondLst>
                            <p:childTnLst>
                              <p:par>
                                <p:cTn id="114" presetID="53" presetClass="entr" presetSubtype="0" fill="hold" nodeType="afterEffect">
                                  <p:stCondLst>
                                    <p:cond delay="0"/>
                                  </p:stCondLst>
                                  <p:childTnLst>
                                    <p:set>
                                      <p:cBhvr>
                                        <p:cTn id="115" dur="1" fill="hold">
                                          <p:stCondLst>
                                            <p:cond delay="0"/>
                                          </p:stCondLst>
                                        </p:cTn>
                                        <p:tgtEl>
                                          <p:spTgt spid="277511"/>
                                        </p:tgtEl>
                                        <p:attrNameLst>
                                          <p:attrName>style.visibility</p:attrName>
                                        </p:attrNameLst>
                                      </p:cBhvr>
                                      <p:to>
                                        <p:strVal val="visible"/>
                                      </p:to>
                                    </p:set>
                                    <p:anim calcmode="lin" valueType="num">
                                      <p:cBhvr>
                                        <p:cTn id="116" dur="500" fill="hold"/>
                                        <p:tgtEl>
                                          <p:spTgt spid="277511"/>
                                        </p:tgtEl>
                                        <p:attrNameLst>
                                          <p:attrName>ppt_w</p:attrName>
                                        </p:attrNameLst>
                                      </p:cBhvr>
                                      <p:tavLst>
                                        <p:tav tm="0">
                                          <p:val>
                                            <p:fltVal val="0"/>
                                          </p:val>
                                        </p:tav>
                                        <p:tav tm="100000">
                                          <p:val>
                                            <p:strVal val="#ppt_w"/>
                                          </p:val>
                                        </p:tav>
                                      </p:tavLst>
                                    </p:anim>
                                    <p:anim calcmode="lin" valueType="num">
                                      <p:cBhvr>
                                        <p:cTn id="117" dur="500" fill="hold"/>
                                        <p:tgtEl>
                                          <p:spTgt spid="277511"/>
                                        </p:tgtEl>
                                        <p:attrNameLst>
                                          <p:attrName>ppt_h</p:attrName>
                                        </p:attrNameLst>
                                      </p:cBhvr>
                                      <p:tavLst>
                                        <p:tav tm="0">
                                          <p:val>
                                            <p:fltVal val="0"/>
                                          </p:val>
                                        </p:tav>
                                        <p:tav tm="100000">
                                          <p:val>
                                            <p:strVal val="#ppt_h"/>
                                          </p:val>
                                        </p:tav>
                                      </p:tavLst>
                                    </p:anim>
                                    <p:animEffect transition="in" filter="fade">
                                      <p:cBhvr>
                                        <p:cTn id="118" dur="500"/>
                                        <p:tgtEl>
                                          <p:spTgt spid="277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P spid="37" grpId="0" animBg="1"/>
      <p:bldP spid="38" grpId="0"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Grp="1" noChangeArrowheads="1"/>
          </p:cNvSpPr>
          <p:nvPr>
            <p:ph type="title" idx="4294967295"/>
          </p:nvPr>
        </p:nvSpPr>
        <p:spPr>
          <a:xfrm>
            <a:off x="457200" y="304800"/>
            <a:ext cx="8229600" cy="914400"/>
          </a:xfrm>
        </p:spPr>
        <p:txBody>
          <a:bodyPr/>
          <a:lstStyle/>
          <a:p>
            <a:pPr algn="ctr" eaLnBrk="1"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4000" b="1" kern="1200" dirty="0" smtClean="0">
                <a:solidFill>
                  <a:srgbClr val="C00000"/>
                </a:solidFill>
                <a:ea typeface="+mj-ea"/>
              </a:rPr>
              <a:t>Privacy Issues</a:t>
            </a:r>
          </a:p>
        </p:txBody>
      </p:sp>
      <p:sp>
        <p:nvSpPr>
          <p:cNvPr id="41987" name="圆柱形 4"/>
          <p:cNvSpPr>
            <a:spLocks noChangeArrowheads="1"/>
          </p:cNvSpPr>
          <p:nvPr/>
        </p:nvSpPr>
        <p:spPr bwMode="auto">
          <a:xfrm>
            <a:off x="2057400" y="4648200"/>
            <a:ext cx="2133600" cy="609600"/>
          </a:xfrm>
          <a:prstGeom prst="can">
            <a:avLst>
              <a:gd name="adj" fmla="val 25000"/>
            </a:avLst>
          </a:prstGeom>
          <a:solidFill>
            <a:srgbClr val="FF9900"/>
          </a:solidFill>
          <a:ln w="12700" algn="ctr">
            <a:solidFill>
              <a:srgbClr val="FF9900"/>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endParaRPr lang="zh-CN" altLang="en-US" sz="1200" b="1">
              <a:solidFill>
                <a:srgbClr val="000000"/>
              </a:solidFill>
              <a:cs typeface="Arial" pitchFamily="34" charset="0"/>
              <a:sym typeface="Gulim" pitchFamily="34" charset="-127"/>
            </a:endParaRPr>
          </a:p>
        </p:txBody>
      </p:sp>
      <p:grpSp>
        <p:nvGrpSpPr>
          <p:cNvPr id="41988" name="Group 23"/>
          <p:cNvGrpSpPr>
            <a:grpSpLocks/>
          </p:cNvGrpSpPr>
          <p:nvPr/>
        </p:nvGrpSpPr>
        <p:grpSpPr bwMode="auto">
          <a:xfrm>
            <a:off x="609600" y="4267200"/>
            <a:ext cx="1066800" cy="1295400"/>
            <a:chOff x="838200" y="2438400"/>
            <a:chExt cx="1246188" cy="1612900"/>
          </a:xfrm>
        </p:grpSpPr>
        <p:pic>
          <p:nvPicPr>
            <p:cNvPr id="42031" name="Picture 65" descr="楼顶接收器"/>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2895600"/>
              <a:ext cx="12461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412" y="2438400"/>
              <a:ext cx="10826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89" name="Group 24"/>
          <p:cNvGrpSpPr>
            <a:grpSpLocks/>
          </p:cNvGrpSpPr>
          <p:nvPr/>
        </p:nvGrpSpPr>
        <p:grpSpPr bwMode="auto">
          <a:xfrm>
            <a:off x="2095500" y="1143000"/>
            <a:ext cx="952500" cy="762000"/>
            <a:chOff x="6260123" y="2590800"/>
            <a:chExt cx="2198077" cy="1903412"/>
          </a:xfrm>
        </p:grpSpPr>
        <p:pic>
          <p:nvPicPr>
            <p:cNvPr id="42029" name="Picture 8" descr="房子"/>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0123" y="2622524"/>
              <a:ext cx="2198077" cy="18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0" name="Picture 11"/>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70254" y="2590800"/>
              <a:ext cx="587746" cy="58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90" name="圆角矩形 12"/>
          <p:cNvSpPr>
            <a:spLocks noChangeArrowheads="1"/>
          </p:cNvSpPr>
          <p:nvPr/>
        </p:nvSpPr>
        <p:spPr bwMode="auto">
          <a:xfrm>
            <a:off x="2057400" y="3733800"/>
            <a:ext cx="2133600" cy="533400"/>
          </a:xfrm>
          <a:prstGeom prst="roundRect">
            <a:avLst>
              <a:gd name="adj" fmla="val 16667"/>
            </a:avLst>
          </a:prstGeom>
          <a:solidFill>
            <a:srgbClr val="FF9900"/>
          </a:solidFill>
          <a:ln w="12700" algn="ctr">
            <a:solidFill>
              <a:srgbClr val="FF9900"/>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endParaRPr lang="zh-CN" altLang="en-US" sz="1200" b="1">
              <a:solidFill>
                <a:srgbClr val="000000"/>
              </a:solidFill>
              <a:cs typeface="Arial" pitchFamily="34" charset="0"/>
              <a:sym typeface="Gulim" pitchFamily="34" charset="-127"/>
            </a:endParaRPr>
          </a:p>
        </p:txBody>
      </p:sp>
      <p:sp>
        <p:nvSpPr>
          <p:cNvPr id="41991" name="矩形 13"/>
          <p:cNvSpPr>
            <a:spLocks noChangeArrowheads="1"/>
          </p:cNvSpPr>
          <p:nvPr/>
        </p:nvSpPr>
        <p:spPr bwMode="auto">
          <a:xfrm>
            <a:off x="2743200" y="4800600"/>
            <a:ext cx="8112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hangingPunct="0">
              <a:lnSpc>
                <a:spcPct val="93000"/>
              </a:lnSpc>
              <a:buClr>
                <a:srgbClr val="000000"/>
              </a:buClr>
              <a:buSzPct val="100000"/>
              <a:buFont typeface="Times New Roman" pitchFamily="18" charset="0"/>
              <a:buNone/>
            </a:pPr>
            <a:r>
              <a:rPr lang="en-US" altLang="zh-CN" b="1" i="1">
                <a:solidFill>
                  <a:srgbClr val="000000"/>
                </a:solidFill>
                <a:latin typeface="Calibri" pitchFamily="34" charset="0"/>
              </a:rPr>
              <a:t>Profile</a:t>
            </a:r>
            <a:endParaRPr lang="zh-CN" altLang="en-US" b="1">
              <a:solidFill>
                <a:srgbClr val="FFFFFF"/>
              </a:solidFill>
            </a:endParaRPr>
          </a:p>
        </p:txBody>
      </p:sp>
      <p:sp>
        <p:nvSpPr>
          <p:cNvPr id="41992" name="矩形 14"/>
          <p:cNvSpPr>
            <a:spLocks noChangeArrowheads="1"/>
          </p:cNvSpPr>
          <p:nvPr/>
        </p:nvSpPr>
        <p:spPr bwMode="auto">
          <a:xfrm>
            <a:off x="2794000" y="3810000"/>
            <a:ext cx="787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b="1" i="1">
                <a:solidFill>
                  <a:srgbClr val="000000"/>
                </a:solidFill>
                <a:latin typeface="Calibri" pitchFamily="34" charset="0"/>
              </a:rPr>
              <a:t>Policy</a:t>
            </a:r>
            <a:endParaRPr lang="zh-CN" altLang="en-US" b="1">
              <a:solidFill>
                <a:srgbClr val="FFFFFF"/>
              </a:solidFill>
            </a:endParaRPr>
          </a:p>
        </p:txBody>
      </p:sp>
      <p:sp>
        <p:nvSpPr>
          <p:cNvPr id="41993" name="圆角矩形 15"/>
          <p:cNvSpPr>
            <a:spLocks noChangeArrowheads="1"/>
          </p:cNvSpPr>
          <p:nvPr/>
        </p:nvSpPr>
        <p:spPr bwMode="auto">
          <a:xfrm>
            <a:off x="2057400" y="2806700"/>
            <a:ext cx="2133600" cy="533400"/>
          </a:xfrm>
          <a:prstGeom prst="roundRect">
            <a:avLst>
              <a:gd name="adj" fmla="val 16667"/>
            </a:avLst>
          </a:prstGeom>
          <a:solidFill>
            <a:srgbClr val="FF9900"/>
          </a:solidFill>
          <a:ln w="12700" algn="ctr">
            <a:solidFill>
              <a:srgbClr val="FF9900"/>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endParaRPr lang="zh-CN" altLang="en-US" sz="1200" b="1">
              <a:solidFill>
                <a:srgbClr val="000000"/>
              </a:solidFill>
              <a:cs typeface="Arial" pitchFamily="34" charset="0"/>
              <a:sym typeface="Gulim" pitchFamily="34" charset="-127"/>
            </a:endParaRPr>
          </a:p>
        </p:txBody>
      </p:sp>
      <p:sp>
        <p:nvSpPr>
          <p:cNvPr id="41994" name="矩形 16"/>
          <p:cNvSpPr>
            <a:spLocks noChangeArrowheads="1"/>
          </p:cNvSpPr>
          <p:nvPr/>
        </p:nvSpPr>
        <p:spPr bwMode="auto">
          <a:xfrm>
            <a:off x="2667000" y="2882900"/>
            <a:ext cx="11430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b="1" i="1">
                <a:solidFill>
                  <a:srgbClr val="000000"/>
                </a:solidFill>
                <a:latin typeface="Calibri" pitchFamily="34" charset="0"/>
              </a:rPr>
              <a:t>Identity</a:t>
            </a:r>
            <a:endParaRPr lang="zh-CN" altLang="en-US" b="1">
              <a:solidFill>
                <a:srgbClr val="FFFFFF"/>
              </a:solidFill>
            </a:endParaRPr>
          </a:p>
        </p:txBody>
      </p:sp>
      <p:pic>
        <p:nvPicPr>
          <p:cNvPr id="41995" name="Picture 67" descr="锁"/>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4700588"/>
            <a:ext cx="346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22" descr="2007060923465699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1400" y="2590800"/>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7" name="矩形 19"/>
          <p:cNvSpPr>
            <a:spLocks noChangeArrowheads="1"/>
          </p:cNvSpPr>
          <p:nvPr/>
        </p:nvSpPr>
        <p:spPr bwMode="auto">
          <a:xfrm>
            <a:off x="2032000" y="5410200"/>
            <a:ext cx="23193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hangingPunct="0">
              <a:lnSpc>
                <a:spcPct val="93000"/>
              </a:lnSpc>
              <a:buClr>
                <a:srgbClr val="000000"/>
              </a:buClr>
              <a:buSzPct val="100000"/>
              <a:buFont typeface="Times New Roman" pitchFamily="18" charset="0"/>
              <a:buNone/>
            </a:pPr>
            <a:r>
              <a:rPr lang="en-US" altLang="zh-CN" sz="1400" i="1">
                <a:solidFill>
                  <a:srgbClr val="000000"/>
                </a:solidFill>
                <a:latin typeface="Calibri" pitchFamily="34" charset="0"/>
              </a:rPr>
              <a:t>(Safeguard) </a:t>
            </a:r>
          </a:p>
          <a:p>
            <a:pPr algn="ctr" hangingPunct="0">
              <a:lnSpc>
                <a:spcPct val="93000"/>
              </a:lnSpc>
              <a:buClr>
                <a:srgbClr val="000000"/>
              </a:buClr>
              <a:buSzPct val="100000"/>
              <a:buFont typeface="Times New Roman" pitchFamily="18" charset="0"/>
              <a:buNone/>
            </a:pPr>
            <a:r>
              <a:rPr lang="en-US" altLang="zh-CN" sz="1400" b="1" i="1">
                <a:solidFill>
                  <a:srgbClr val="7030A0"/>
                </a:solidFill>
                <a:latin typeface="Calibri" pitchFamily="34" charset="0"/>
              </a:rPr>
              <a:t>Data Protection and Security</a:t>
            </a:r>
            <a:endParaRPr lang="zh-CN" altLang="en-US" sz="1400" b="1" i="1">
              <a:solidFill>
                <a:srgbClr val="7030A0"/>
              </a:solidFill>
              <a:latin typeface="Calibri" pitchFamily="34" charset="0"/>
            </a:endParaRPr>
          </a:p>
        </p:txBody>
      </p:sp>
      <p:grpSp>
        <p:nvGrpSpPr>
          <p:cNvPr id="41998" name="组合 21"/>
          <p:cNvGrpSpPr>
            <a:grpSpLocks/>
          </p:cNvGrpSpPr>
          <p:nvPr/>
        </p:nvGrpSpPr>
        <p:grpSpPr bwMode="auto">
          <a:xfrm>
            <a:off x="685800" y="2209800"/>
            <a:ext cx="990600" cy="1295400"/>
            <a:chOff x="685800" y="3124200"/>
            <a:chExt cx="990600" cy="990600"/>
          </a:xfrm>
        </p:grpSpPr>
        <p:pic>
          <p:nvPicPr>
            <p:cNvPr id="42027" name="Picture 444" descr="IDM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 y="3400021"/>
              <a:ext cx="990600" cy="71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8" name="矩形 20"/>
            <p:cNvSpPr>
              <a:spLocks noChangeArrowheads="1"/>
            </p:cNvSpPr>
            <p:nvPr/>
          </p:nvSpPr>
          <p:spPr bwMode="auto">
            <a:xfrm>
              <a:off x="685800" y="3124200"/>
              <a:ext cx="838200" cy="29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hangingPunct="0">
                <a:lnSpc>
                  <a:spcPct val="93000"/>
                </a:lnSpc>
                <a:buClr>
                  <a:srgbClr val="000000"/>
                </a:buClr>
                <a:buSzPct val="100000"/>
                <a:buFont typeface="Times New Roman" pitchFamily="18" charset="0"/>
                <a:buNone/>
              </a:pPr>
              <a:r>
                <a:rPr lang="en-US" altLang="zh-CN" sz="1400" b="1" i="1">
                  <a:solidFill>
                    <a:srgbClr val="000000"/>
                  </a:solidFill>
                  <a:latin typeface="Calibri" pitchFamily="34" charset="0"/>
                </a:rPr>
                <a:t>Ray</a:t>
              </a:r>
              <a:endParaRPr lang="zh-CN" altLang="en-US" sz="1400" b="1">
                <a:solidFill>
                  <a:srgbClr val="FFFFFF"/>
                </a:solidFill>
              </a:endParaRPr>
            </a:p>
          </p:txBody>
        </p:sp>
      </p:grpSp>
      <p:sp>
        <p:nvSpPr>
          <p:cNvPr id="41999" name="矩形 22"/>
          <p:cNvSpPr>
            <a:spLocks noChangeArrowheads="1"/>
          </p:cNvSpPr>
          <p:nvPr/>
        </p:nvSpPr>
        <p:spPr bwMode="auto">
          <a:xfrm>
            <a:off x="1752600" y="1981200"/>
            <a:ext cx="2895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hangingPunct="0">
              <a:lnSpc>
                <a:spcPct val="93000"/>
              </a:lnSpc>
              <a:buClr>
                <a:srgbClr val="000000"/>
              </a:buClr>
              <a:buSzPct val="100000"/>
              <a:buFont typeface="Times New Roman" pitchFamily="18" charset="0"/>
              <a:buNone/>
            </a:pPr>
            <a:r>
              <a:rPr lang="en-US" altLang="zh-CN" sz="1400" i="1">
                <a:solidFill>
                  <a:srgbClr val="000000"/>
                </a:solidFill>
                <a:latin typeface="Calibri" pitchFamily="34" charset="0"/>
              </a:rPr>
              <a:t>(Bumblebee) </a:t>
            </a:r>
          </a:p>
          <a:p>
            <a:pPr algn="ctr" hangingPunct="0">
              <a:lnSpc>
                <a:spcPct val="93000"/>
              </a:lnSpc>
              <a:buClr>
                <a:srgbClr val="000000"/>
              </a:buClr>
              <a:buSzPct val="100000"/>
              <a:buFont typeface="Times New Roman" pitchFamily="18" charset="0"/>
              <a:buNone/>
            </a:pPr>
            <a:r>
              <a:rPr lang="en-US" altLang="zh-CN" sz="1400" b="1" i="1">
                <a:solidFill>
                  <a:srgbClr val="7030A0"/>
                </a:solidFill>
                <a:latin typeface="Calibri" pitchFamily="34" charset="0"/>
              </a:rPr>
              <a:t>Anonymous Information </a:t>
            </a:r>
            <a:endParaRPr lang="zh-CN" altLang="en-US" sz="1400" b="1" i="1">
              <a:solidFill>
                <a:srgbClr val="7030A0"/>
              </a:solidFill>
              <a:latin typeface="Calibri" pitchFamily="34" charset="0"/>
            </a:endParaRPr>
          </a:p>
        </p:txBody>
      </p:sp>
      <p:sp>
        <p:nvSpPr>
          <p:cNvPr id="42000" name="圆角矩形 23"/>
          <p:cNvSpPr>
            <a:spLocks noChangeArrowheads="1"/>
          </p:cNvSpPr>
          <p:nvPr/>
        </p:nvSpPr>
        <p:spPr bwMode="auto">
          <a:xfrm>
            <a:off x="1828800" y="1905000"/>
            <a:ext cx="6781800" cy="4267200"/>
          </a:xfrm>
          <a:prstGeom prst="roundRect">
            <a:avLst>
              <a:gd name="adj" fmla="val 7894"/>
            </a:avLst>
          </a:prstGeom>
          <a:noFill/>
          <a:ln w="28575"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endParaRPr lang="zh-CN" altLang="en-US" sz="1200" b="1">
              <a:solidFill>
                <a:srgbClr val="000000"/>
              </a:solidFill>
              <a:cs typeface="Arial" pitchFamily="34" charset="0"/>
              <a:sym typeface="Gulim" pitchFamily="34" charset="-127"/>
            </a:endParaRPr>
          </a:p>
        </p:txBody>
      </p:sp>
      <p:grpSp>
        <p:nvGrpSpPr>
          <p:cNvPr id="42001" name="组合 28"/>
          <p:cNvGrpSpPr>
            <a:grpSpLocks/>
          </p:cNvGrpSpPr>
          <p:nvPr/>
        </p:nvGrpSpPr>
        <p:grpSpPr bwMode="auto">
          <a:xfrm>
            <a:off x="3200400" y="1143000"/>
            <a:ext cx="1295400" cy="685800"/>
            <a:chOff x="6416675" y="1466850"/>
            <a:chExt cx="1500188" cy="801688"/>
          </a:xfrm>
        </p:grpSpPr>
        <p:pic>
          <p:nvPicPr>
            <p:cNvPr id="42024" name="Picture 11" descr="man-comput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88113" y="1660525"/>
              <a:ext cx="7842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5" name="Text Box 12"/>
            <p:cNvSpPr txBox="1">
              <a:spLocks noChangeArrowheads="1"/>
            </p:cNvSpPr>
            <p:nvPr/>
          </p:nvSpPr>
          <p:spPr bwMode="auto">
            <a:xfrm>
              <a:off x="6416675" y="1466850"/>
              <a:ext cx="1031875" cy="25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187" tIns="39593" rIns="79187" bIns="39593">
              <a:spAutoFit/>
            </a:bodyPr>
            <a:lstStyle>
              <a:lvl1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defTabSz="801688"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801688"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eaLnBrk="1">
                <a:spcBef>
                  <a:spcPct val="50000"/>
                </a:spcBef>
                <a:buClr>
                  <a:srgbClr val="0094D2"/>
                </a:buClr>
                <a:buFont typeface="Wingdings" pitchFamily="2" charset="2"/>
                <a:buNone/>
              </a:pPr>
              <a:r>
                <a:rPr lang="en-US" altLang="zh-CN" sz="1200">
                  <a:solidFill>
                    <a:srgbClr val="000000"/>
                  </a:solidFill>
                  <a:latin typeface="FrutigerNext LT Regular" pitchFamily="34" charset="0"/>
                  <a:ea typeface="华文细黑"/>
                  <a:cs typeface="Arial" pitchFamily="34" charset="0"/>
                </a:rPr>
                <a:t>Marketing</a:t>
              </a:r>
              <a:endParaRPr lang="zh-CN" altLang="en-US" sz="1200">
                <a:solidFill>
                  <a:srgbClr val="000000"/>
                </a:solidFill>
                <a:latin typeface="FrutigerNext LT Regular" pitchFamily="34" charset="0"/>
                <a:ea typeface="华文细黑"/>
                <a:cs typeface="Arial" pitchFamily="34" charset="0"/>
              </a:endParaRPr>
            </a:p>
          </p:txBody>
        </p:sp>
        <p:pic>
          <p:nvPicPr>
            <p:cNvPr id="42026" name="Picture 9" descr="09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45363" y="1660525"/>
              <a:ext cx="5715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002" name="左大括号 29"/>
          <p:cNvSpPr>
            <a:spLocks/>
          </p:cNvSpPr>
          <p:nvPr/>
        </p:nvSpPr>
        <p:spPr bwMode="auto">
          <a:xfrm>
            <a:off x="4343400" y="2209800"/>
            <a:ext cx="304800" cy="3657600"/>
          </a:xfrm>
          <a:prstGeom prst="leftBrace">
            <a:avLst>
              <a:gd name="adj1" fmla="val 8333"/>
              <a:gd name="adj2" fmla="val 50000"/>
            </a:avLst>
          </a:prstGeom>
          <a:noFill/>
          <a:ln w="190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hangingPunct="0">
              <a:lnSpc>
                <a:spcPct val="93000"/>
              </a:lnSpc>
              <a:buClr>
                <a:srgbClr val="000000"/>
              </a:buClr>
              <a:buSzPct val="100000"/>
              <a:buFont typeface="Times New Roman" pitchFamily="18" charset="0"/>
              <a:buNone/>
            </a:pPr>
            <a:endParaRPr lang="zh-CN" altLang="en-US">
              <a:solidFill>
                <a:srgbClr val="FFFFFF"/>
              </a:solidFill>
            </a:endParaRPr>
          </a:p>
        </p:txBody>
      </p:sp>
      <p:sp>
        <p:nvSpPr>
          <p:cNvPr id="31" name="椭圆 30"/>
          <p:cNvSpPr>
            <a:spLocks noChangeArrowheads="1"/>
          </p:cNvSpPr>
          <p:nvPr/>
        </p:nvSpPr>
        <p:spPr bwMode="auto">
          <a:xfrm>
            <a:off x="4800600" y="2133600"/>
            <a:ext cx="228600" cy="206375"/>
          </a:xfrm>
          <a:prstGeom prst="ellipse">
            <a:avLst/>
          </a:prstGeom>
          <a:solidFill>
            <a:srgbClr val="FFB953"/>
          </a:solidFill>
          <a:ln w="9525" algn="ctr">
            <a:noFill/>
            <a:round/>
            <a:headEnd/>
            <a:tailEnd/>
          </a:ln>
          <a:effectLst>
            <a:outerShdw dist="22999" dir="2700000" rotWithShape="0">
              <a:srgbClr val="000000">
                <a:alpha val="34999"/>
              </a:srgbClr>
            </a:outerShdw>
          </a:effectLst>
        </p:spPr>
        <p:txBody>
          <a:bodyPr lIns="46800" rIns="46800" anchor="ctr"/>
          <a:lstStyle/>
          <a:p>
            <a:pPr algn="ctr" hangingPunct="0">
              <a:lnSpc>
                <a:spcPct val="93000"/>
              </a:lnSpc>
              <a:buClr>
                <a:srgbClr val="000000"/>
              </a:buClr>
              <a:buSzPct val="100000"/>
              <a:buFont typeface="Times New Roman" pitchFamily="18" charset="0"/>
              <a:buNone/>
              <a:defRPr/>
            </a:pPr>
            <a:r>
              <a:rPr lang="en-US" altLang="zh-CN">
                <a:solidFill>
                  <a:srgbClr val="FFFFFF"/>
                </a:solidFill>
                <a:latin typeface="FrutigerNext LT Regular" pitchFamily="34" charset="0"/>
                <a:ea typeface="宋体" pitchFamily="2" charset="-122"/>
              </a:rPr>
              <a:t>1</a:t>
            </a:r>
            <a:endParaRPr lang="zh-CN" altLang="en-US">
              <a:solidFill>
                <a:srgbClr val="FFFFFF"/>
              </a:solidFill>
              <a:latin typeface="FrutigerNext LT Regular" pitchFamily="34" charset="0"/>
              <a:ea typeface="宋体" pitchFamily="2" charset="-122"/>
            </a:endParaRPr>
          </a:p>
        </p:txBody>
      </p:sp>
      <p:sp>
        <p:nvSpPr>
          <p:cNvPr id="32" name="椭圆 31"/>
          <p:cNvSpPr>
            <a:spLocks noChangeArrowheads="1"/>
          </p:cNvSpPr>
          <p:nvPr/>
        </p:nvSpPr>
        <p:spPr bwMode="auto">
          <a:xfrm>
            <a:off x="4800600" y="2787650"/>
            <a:ext cx="228600" cy="206375"/>
          </a:xfrm>
          <a:prstGeom prst="ellipse">
            <a:avLst/>
          </a:prstGeom>
          <a:solidFill>
            <a:srgbClr val="FFB953"/>
          </a:solidFill>
          <a:ln w="9525" algn="ctr">
            <a:noFill/>
            <a:round/>
            <a:headEnd/>
            <a:tailEnd/>
          </a:ln>
          <a:effectLst>
            <a:outerShdw dist="22999" dir="2700000" rotWithShape="0">
              <a:srgbClr val="000000">
                <a:alpha val="34999"/>
              </a:srgbClr>
            </a:outerShdw>
          </a:effectLst>
        </p:spPr>
        <p:txBody>
          <a:bodyPr lIns="46800" rIns="46800" anchor="ctr"/>
          <a:lstStyle/>
          <a:p>
            <a:pPr algn="ctr" hangingPunct="0">
              <a:lnSpc>
                <a:spcPct val="93000"/>
              </a:lnSpc>
              <a:buClr>
                <a:srgbClr val="000000"/>
              </a:buClr>
              <a:buSzPct val="100000"/>
              <a:buFont typeface="Times New Roman" pitchFamily="18" charset="0"/>
              <a:buNone/>
              <a:defRPr/>
            </a:pPr>
            <a:r>
              <a:rPr lang="en-US" altLang="zh-CN">
                <a:solidFill>
                  <a:srgbClr val="FFFFFF"/>
                </a:solidFill>
                <a:latin typeface="FrutigerNext LT Regular" pitchFamily="34" charset="0"/>
                <a:ea typeface="宋体" pitchFamily="2" charset="-122"/>
              </a:rPr>
              <a:t>2</a:t>
            </a:r>
            <a:endParaRPr lang="zh-CN" altLang="en-US">
              <a:solidFill>
                <a:srgbClr val="FFFFFF"/>
              </a:solidFill>
              <a:latin typeface="FrutigerNext LT Regular" pitchFamily="34" charset="0"/>
              <a:ea typeface="宋体" pitchFamily="2" charset="-122"/>
            </a:endParaRPr>
          </a:p>
        </p:txBody>
      </p:sp>
      <p:sp>
        <p:nvSpPr>
          <p:cNvPr id="33" name="椭圆 32"/>
          <p:cNvSpPr>
            <a:spLocks noChangeArrowheads="1"/>
          </p:cNvSpPr>
          <p:nvPr/>
        </p:nvSpPr>
        <p:spPr bwMode="auto">
          <a:xfrm>
            <a:off x="4800600" y="3603625"/>
            <a:ext cx="228600" cy="206375"/>
          </a:xfrm>
          <a:prstGeom prst="ellipse">
            <a:avLst/>
          </a:prstGeom>
          <a:solidFill>
            <a:srgbClr val="FFB953"/>
          </a:solidFill>
          <a:ln w="9525" algn="ctr">
            <a:noFill/>
            <a:round/>
            <a:headEnd/>
            <a:tailEnd/>
          </a:ln>
          <a:effectLst>
            <a:outerShdw dist="22999" dir="2700000" rotWithShape="0">
              <a:srgbClr val="000000">
                <a:alpha val="34999"/>
              </a:srgbClr>
            </a:outerShdw>
          </a:effectLst>
        </p:spPr>
        <p:txBody>
          <a:bodyPr lIns="46800" rIns="46800" anchor="ctr"/>
          <a:lstStyle/>
          <a:p>
            <a:pPr algn="ctr" hangingPunct="0">
              <a:lnSpc>
                <a:spcPct val="93000"/>
              </a:lnSpc>
              <a:buClr>
                <a:srgbClr val="000000"/>
              </a:buClr>
              <a:buSzPct val="100000"/>
              <a:buFont typeface="Times New Roman" pitchFamily="18" charset="0"/>
              <a:buNone/>
              <a:defRPr/>
            </a:pPr>
            <a:r>
              <a:rPr lang="en-US" altLang="zh-CN">
                <a:solidFill>
                  <a:srgbClr val="FFFFFF"/>
                </a:solidFill>
                <a:latin typeface="FrutigerNext LT Regular" pitchFamily="34" charset="0"/>
                <a:ea typeface="宋体" pitchFamily="2" charset="-122"/>
              </a:rPr>
              <a:t>3</a:t>
            </a:r>
            <a:endParaRPr lang="zh-CN" altLang="en-US">
              <a:solidFill>
                <a:srgbClr val="FFFFFF"/>
              </a:solidFill>
              <a:latin typeface="FrutigerNext LT Regular" pitchFamily="34" charset="0"/>
              <a:ea typeface="宋体" pitchFamily="2" charset="-122"/>
            </a:endParaRPr>
          </a:p>
        </p:txBody>
      </p:sp>
      <p:sp>
        <p:nvSpPr>
          <p:cNvPr id="42006" name="矩形 35"/>
          <p:cNvSpPr>
            <a:spLocks noChangeArrowheads="1"/>
          </p:cNvSpPr>
          <p:nvPr/>
        </p:nvSpPr>
        <p:spPr bwMode="auto">
          <a:xfrm>
            <a:off x="3276600" y="3429000"/>
            <a:ext cx="11430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100" i="1">
                <a:solidFill>
                  <a:srgbClr val="000000"/>
                </a:solidFill>
                <a:latin typeface="Calibri" pitchFamily="34" charset="0"/>
              </a:rPr>
              <a:t>Req</a:t>
            </a:r>
            <a:endParaRPr lang="zh-CN" altLang="en-US" sz="1100" i="1">
              <a:solidFill>
                <a:srgbClr val="000000"/>
              </a:solidFill>
              <a:latin typeface="Calibri" pitchFamily="34" charset="0"/>
            </a:endParaRPr>
          </a:p>
        </p:txBody>
      </p:sp>
      <p:pic>
        <p:nvPicPr>
          <p:cNvPr id="42007" name="Picture 36" descr="Targe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57600" y="3810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8" name="矩形 40"/>
          <p:cNvSpPr>
            <a:spLocks noChangeArrowheads="1"/>
          </p:cNvSpPr>
          <p:nvPr/>
        </p:nvSpPr>
        <p:spPr bwMode="auto">
          <a:xfrm>
            <a:off x="3962400" y="3429000"/>
            <a:ext cx="11430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100" i="1">
                <a:solidFill>
                  <a:srgbClr val="000000"/>
                </a:solidFill>
                <a:latin typeface="Calibri" pitchFamily="34" charset="0"/>
              </a:rPr>
              <a:t>Result</a:t>
            </a:r>
            <a:endParaRPr lang="zh-CN" altLang="en-US" sz="1100" i="1">
              <a:solidFill>
                <a:srgbClr val="000000"/>
              </a:solidFill>
              <a:latin typeface="Calibri" pitchFamily="34" charset="0"/>
            </a:endParaRPr>
          </a:p>
        </p:txBody>
      </p:sp>
      <p:sp>
        <p:nvSpPr>
          <p:cNvPr id="42009" name="矩形 41"/>
          <p:cNvSpPr>
            <a:spLocks noChangeArrowheads="1"/>
          </p:cNvSpPr>
          <p:nvPr/>
        </p:nvSpPr>
        <p:spPr bwMode="auto">
          <a:xfrm>
            <a:off x="3810000" y="4398963"/>
            <a:ext cx="11430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100" i="1">
                <a:solidFill>
                  <a:srgbClr val="000000"/>
                </a:solidFill>
                <a:latin typeface="Calibri" pitchFamily="34" charset="0"/>
              </a:rPr>
              <a:t>Raw Data</a:t>
            </a:r>
            <a:endParaRPr lang="zh-CN" altLang="en-US" sz="1100" i="1">
              <a:solidFill>
                <a:srgbClr val="000000"/>
              </a:solidFill>
              <a:latin typeface="Calibri" pitchFamily="34" charset="0"/>
            </a:endParaRPr>
          </a:p>
        </p:txBody>
      </p:sp>
      <p:sp>
        <p:nvSpPr>
          <p:cNvPr id="42010" name="矩形 42"/>
          <p:cNvSpPr>
            <a:spLocks noChangeArrowheads="1"/>
          </p:cNvSpPr>
          <p:nvPr/>
        </p:nvSpPr>
        <p:spPr bwMode="auto">
          <a:xfrm>
            <a:off x="5105400" y="2057400"/>
            <a:ext cx="33528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400" b="1" i="1">
                <a:solidFill>
                  <a:srgbClr val="7030A0"/>
                </a:solidFill>
                <a:latin typeface="Calibri" pitchFamily="34" charset="0"/>
              </a:rPr>
              <a:t>Privacy policy disclosure to  customer</a:t>
            </a:r>
            <a:r>
              <a:rPr lang="en-US" altLang="zh-CN" sz="1400" b="1" i="1">
                <a:solidFill>
                  <a:srgbClr val="000000"/>
                </a:solidFill>
                <a:latin typeface="Calibri" pitchFamily="34" charset="0"/>
              </a:rPr>
              <a:t>, including t</a:t>
            </a:r>
            <a:r>
              <a:rPr lang="zh-CN" altLang="zh-CN" sz="1400" b="1" i="1">
                <a:solidFill>
                  <a:srgbClr val="000000"/>
                </a:solidFill>
                <a:latin typeface="Calibri" pitchFamily="34" charset="0"/>
              </a:rPr>
              <a:t>he Information We Collect, </a:t>
            </a:r>
            <a:r>
              <a:rPr lang="en-US" altLang="zh-CN" sz="1400" b="1" i="1">
                <a:solidFill>
                  <a:srgbClr val="000000"/>
                </a:solidFill>
                <a:latin typeface="Calibri" pitchFamily="34" charset="0"/>
              </a:rPr>
              <a:t>Why and </a:t>
            </a:r>
            <a:r>
              <a:rPr lang="zh-CN" altLang="zh-CN" sz="1400" b="1" i="1">
                <a:solidFill>
                  <a:srgbClr val="000000"/>
                </a:solidFill>
                <a:latin typeface="Calibri" pitchFamily="34" charset="0"/>
              </a:rPr>
              <a:t>How We Collect It, And How We Use It</a:t>
            </a:r>
            <a:endParaRPr lang="zh-CN" altLang="en-US" sz="1400" b="1" i="1">
              <a:solidFill>
                <a:srgbClr val="000000"/>
              </a:solidFill>
              <a:latin typeface="Calibri" pitchFamily="34" charset="0"/>
            </a:endParaRPr>
          </a:p>
        </p:txBody>
      </p:sp>
      <p:sp>
        <p:nvSpPr>
          <p:cNvPr id="42011" name="矩形 43"/>
          <p:cNvSpPr>
            <a:spLocks noChangeArrowheads="1"/>
          </p:cNvSpPr>
          <p:nvPr/>
        </p:nvSpPr>
        <p:spPr bwMode="auto">
          <a:xfrm>
            <a:off x="5105400" y="2743200"/>
            <a:ext cx="33528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zh-CN" altLang="zh-CN" sz="1400" b="1" i="1">
                <a:solidFill>
                  <a:srgbClr val="7030A0"/>
                </a:solidFill>
                <a:latin typeface="Calibri" pitchFamily="34" charset="0"/>
              </a:rPr>
              <a:t>Customer Privacy Controls and Choices</a:t>
            </a:r>
            <a:r>
              <a:rPr lang="en-US" altLang="zh-CN" sz="1400" b="1" i="1">
                <a:solidFill>
                  <a:srgbClr val="7030A0"/>
                </a:solidFill>
                <a:latin typeface="Calibri" pitchFamily="34" charset="0"/>
              </a:rPr>
              <a:t>, </a:t>
            </a:r>
            <a:r>
              <a:rPr lang="en-US" altLang="zh-CN" sz="1400" b="1" i="1">
                <a:solidFill>
                  <a:srgbClr val="000000"/>
                </a:solidFill>
                <a:latin typeface="Calibri" pitchFamily="34" charset="0"/>
              </a:rPr>
              <a:t>Customer can decide who, when, how, their data can be used</a:t>
            </a:r>
            <a:endParaRPr lang="zh-CN" altLang="en-US" sz="1400" b="1" i="1">
              <a:solidFill>
                <a:srgbClr val="000000"/>
              </a:solidFill>
              <a:latin typeface="Calibri" pitchFamily="34" charset="0"/>
            </a:endParaRPr>
          </a:p>
        </p:txBody>
      </p:sp>
      <p:sp>
        <p:nvSpPr>
          <p:cNvPr id="42012" name="矩形 44"/>
          <p:cNvSpPr>
            <a:spLocks noChangeArrowheads="1"/>
          </p:cNvSpPr>
          <p:nvPr/>
        </p:nvSpPr>
        <p:spPr bwMode="auto">
          <a:xfrm>
            <a:off x="5105400" y="4259263"/>
            <a:ext cx="35052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400" b="1" i="1">
                <a:solidFill>
                  <a:srgbClr val="7030A0"/>
                </a:solidFill>
                <a:latin typeface="Calibri" pitchFamily="34" charset="0"/>
              </a:rPr>
              <a:t>Rewards, </a:t>
            </a:r>
          </a:p>
          <a:p>
            <a:pPr hangingPunct="0">
              <a:lnSpc>
                <a:spcPct val="93000"/>
              </a:lnSpc>
              <a:buClr>
                <a:srgbClr val="000000"/>
              </a:buClr>
              <a:buSzPct val="100000"/>
              <a:buFont typeface="Times New Roman" pitchFamily="18" charset="0"/>
              <a:buNone/>
            </a:pPr>
            <a:r>
              <a:rPr lang="en-US" altLang="zh-CN" sz="1400" b="1" i="1">
                <a:solidFill>
                  <a:srgbClr val="000000"/>
                </a:solidFill>
                <a:latin typeface="Calibri" pitchFamily="34" charset="0"/>
              </a:rPr>
              <a:t>Customer can get some reward for information sharing</a:t>
            </a:r>
            <a:endParaRPr lang="zh-CN" altLang="en-US" sz="1400" b="1" i="1">
              <a:solidFill>
                <a:srgbClr val="000000"/>
              </a:solidFill>
              <a:latin typeface="Calibri" pitchFamily="34" charset="0"/>
            </a:endParaRPr>
          </a:p>
        </p:txBody>
      </p:sp>
      <p:sp>
        <p:nvSpPr>
          <p:cNvPr id="46" name="椭圆 45"/>
          <p:cNvSpPr>
            <a:spLocks noChangeArrowheads="1"/>
          </p:cNvSpPr>
          <p:nvPr/>
        </p:nvSpPr>
        <p:spPr bwMode="auto">
          <a:xfrm>
            <a:off x="4800600" y="4289425"/>
            <a:ext cx="228600" cy="206375"/>
          </a:xfrm>
          <a:prstGeom prst="ellipse">
            <a:avLst/>
          </a:prstGeom>
          <a:solidFill>
            <a:srgbClr val="FFB953"/>
          </a:solidFill>
          <a:ln w="9525" algn="ctr">
            <a:noFill/>
            <a:round/>
            <a:headEnd/>
            <a:tailEnd/>
          </a:ln>
          <a:effectLst>
            <a:outerShdw dist="22999" dir="2700000" rotWithShape="0">
              <a:srgbClr val="000000">
                <a:alpha val="34999"/>
              </a:srgbClr>
            </a:outerShdw>
          </a:effectLst>
        </p:spPr>
        <p:txBody>
          <a:bodyPr lIns="46800" rIns="46800" anchor="ctr"/>
          <a:lstStyle/>
          <a:p>
            <a:pPr algn="ctr" hangingPunct="0">
              <a:lnSpc>
                <a:spcPct val="93000"/>
              </a:lnSpc>
              <a:buClr>
                <a:srgbClr val="000000"/>
              </a:buClr>
              <a:buSzPct val="100000"/>
              <a:buFont typeface="Times New Roman" pitchFamily="18" charset="0"/>
              <a:buNone/>
              <a:defRPr/>
            </a:pPr>
            <a:r>
              <a:rPr lang="en-US" altLang="zh-CN">
                <a:solidFill>
                  <a:srgbClr val="FFFFFF"/>
                </a:solidFill>
                <a:latin typeface="FrutigerNext LT Regular" pitchFamily="34" charset="0"/>
                <a:ea typeface="宋体" pitchFamily="2" charset="-122"/>
              </a:rPr>
              <a:t>4</a:t>
            </a:r>
            <a:endParaRPr lang="zh-CN" altLang="en-US">
              <a:solidFill>
                <a:srgbClr val="FFFFFF"/>
              </a:solidFill>
              <a:latin typeface="FrutigerNext LT Regular" pitchFamily="34" charset="0"/>
              <a:ea typeface="宋体" pitchFamily="2" charset="-122"/>
            </a:endParaRPr>
          </a:p>
        </p:txBody>
      </p:sp>
      <p:sp>
        <p:nvSpPr>
          <p:cNvPr id="42014" name="矩形 46"/>
          <p:cNvSpPr>
            <a:spLocks noChangeArrowheads="1"/>
          </p:cNvSpPr>
          <p:nvPr/>
        </p:nvSpPr>
        <p:spPr bwMode="auto">
          <a:xfrm>
            <a:off x="5105400" y="3505200"/>
            <a:ext cx="35052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400" b="1" i="1">
                <a:solidFill>
                  <a:srgbClr val="7030A0"/>
                </a:solidFill>
                <a:latin typeface="Calibri" pitchFamily="34" charset="0"/>
              </a:rPr>
              <a:t>Target Advertisement and Recommendation, </a:t>
            </a:r>
          </a:p>
          <a:p>
            <a:pPr hangingPunct="0">
              <a:lnSpc>
                <a:spcPct val="93000"/>
              </a:lnSpc>
              <a:buClr>
                <a:srgbClr val="000000"/>
              </a:buClr>
              <a:buSzPct val="100000"/>
              <a:buFont typeface="Times New Roman" pitchFamily="18" charset="0"/>
              <a:buNone/>
            </a:pPr>
            <a:r>
              <a:rPr lang="en-US" altLang="zh-CN" sz="1400" b="1" i="1">
                <a:solidFill>
                  <a:srgbClr val="000000"/>
                </a:solidFill>
                <a:latin typeface="Calibri" pitchFamily="34" charset="0"/>
              </a:rPr>
              <a:t>Customer will not be bothered by disinterested information</a:t>
            </a:r>
            <a:endParaRPr lang="zh-CN" altLang="en-US" sz="1400" b="1" i="1">
              <a:solidFill>
                <a:srgbClr val="000000"/>
              </a:solidFill>
              <a:latin typeface="Calibri" pitchFamily="34" charset="0"/>
            </a:endParaRPr>
          </a:p>
        </p:txBody>
      </p:sp>
      <p:sp>
        <p:nvSpPr>
          <p:cNvPr id="48" name="椭圆 47"/>
          <p:cNvSpPr>
            <a:spLocks noChangeArrowheads="1"/>
          </p:cNvSpPr>
          <p:nvPr/>
        </p:nvSpPr>
        <p:spPr bwMode="auto">
          <a:xfrm>
            <a:off x="4800600" y="5021263"/>
            <a:ext cx="228600" cy="206375"/>
          </a:xfrm>
          <a:prstGeom prst="ellipse">
            <a:avLst/>
          </a:prstGeom>
          <a:solidFill>
            <a:srgbClr val="FFB953"/>
          </a:solidFill>
          <a:ln w="9525" algn="ctr">
            <a:noFill/>
            <a:round/>
            <a:headEnd/>
            <a:tailEnd/>
          </a:ln>
          <a:effectLst>
            <a:outerShdw dist="22999" dir="2700000" rotWithShape="0">
              <a:srgbClr val="000000">
                <a:alpha val="34999"/>
              </a:srgbClr>
            </a:outerShdw>
          </a:effectLst>
        </p:spPr>
        <p:txBody>
          <a:bodyPr lIns="46800" rIns="46800" anchor="ctr"/>
          <a:lstStyle/>
          <a:p>
            <a:pPr algn="ctr" hangingPunct="0">
              <a:lnSpc>
                <a:spcPct val="93000"/>
              </a:lnSpc>
              <a:buClr>
                <a:srgbClr val="000000"/>
              </a:buClr>
              <a:buSzPct val="100000"/>
              <a:buFont typeface="Times New Roman" pitchFamily="18" charset="0"/>
              <a:buNone/>
              <a:defRPr/>
            </a:pPr>
            <a:r>
              <a:rPr lang="en-US" altLang="zh-CN">
                <a:solidFill>
                  <a:srgbClr val="FFFFFF"/>
                </a:solidFill>
                <a:latin typeface="FrutigerNext LT Regular" pitchFamily="34" charset="0"/>
                <a:ea typeface="宋体" pitchFamily="2" charset="-122"/>
              </a:rPr>
              <a:t>5</a:t>
            </a:r>
            <a:endParaRPr lang="zh-CN" altLang="en-US">
              <a:solidFill>
                <a:srgbClr val="FFFFFF"/>
              </a:solidFill>
              <a:latin typeface="FrutigerNext LT Regular" pitchFamily="34" charset="0"/>
              <a:ea typeface="宋体" pitchFamily="2" charset="-122"/>
            </a:endParaRPr>
          </a:p>
        </p:txBody>
      </p:sp>
      <p:sp>
        <p:nvSpPr>
          <p:cNvPr id="42016" name="矩形 48"/>
          <p:cNvSpPr>
            <a:spLocks noChangeArrowheads="1"/>
          </p:cNvSpPr>
          <p:nvPr/>
        </p:nvSpPr>
        <p:spPr bwMode="auto">
          <a:xfrm>
            <a:off x="5105400" y="5021263"/>
            <a:ext cx="35052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400" b="1" i="1">
                <a:solidFill>
                  <a:srgbClr val="7030A0"/>
                </a:solidFill>
                <a:latin typeface="Calibri" pitchFamily="34" charset="0"/>
              </a:rPr>
              <a:t>Privacy Control Maximization,</a:t>
            </a:r>
          </a:p>
          <a:p>
            <a:pPr hangingPunct="0">
              <a:lnSpc>
                <a:spcPct val="93000"/>
              </a:lnSpc>
              <a:buClr>
                <a:srgbClr val="000000"/>
              </a:buClr>
              <a:buSzPct val="100000"/>
              <a:buFont typeface="Times New Roman" pitchFamily="18" charset="0"/>
              <a:buNone/>
            </a:pPr>
            <a:r>
              <a:rPr lang="en-US" altLang="zh-CN" sz="1400" b="1" i="1">
                <a:solidFill>
                  <a:srgbClr val="000000"/>
                </a:solidFill>
                <a:latin typeface="Calibri" pitchFamily="34" charset="0"/>
              </a:rPr>
              <a:t>For a group of customers, not certain customer, open results filtered,  not raw data</a:t>
            </a:r>
            <a:endParaRPr lang="zh-CN" altLang="en-US" sz="1400" b="1" i="1">
              <a:solidFill>
                <a:srgbClr val="000000"/>
              </a:solidFill>
              <a:latin typeface="Calibri" pitchFamily="34" charset="0"/>
            </a:endParaRPr>
          </a:p>
        </p:txBody>
      </p:sp>
      <p:sp>
        <p:nvSpPr>
          <p:cNvPr id="50" name="椭圆 49"/>
          <p:cNvSpPr>
            <a:spLocks noChangeArrowheads="1"/>
          </p:cNvSpPr>
          <p:nvPr/>
        </p:nvSpPr>
        <p:spPr bwMode="auto">
          <a:xfrm>
            <a:off x="4800600" y="5737225"/>
            <a:ext cx="228600" cy="206375"/>
          </a:xfrm>
          <a:prstGeom prst="ellipse">
            <a:avLst/>
          </a:prstGeom>
          <a:solidFill>
            <a:srgbClr val="FFB953"/>
          </a:solidFill>
          <a:ln w="9525" algn="ctr">
            <a:noFill/>
            <a:round/>
            <a:headEnd/>
            <a:tailEnd/>
          </a:ln>
          <a:effectLst>
            <a:outerShdw dist="22999" dir="2700000" rotWithShape="0">
              <a:srgbClr val="000000">
                <a:alpha val="34999"/>
              </a:srgbClr>
            </a:outerShdw>
          </a:effectLst>
        </p:spPr>
        <p:txBody>
          <a:bodyPr lIns="46800" rIns="46800" anchor="ctr"/>
          <a:lstStyle/>
          <a:p>
            <a:pPr algn="ctr" hangingPunct="0">
              <a:lnSpc>
                <a:spcPct val="93000"/>
              </a:lnSpc>
              <a:buClr>
                <a:srgbClr val="000000"/>
              </a:buClr>
              <a:buSzPct val="100000"/>
              <a:buFont typeface="Times New Roman" pitchFamily="18" charset="0"/>
              <a:buNone/>
              <a:defRPr/>
            </a:pPr>
            <a:r>
              <a:rPr lang="en-US" altLang="zh-CN">
                <a:solidFill>
                  <a:srgbClr val="FFFFFF"/>
                </a:solidFill>
                <a:latin typeface="FrutigerNext LT Regular" pitchFamily="34" charset="0"/>
                <a:ea typeface="宋体" pitchFamily="2" charset="-122"/>
              </a:rPr>
              <a:t>6</a:t>
            </a:r>
            <a:endParaRPr lang="zh-CN" altLang="en-US">
              <a:solidFill>
                <a:srgbClr val="FFFFFF"/>
              </a:solidFill>
              <a:latin typeface="FrutigerNext LT Regular" pitchFamily="34" charset="0"/>
              <a:ea typeface="宋体" pitchFamily="2" charset="-122"/>
            </a:endParaRPr>
          </a:p>
        </p:txBody>
      </p:sp>
      <p:sp>
        <p:nvSpPr>
          <p:cNvPr id="42018" name="矩形 50"/>
          <p:cNvSpPr>
            <a:spLocks noChangeArrowheads="1"/>
          </p:cNvSpPr>
          <p:nvPr/>
        </p:nvSpPr>
        <p:spPr bwMode="auto">
          <a:xfrm>
            <a:off x="5105400" y="5727700"/>
            <a:ext cx="3505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lnSpc>
                <a:spcPct val="93000"/>
              </a:lnSpc>
              <a:buClr>
                <a:srgbClr val="000000"/>
              </a:buClr>
              <a:buSzPct val="100000"/>
              <a:buFont typeface="Times New Roman" pitchFamily="18" charset="0"/>
              <a:buNone/>
            </a:pPr>
            <a:r>
              <a:rPr lang="en-US" altLang="zh-CN" sz="1400" b="1" i="1">
                <a:solidFill>
                  <a:srgbClr val="7030A0"/>
                </a:solidFill>
                <a:latin typeface="Calibri" pitchFamily="34" charset="0"/>
              </a:rPr>
              <a:t>Customer Feedback Loop, and Continuous Improvement</a:t>
            </a:r>
            <a:endParaRPr lang="zh-CN" altLang="en-US" sz="1400" b="1" i="1">
              <a:solidFill>
                <a:srgbClr val="000000"/>
              </a:solidFill>
              <a:latin typeface="Calibri" pitchFamily="34" charset="0"/>
            </a:endParaRPr>
          </a:p>
        </p:txBody>
      </p:sp>
      <p:sp>
        <p:nvSpPr>
          <p:cNvPr id="42019" name="下箭头 51"/>
          <p:cNvSpPr>
            <a:spLocks noChangeArrowheads="1"/>
          </p:cNvSpPr>
          <p:nvPr/>
        </p:nvSpPr>
        <p:spPr bwMode="auto">
          <a:xfrm>
            <a:off x="3657600" y="3352800"/>
            <a:ext cx="152400" cy="381000"/>
          </a:xfrm>
          <a:prstGeom prst="downArrow">
            <a:avLst>
              <a:gd name="adj1" fmla="val 50000"/>
              <a:gd name="adj2" fmla="val 50000"/>
            </a:avLst>
          </a:prstGeom>
          <a:noFill/>
          <a:ln w="127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endParaRPr lang="zh-CN" altLang="en-US" sz="1200" b="1">
              <a:solidFill>
                <a:srgbClr val="000000"/>
              </a:solidFill>
              <a:cs typeface="Arial" pitchFamily="34" charset="0"/>
              <a:sym typeface="Gulim" pitchFamily="34" charset="-127"/>
            </a:endParaRPr>
          </a:p>
        </p:txBody>
      </p:sp>
      <p:sp>
        <p:nvSpPr>
          <p:cNvPr id="42020" name="下箭头 52"/>
          <p:cNvSpPr>
            <a:spLocks noChangeArrowheads="1"/>
          </p:cNvSpPr>
          <p:nvPr/>
        </p:nvSpPr>
        <p:spPr bwMode="auto">
          <a:xfrm flipV="1">
            <a:off x="3886200" y="3352800"/>
            <a:ext cx="152400" cy="381000"/>
          </a:xfrm>
          <a:prstGeom prst="downArrow">
            <a:avLst>
              <a:gd name="adj1" fmla="val 50000"/>
              <a:gd name="adj2" fmla="val 50000"/>
            </a:avLst>
          </a:prstGeom>
          <a:noFill/>
          <a:ln w="127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endParaRPr lang="zh-CN" altLang="en-US" sz="1200" b="1">
              <a:solidFill>
                <a:srgbClr val="000000"/>
              </a:solidFill>
              <a:cs typeface="Arial" pitchFamily="34" charset="0"/>
              <a:sym typeface="Gulim" pitchFamily="34" charset="-127"/>
            </a:endParaRPr>
          </a:p>
        </p:txBody>
      </p:sp>
      <p:sp>
        <p:nvSpPr>
          <p:cNvPr id="42021" name="上下箭头 53"/>
          <p:cNvSpPr>
            <a:spLocks noChangeArrowheads="1"/>
          </p:cNvSpPr>
          <p:nvPr/>
        </p:nvSpPr>
        <p:spPr bwMode="auto">
          <a:xfrm>
            <a:off x="3733800" y="4267200"/>
            <a:ext cx="152400" cy="381000"/>
          </a:xfrm>
          <a:prstGeom prst="upDownArrow">
            <a:avLst>
              <a:gd name="adj1" fmla="val 50000"/>
              <a:gd name="adj2" fmla="val 50000"/>
            </a:avLst>
          </a:prstGeom>
          <a:noFill/>
          <a:ln w="127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endParaRPr lang="zh-CN" altLang="en-US" sz="1200" b="1">
              <a:solidFill>
                <a:srgbClr val="000000"/>
              </a:solidFill>
              <a:cs typeface="Arial" pitchFamily="34" charset="0"/>
              <a:sym typeface="Gulim" pitchFamily="34" charset="-127"/>
            </a:endParaRPr>
          </a:p>
        </p:txBody>
      </p:sp>
      <p:sp>
        <p:nvSpPr>
          <p:cNvPr id="49" name="Round Same Side Corner Rectangle 48"/>
          <p:cNvSpPr/>
          <p:nvPr/>
        </p:nvSpPr>
        <p:spPr bwMode="auto">
          <a:xfrm>
            <a:off x="5334000" y="1447800"/>
            <a:ext cx="2895600" cy="457200"/>
          </a:xfrm>
          <a:prstGeom prst="round2SameRect">
            <a:avLst/>
          </a:prstGeom>
          <a:solidFill>
            <a:srgbClr val="FFC000"/>
          </a:solidFill>
          <a:ln w="28575" algn="ctr">
            <a:solidFill>
              <a:srgbClr val="FF9900"/>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2"/>
                <a:cs typeface="Arial Unicode MS" pitchFamily="34" charset="-122"/>
              </a:rPr>
              <a:t>Privacy Framework</a:t>
            </a:r>
            <a:endPar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2"/>
              <a:cs typeface="Arial Unicode MS" pitchFamily="34" charset="-122"/>
            </a:endParaRPr>
          </a:p>
        </p:txBody>
      </p:sp>
      <p:sp>
        <p:nvSpPr>
          <p:cNvPr id="42023"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47D0CFE-155F-4A39-9867-5E7AC4811BBD}" type="slidenum">
              <a:rPr lang="en-US" altLang="zh-CN"/>
              <a:pPr/>
              <a:t>29</a:t>
            </a:fld>
            <a:endParaRPr lang="en-US" altLang="zh-CN"/>
          </a:p>
        </p:txBody>
      </p:sp>
    </p:spTree>
    <p:extLst>
      <p:ext uri="{BB962C8B-B14F-4D97-AF65-F5344CB8AC3E}">
        <p14:creationId xmlns:p14="http://schemas.microsoft.com/office/powerpoint/2010/main" val="315352921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1997075"/>
            <a:ext cx="7848600" cy="1431925"/>
          </a:xfrm>
        </p:spPr>
        <p:txBody>
          <a:bodyPr rtlCol="0">
            <a:normAutofit/>
          </a:bodyPr>
          <a:lstStyle/>
          <a:p>
            <a:pPr fontAlgn="auto">
              <a:spcAft>
                <a:spcPts val="0"/>
              </a:spcAft>
              <a:defRPr/>
            </a:pPr>
            <a:r>
              <a:rPr lang="en-US" b="1" kern="0" dirty="0" smtClean="0">
                <a:solidFill>
                  <a:srgbClr val="C00000"/>
                </a:solidFill>
                <a:ea typeface="Arial Unicode MS" pitchFamily="34" charset="-122"/>
              </a:rPr>
              <a:t>SPUG Overview</a:t>
            </a:r>
            <a:endParaRPr lang="en-US" sz="3100" dirty="0" smtClean="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949768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2057400"/>
            <a:ext cx="7848600" cy="1431925"/>
          </a:xfrm>
        </p:spPr>
        <p:txBody>
          <a:bodyPr rtlCol="0">
            <a:normAutofit/>
          </a:bodyPr>
          <a:lstStyle/>
          <a:p>
            <a:pPr marL="285750" indent="-285750" algn="l" hangingPunct="0">
              <a:lnSpc>
                <a:spcPct val="120000"/>
              </a:lnSpc>
            </a:pPr>
            <a:r>
              <a:rPr lang="en-US" altLang="zh-CN" sz="3200" b="1" dirty="0" smtClean="0">
                <a:solidFill>
                  <a:srgbClr val="990000"/>
                </a:solidFill>
              </a:rPr>
              <a:t>What is SPUG doing to accelerate this Vision?</a:t>
            </a:r>
            <a:endParaRPr lang="zh-CN" altLang="en-US" sz="3200" b="1" dirty="0">
              <a:solidFill>
                <a:srgbClr val="990000"/>
              </a:solidFill>
            </a:endParaRPr>
          </a:p>
        </p:txBody>
      </p:sp>
      <p:grpSp>
        <p:nvGrpSpPr>
          <p:cNvPr id="3" name="Group 2"/>
          <p:cNvGrpSpPr/>
          <p:nvPr/>
        </p:nvGrpSpPr>
        <p:grpSpPr>
          <a:xfrm>
            <a:off x="4572000" y="3581400"/>
            <a:ext cx="4009814" cy="2438400"/>
            <a:chOff x="5134186" y="2057400"/>
            <a:chExt cx="4009814" cy="2438400"/>
          </a:xfrm>
        </p:grpSpPr>
        <p:pic>
          <p:nvPicPr>
            <p:cNvPr id="4" name="Picture 2"/>
            <p:cNvPicPr>
              <a:picLocks noChangeAspect="1" noChangeArrowheads="1"/>
            </p:cNvPicPr>
            <p:nvPr/>
          </p:nvPicPr>
          <p:blipFill>
            <a:blip r:embed="rId3" cstate="print">
              <a:lum contrast="-3000"/>
            </a:blip>
            <a:stretch>
              <a:fillRect/>
            </a:stretch>
          </p:blipFill>
          <p:spPr bwMode="auto">
            <a:xfrm>
              <a:off x="5134186" y="2057400"/>
              <a:ext cx="4009814" cy="24384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Picture 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3505200"/>
              <a:ext cx="7350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5"/>
            <p:cNvGrpSpPr>
              <a:grpSpLocks/>
            </p:cNvGrpSpPr>
            <p:nvPr/>
          </p:nvGrpSpPr>
          <p:grpSpPr bwMode="auto">
            <a:xfrm>
              <a:off x="5334000" y="2438400"/>
              <a:ext cx="1460356" cy="1106681"/>
              <a:chOff x="152400" y="1524000"/>
              <a:chExt cx="3569759" cy="3240994"/>
            </a:xfrm>
          </p:grpSpPr>
          <p:sp>
            <p:nvSpPr>
              <p:cNvPr id="7" name="Rectangular Callout 6"/>
              <p:cNvSpPr/>
              <p:nvPr/>
            </p:nvSpPr>
            <p:spPr bwMode="auto">
              <a:xfrm>
                <a:off x="152400" y="1524000"/>
                <a:ext cx="3352800" cy="3124200"/>
              </a:xfrm>
              <a:prstGeom prst="wedgeRectCallout">
                <a:avLst>
                  <a:gd name="adj1" fmla="val 82664"/>
                  <a:gd name="adj2" fmla="val 64751"/>
                </a:avLst>
              </a:prstGeom>
              <a:solidFill>
                <a:schemeClr val="bg1"/>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pPr hangingPunct="0">
                  <a:lnSpc>
                    <a:spcPct val="93000"/>
                  </a:lnSpc>
                  <a:buClr>
                    <a:srgbClr val="000000"/>
                  </a:buClr>
                  <a:buSzPct val="100000"/>
                  <a:buFont typeface="Times New Roman" pitchFamily="18" charset="0"/>
                  <a:buNone/>
                  <a:defRPr/>
                </a:pPr>
                <a:endParaRPr lang="zh-CN" altLang="en-US">
                  <a:solidFill>
                    <a:srgbClr val="FFFFFF"/>
                  </a:solidFill>
                </a:endParaRPr>
              </a:p>
            </p:txBody>
          </p:sp>
          <p:pic>
            <p:nvPicPr>
              <p:cNvPr id="8" name="Picture 2"/>
              <p:cNvPicPr>
                <a:picLocks noChangeAspect="1" noChangeArrowheads="1"/>
              </p:cNvPicPr>
              <p:nvPr/>
            </p:nvPicPr>
            <p:blipFill>
              <a:blip r:embed="rId5" cstate="print"/>
              <a:srcRect/>
              <a:stretch>
                <a:fillRect/>
              </a:stretch>
            </p:blipFill>
            <p:spPr bwMode="auto">
              <a:xfrm>
                <a:off x="524933" y="1747157"/>
                <a:ext cx="3197226" cy="3017837"/>
              </a:xfrm>
              <a:prstGeom prst="rect">
                <a:avLst/>
              </a:prstGeom>
              <a:solidFill>
                <a:srgbClr val="FFFFFF">
                  <a:shade val="85000"/>
                </a:srgbClr>
              </a:solidFill>
              <a:ln w="190500" cap="sq">
                <a:noFill/>
                <a:miter lim="800000"/>
              </a:ln>
              <a:effectLst>
                <a:outerShdw blurRad="55000" dist="18000" dir="5400000" algn="tl" rotWithShape="0">
                  <a:srgbClr val="000000">
                    <a:alpha val="40000"/>
                  </a:srgbClr>
                </a:outerShdw>
              </a:effectLst>
            </p:spPr>
          </p:pic>
        </p:grpSp>
      </p:grpSp>
    </p:spTree>
    <p:extLst>
      <p:ext uri="{BB962C8B-B14F-4D97-AF65-F5344CB8AC3E}">
        <p14:creationId xmlns:p14="http://schemas.microsoft.com/office/powerpoint/2010/main" val="11720071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914400" y="381000"/>
            <a:ext cx="7543800" cy="1752600"/>
          </a:xfrm>
        </p:spPr>
        <p:txBody>
          <a:bodyPr rtlCol="0">
            <a:normAutofit/>
          </a:bodyPr>
          <a:lstStyle/>
          <a:p>
            <a:pPr marL="96481" indent="0" fontAlgn="auto">
              <a:lnSpc>
                <a:spcPct val="102000"/>
              </a:lnSpc>
              <a:spcBef>
                <a:spcPct val="0"/>
              </a:spcBef>
              <a:spcAft>
                <a:spcPts val="0"/>
              </a:spcAft>
              <a:buSzPct val="100000"/>
              <a:buFont typeface="Arial" pitchFamily="34" charset="0"/>
              <a:buNone/>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4000" b="1" dirty="0">
                <a:solidFill>
                  <a:srgbClr val="C00000"/>
                </a:solidFill>
              </a:rPr>
              <a:t>Reference Architecture 2.0</a:t>
            </a:r>
          </a:p>
          <a:p>
            <a:pPr marL="807576" lvl="1" indent="-311045" fontAlgn="auto">
              <a:lnSpc>
                <a:spcPct val="102000"/>
              </a:lnSpc>
              <a:spcAft>
                <a:spcPts val="0"/>
              </a:spcAft>
              <a:buSzPct val="100000"/>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a:t>Update Use Cases, attribute definitions and descriptions</a:t>
            </a:r>
          </a:p>
          <a:p>
            <a:pPr marL="807576" lvl="1" indent="-311045" fontAlgn="auto">
              <a:lnSpc>
                <a:spcPct val="102000"/>
              </a:lnSpc>
              <a:spcAft>
                <a:spcPts val="0"/>
              </a:spcAft>
              <a:buSzPct val="100000"/>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a:t>Update Architecture by expanding the Ecosystem</a:t>
            </a:r>
          </a:p>
          <a:p>
            <a:pPr marL="807576" lvl="1" indent="-311045" fontAlgn="auto">
              <a:lnSpc>
                <a:spcPct val="102000"/>
              </a:lnSpc>
              <a:spcAft>
                <a:spcPts val="0"/>
              </a:spcAft>
              <a:buSzPct val="100000"/>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a:t>Add 3</a:t>
            </a:r>
            <a:r>
              <a:rPr lang="en-US" sz="1400" baseline="30000" dirty="0"/>
              <a:t>rd</a:t>
            </a:r>
            <a:r>
              <a:rPr lang="en-US" sz="1400" dirty="0"/>
              <a:t> Party Developers to the Stakeholders</a:t>
            </a:r>
          </a:p>
          <a:p>
            <a:pPr marL="407526" indent="-311045" fontAlgn="auto">
              <a:lnSpc>
                <a:spcPct val="102000"/>
              </a:lnSpc>
              <a:spcAft>
                <a:spcPts val="0"/>
              </a:spcAft>
              <a:buSzPct val="100000"/>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800" dirty="0"/>
          </a:p>
        </p:txBody>
      </p:sp>
      <p:sp>
        <p:nvSpPr>
          <p:cNvPr id="1024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536C40F-C0C1-41BD-89E6-790823B773C5}" type="slidenum">
              <a:rPr lang="en-US">
                <a:solidFill>
                  <a:schemeClr val="accent2"/>
                </a:solidFill>
              </a:rPr>
              <a:pPr fontAlgn="base">
                <a:spcBef>
                  <a:spcPct val="0"/>
                </a:spcBef>
                <a:spcAft>
                  <a:spcPct val="0"/>
                </a:spcAft>
              </a:pPr>
              <a:t>31</a:t>
            </a:fld>
            <a:endParaRPr lang="en-US">
              <a:solidFill>
                <a:schemeClr val="accent2"/>
              </a:solidFill>
            </a:endParaRPr>
          </a:p>
        </p:txBody>
      </p:sp>
      <p:grpSp>
        <p:nvGrpSpPr>
          <p:cNvPr id="16" name="Group 15"/>
          <p:cNvGrpSpPr/>
          <p:nvPr/>
        </p:nvGrpSpPr>
        <p:grpSpPr>
          <a:xfrm>
            <a:off x="1749904" y="2012643"/>
            <a:ext cx="4135294" cy="840001"/>
            <a:chOff x="1749904" y="2012643"/>
            <a:chExt cx="4135294" cy="840001"/>
          </a:xfrm>
        </p:grpSpPr>
        <p:grpSp>
          <p:nvGrpSpPr>
            <p:cNvPr id="8" name="Group 7"/>
            <p:cNvGrpSpPr/>
            <p:nvPr/>
          </p:nvGrpSpPr>
          <p:grpSpPr>
            <a:xfrm>
              <a:off x="2207104" y="2012643"/>
              <a:ext cx="579782" cy="579782"/>
              <a:chOff x="0" y="533399"/>
              <a:chExt cx="579782" cy="579782"/>
            </a:xfrm>
            <a:scene3d>
              <a:camera prst="orthographicFront"/>
              <a:lightRig rig="flat" dir="t"/>
            </a:scene3d>
          </p:grpSpPr>
          <p:sp>
            <p:nvSpPr>
              <p:cNvPr id="9" name="Oval 8"/>
              <p:cNvSpPr/>
              <p:nvPr/>
            </p:nvSpPr>
            <p:spPr>
              <a:xfrm>
                <a:off x="0" y="533399"/>
                <a:ext cx="579782" cy="579782"/>
              </a:xfrm>
              <a:prstGeom prst="ellipse">
                <a:avLst/>
              </a:prstGeom>
              <a:effectLst>
                <a:outerShdw blurRad="50800" dist="38100" dir="8100000" algn="tr" rotWithShape="0">
                  <a:prstClr val="black">
                    <a:alpha val="40000"/>
                  </a:prstClr>
                </a:outerShdw>
              </a:effectLst>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10" name="Oval 4"/>
              <p:cNvSpPr/>
              <p:nvPr/>
            </p:nvSpPr>
            <p:spPr>
              <a:xfrm>
                <a:off x="84907" y="618306"/>
                <a:ext cx="409968" cy="4099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01/13</a:t>
                </a:r>
                <a:endParaRPr lang="en-US" sz="1200" kern="1200" dirty="0"/>
              </a:p>
            </p:txBody>
          </p:sp>
        </p:grpSp>
        <p:grpSp>
          <p:nvGrpSpPr>
            <p:cNvPr id="11" name="Group 10"/>
            <p:cNvGrpSpPr/>
            <p:nvPr/>
          </p:nvGrpSpPr>
          <p:grpSpPr>
            <a:xfrm>
              <a:off x="4850913" y="2012643"/>
              <a:ext cx="579782" cy="579782"/>
              <a:chOff x="6091029" y="268908"/>
              <a:chExt cx="579782" cy="579782"/>
            </a:xfrm>
            <a:scene3d>
              <a:camera prst="orthographicFront"/>
              <a:lightRig rig="flat" dir="t"/>
            </a:scene3d>
          </p:grpSpPr>
          <p:sp>
            <p:nvSpPr>
              <p:cNvPr id="12" name="Oval 11"/>
              <p:cNvSpPr/>
              <p:nvPr/>
            </p:nvSpPr>
            <p:spPr>
              <a:xfrm>
                <a:off x="6091029" y="268908"/>
                <a:ext cx="579782" cy="579782"/>
              </a:xfrm>
              <a:prstGeom prst="ellipse">
                <a:avLst/>
              </a:prstGeom>
              <a:gradFill rotWithShape="0">
                <a:gsLst>
                  <a:gs pos="0">
                    <a:srgbClr val="DDEBCF"/>
                  </a:gs>
                  <a:gs pos="50000">
                    <a:srgbClr val="9CB86E"/>
                  </a:gs>
                  <a:gs pos="100000">
                    <a:srgbClr val="156B13"/>
                  </a:gs>
                </a:gsLst>
                <a:lin ang="16200000" scaled="0"/>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Oval 4"/>
              <p:cNvSpPr/>
              <p:nvPr/>
            </p:nvSpPr>
            <p:spPr>
              <a:xfrm>
                <a:off x="6175936" y="353815"/>
                <a:ext cx="409968" cy="4099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05/13</a:t>
                </a:r>
                <a:endParaRPr lang="en-US" sz="1200" kern="1200" dirty="0"/>
              </a:p>
            </p:txBody>
          </p:sp>
        </p:grpSp>
        <p:sp>
          <p:nvSpPr>
            <p:cNvPr id="3" name="TextBox 2"/>
            <p:cNvSpPr txBox="1"/>
            <p:nvPr/>
          </p:nvSpPr>
          <p:spPr>
            <a:xfrm>
              <a:off x="2086582" y="2575644"/>
              <a:ext cx="852684" cy="276999"/>
            </a:xfrm>
            <a:prstGeom prst="rect">
              <a:avLst/>
            </a:prstGeom>
            <a:noFill/>
          </p:spPr>
          <p:txBody>
            <a:bodyPr wrap="square" rtlCol="0">
              <a:spAutoFit/>
            </a:bodyPr>
            <a:lstStyle/>
            <a:p>
              <a:r>
                <a:rPr lang="en-US" sz="1200" dirty="0" smtClean="0">
                  <a:latin typeface="+mn-lt"/>
                </a:rPr>
                <a:t>Draft Issue</a:t>
              </a:r>
              <a:endParaRPr lang="en-US" sz="1200" dirty="0">
                <a:latin typeface="+mn-lt"/>
              </a:endParaRPr>
            </a:p>
          </p:txBody>
        </p:sp>
        <p:sp>
          <p:nvSpPr>
            <p:cNvPr id="15" name="TextBox 14"/>
            <p:cNvSpPr txBox="1"/>
            <p:nvPr/>
          </p:nvSpPr>
          <p:spPr>
            <a:xfrm>
              <a:off x="4396409" y="2575645"/>
              <a:ext cx="1488789" cy="276999"/>
            </a:xfrm>
            <a:prstGeom prst="rect">
              <a:avLst/>
            </a:prstGeom>
            <a:noFill/>
          </p:spPr>
          <p:txBody>
            <a:bodyPr wrap="square" rtlCol="0">
              <a:spAutoFit/>
            </a:bodyPr>
            <a:lstStyle/>
            <a:p>
              <a:r>
                <a:rPr lang="en-US" sz="1200" dirty="0" smtClean="0">
                  <a:latin typeface="+mn-lt"/>
                </a:rPr>
                <a:t>Ref Arch 2.0 Release</a:t>
              </a:r>
              <a:endParaRPr lang="en-US" sz="1200" dirty="0">
                <a:latin typeface="+mn-lt"/>
              </a:endParaRPr>
            </a:p>
          </p:txBody>
        </p:sp>
        <p:cxnSp>
          <p:nvCxnSpPr>
            <p:cNvPr id="5" name="Straight Connector 4"/>
            <p:cNvCxnSpPr>
              <a:stCxn id="9" idx="6"/>
              <a:endCxn id="12" idx="2"/>
            </p:cNvCxnSpPr>
            <p:nvPr/>
          </p:nvCxnSpPr>
          <p:spPr>
            <a:xfrm>
              <a:off x="2786886" y="2302534"/>
              <a:ext cx="20640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 idx="2"/>
            </p:cNvCxnSpPr>
            <p:nvPr/>
          </p:nvCxnSpPr>
          <p:spPr>
            <a:xfrm flipH="1">
              <a:off x="1749904" y="2302534"/>
              <a:ext cx="45720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852643"/>
            <a:ext cx="5995676" cy="3176466"/>
          </a:xfrm>
          <a:prstGeom prst="rect">
            <a:avLst/>
          </a:prstGeom>
        </p:spPr>
      </p:pic>
    </p:spTree>
    <p:extLst>
      <p:ext uri="{BB962C8B-B14F-4D97-AF65-F5344CB8AC3E}">
        <p14:creationId xmlns:p14="http://schemas.microsoft.com/office/powerpoint/2010/main" val="7338548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536C40F-C0C1-41BD-89E6-790823B773C5}" type="slidenum">
              <a:rPr lang="en-US">
                <a:solidFill>
                  <a:schemeClr val="accent2"/>
                </a:solidFill>
              </a:rPr>
              <a:pPr fontAlgn="base">
                <a:spcBef>
                  <a:spcPct val="0"/>
                </a:spcBef>
                <a:spcAft>
                  <a:spcPct val="0"/>
                </a:spcAft>
              </a:pPr>
              <a:t>32</a:t>
            </a:fld>
            <a:endParaRPr lang="en-US">
              <a:solidFill>
                <a:schemeClr val="accent2"/>
              </a:solidFill>
            </a:endParaRPr>
          </a:p>
        </p:txBody>
      </p:sp>
      <p:graphicFrame>
        <p:nvGraphicFramePr>
          <p:cNvPr id="28" name="Diagram 27"/>
          <p:cNvGraphicFramePr/>
          <p:nvPr>
            <p:extLst>
              <p:ext uri="{D42A27DB-BD31-4B8C-83A1-F6EECF244321}">
                <p14:modId xmlns:p14="http://schemas.microsoft.com/office/powerpoint/2010/main" val="2030190135"/>
              </p:ext>
            </p:extLst>
          </p:nvPr>
        </p:nvGraphicFramePr>
        <p:xfrm>
          <a:off x="685800" y="3200400"/>
          <a:ext cx="77724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Rectangle 3"/>
          <p:cNvSpPr txBox="1">
            <a:spLocks noChangeArrowheads="1"/>
          </p:cNvSpPr>
          <p:nvPr/>
        </p:nvSpPr>
        <p:spPr>
          <a:xfrm>
            <a:off x="914400" y="685800"/>
            <a:ext cx="7543800" cy="2590800"/>
          </a:xfrm>
          <a:prstGeom prst="rect">
            <a:avLst/>
          </a:prstGeom>
          <a:noFill/>
        </p:spPr>
        <p:txBody>
          <a:bodyPr>
            <a:normAutofit lnSpcReduction="10000"/>
          </a:bodyPr>
          <a:lstStyle>
            <a:lvl1pPr marL="342900" indent="-342900" algn="l" defTabSz="914400" rtl="0" eaLnBrk="1" latinLnBrk="0" hangingPunct="1">
              <a:spcBef>
                <a:spcPct val="20000"/>
              </a:spcBef>
              <a:buClr>
                <a:schemeClr val="accent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6481" lvl="1" indent="0" algn="ctr" fontAlgn="auto">
              <a:lnSpc>
                <a:spcPct val="102000"/>
              </a:lnSpc>
              <a:spcBef>
                <a:spcPct val="0"/>
              </a:spcBef>
              <a:spcAft>
                <a:spcPts val="0"/>
              </a:spcAft>
              <a:buSzPct val="100000"/>
              <a:buFont typeface="Arial" pitchFamily="34" charset="0"/>
              <a:buNone/>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4000" b="1" dirty="0" smtClean="0">
                <a:solidFill>
                  <a:srgbClr val="C00000"/>
                </a:solidFill>
                <a:latin typeface="+mj-lt"/>
                <a:ea typeface="+mj-ea"/>
                <a:cs typeface="+mj-cs"/>
              </a:rPr>
              <a:t>Reference Data Model 1.0</a:t>
            </a:r>
          </a:p>
          <a:p>
            <a:pPr marL="807576" lvl="2"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400" dirty="0" smtClean="0"/>
          </a:p>
          <a:p>
            <a:pPr marL="807576" lvl="2"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400" dirty="0"/>
          </a:p>
          <a:p>
            <a:pPr marL="807576" lvl="2"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smtClean="0"/>
              <a:t>Technology and vendor independent</a:t>
            </a:r>
          </a:p>
          <a:p>
            <a:pPr marL="807576" lvl="2"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smtClean="0"/>
              <a:t>Simple, Lean, Flexible and Expandable Model</a:t>
            </a:r>
          </a:p>
          <a:p>
            <a:pPr marL="807576" lvl="2"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smtClean="0"/>
              <a:t>With only the most common, required elements</a:t>
            </a:r>
          </a:p>
          <a:p>
            <a:pPr marL="807576" lvl="2"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smtClean="0"/>
              <a:t>XML/UML representation</a:t>
            </a:r>
          </a:p>
          <a:p>
            <a:pPr marL="807576" lvl="2"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a:t>Operators use </a:t>
            </a:r>
            <a:r>
              <a:rPr lang="en-US" sz="1400" dirty="0" smtClean="0"/>
              <a:t>a </a:t>
            </a:r>
            <a:r>
              <a:rPr lang="en-US" sz="1400" dirty="0"/>
              <a:t>vendor provided </a:t>
            </a:r>
            <a:r>
              <a:rPr lang="en-US" sz="1400" dirty="0" smtClean="0"/>
              <a:t>Mapping Tool </a:t>
            </a:r>
            <a:r>
              <a:rPr lang="en-US" sz="1400" dirty="0"/>
              <a:t>to </a:t>
            </a:r>
            <a:r>
              <a:rPr lang="en-US" sz="1400" dirty="0" smtClean="0"/>
              <a:t>translate </a:t>
            </a:r>
            <a:r>
              <a:rPr lang="en-US" sz="1400" dirty="0"/>
              <a:t>between </a:t>
            </a:r>
            <a:r>
              <a:rPr lang="en-US" sz="1400" dirty="0" smtClean="0"/>
              <a:t>Ref Data </a:t>
            </a:r>
            <a:r>
              <a:rPr lang="en-US" sz="1400" dirty="0"/>
              <a:t>Model and   their </a:t>
            </a:r>
            <a:r>
              <a:rPr lang="en-US" sz="1400" dirty="0" smtClean="0"/>
              <a:t>customized version</a:t>
            </a:r>
          </a:p>
          <a:p>
            <a:pPr marL="407526"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800" dirty="0"/>
          </a:p>
        </p:txBody>
      </p:sp>
    </p:spTree>
    <p:extLst>
      <p:ext uri="{BB962C8B-B14F-4D97-AF65-F5344CB8AC3E}">
        <p14:creationId xmlns:p14="http://schemas.microsoft.com/office/powerpoint/2010/main" val="35989726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val 74"/>
          <p:cNvSpPr/>
          <p:nvPr/>
        </p:nvSpPr>
        <p:spPr bwMode="auto">
          <a:xfrm>
            <a:off x="2552700" y="4907756"/>
            <a:ext cx="4876800" cy="1066800"/>
          </a:xfrm>
          <a:prstGeom prst="ellipse">
            <a:avLst/>
          </a:prstGeom>
          <a:solidFill>
            <a:srgbClr val="FFC000"/>
          </a:solidFill>
          <a:ln>
            <a:headEnd/>
            <a:tailEnd/>
          </a:ln>
          <a:effectLst>
            <a:outerShdw blurRad="40000" dist="20000" dir="5400000" rotWithShape="0">
              <a:srgbClr val="000000">
                <a:alpha val="38000"/>
              </a:srgbClr>
            </a:outerShdw>
            <a:softEdge rad="317500"/>
          </a:effectLst>
        </p:spPr>
        <p:style>
          <a:lnRef idx="1">
            <a:schemeClr val="accent5"/>
          </a:lnRef>
          <a:fillRef idx="2">
            <a:schemeClr val="accent5"/>
          </a:fillRef>
          <a:effectRef idx="1">
            <a:schemeClr val="accent5"/>
          </a:effectRef>
          <a:fontRef idx="minor">
            <a:schemeClr val="dk1"/>
          </a:fontRef>
        </p:style>
        <p:txBody>
          <a:bodyPr lIns="90000" tIns="43200" rIns="90000" bIns="43200" anchor="ctr"/>
          <a:lstStyle>
            <a:lvl1pPr marL="179388" indent="-179388" defTabSz="762000" eaLnBrk="0">
              <a:defRPr>
                <a:solidFill>
                  <a:schemeClr val="bg1"/>
                </a:solidFill>
                <a:latin typeface="Arial" pitchFamily="34" charset="0"/>
                <a:ea typeface="Arial Unicode MS" pitchFamily="34" charset="-128"/>
                <a:cs typeface="Arial Unicode MS" pitchFamily="34" charset="-128"/>
              </a:defRPr>
            </a:lvl1pPr>
            <a:lvl2pPr defTabSz="762000" eaLnBrk="0">
              <a:defRPr>
                <a:solidFill>
                  <a:schemeClr val="bg1"/>
                </a:solidFill>
                <a:latin typeface="Arial" pitchFamily="34" charset="0"/>
                <a:ea typeface="Arial Unicode MS" pitchFamily="34" charset="-128"/>
                <a:cs typeface="Arial Unicode MS" pitchFamily="34" charset="-128"/>
              </a:defRPr>
            </a:lvl2pPr>
            <a:lvl3pPr defTabSz="762000" eaLnBrk="0">
              <a:defRPr>
                <a:solidFill>
                  <a:schemeClr val="bg1"/>
                </a:solidFill>
                <a:latin typeface="Arial" pitchFamily="34" charset="0"/>
                <a:ea typeface="Arial Unicode MS" pitchFamily="34" charset="-128"/>
                <a:cs typeface="Arial Unicode MS" pitchFamily="34" charset="-128"/>
              </a:defRPr>
            </a:lvl3pPr>
            <a:lvl4pPr defTabSz="762000" eaLnBrk="0">
              <a:defRPr>
                <a:solidFill>
                  <a:schemeClr val="bg1"/>
                </a:solidFill>
                <a:latin typeface="Arial" pitchFamily="34" charset="0"/>
                <a:ea typeface="Arial Unicode MS" pitchFamily="34" charset="-128"/>
                <a:cs typeface="Arial Unicode MS" pitchFamily="34" charset="-128"/>
              </a:defRPr>
            </a:lvl4pPr>
            <a:lvl5pPr defTabSz="762000" eaLnBrk="0">
              <a:defRPr>
                <a:solidFill>
                  <a:schemeClr val="bg1"/>
                </a:solidFill>
                <a:latin typeface="Arial" pitchFamily="34" charset="0"/>
                <a:ea typeface="Arial Unicode MS" pitchFamily="34" charset="-128"/>
                <a:cs typeface="Arial Unicode MS" pitchFamily="34" charset="-128"/>
              </a:defRPr>
            </a:lvl5pPr>
            <a:lvl6pPr marL="25146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fontAlgn="auto">
              <a:spcBef>
                <a:spcPct val="30000"/>
              </a:spcBef>
              <a:spcAft>
                <a:spcPts val="0"/>
              </a:spcAft>
              <a:buClr>
                <a:srgbClr val="990000"/>
              </a:buClr>
              <a:defRPr/>
            </a:pPr>
            <a:endParaRPr lang="zh-CN" altLang="en-US" sz="1200" b="1">
              <a:solidFill>
                <a:srgbClr val="000000"/>
              </a:solidFill>
              <a:latin typeface="Calibri" pitchFamily="34" charset="0"/>
              <a:cs typeface="Arial" pitchFamily="34" charset="0"/>
              <a:sym typeface="Gulim" pitchFamily="34" charset="-127"/>
            </a:endParaRPr>
          </a:p>
        </p:txBody>
      </p:sp>
      <p:sp>
        <p:nvSpPr>
          <p:cNvPr id="74" name="Oval 73"/>
          <p:cNvSpPr/>
          <p:nvPr/>
        </p:nvSpPr>
        <p:spPr bwMode="auto">
          <a:xfrm>
            <a:off x="2552700" y="1097756"/>
            <a:ext cx="4876800" cy="1066800"/>
          </a:xfrm>
          <a:prstGeom prst="ellipse">
            <a:avLst/>
          </a:prstGeom>
          <a:solidFill>
            <a:srgbClr val="99CCFF"/>
          </a:solidFill>
          <a:ln>
            <a:headEnd/>
            <a:tailEnd/>
          </a:ln>
          <a:effectLst>
            <a:outerShdw blurRad="40000" dist="20000" dir="5400000" rotWithShape="0">
              <a:srgbClr val="000000">
                <a:alpha val="38000"/>
              </a:srgbClr>
            </a:outerShdw>
            <a:softEdge rad="317500"/>
          </a:effectLst>
        </p:spPr>
        <p:style>
          <a:lnRef idx="1">
            <a:schemeClr val="accent5"/>
          </a:lnRef>
          <a:fillRef idx="2">
            <a:schemeClr val="accent5"/>
          </a:fillRef>
          <a:effectRef idx="1">
            <a:schemeClr val="accent5"/>
          </a:effectRef>
          <a:fontRef idx="minor">
            <a:schemeClr val="dk1"/>
          </a:fontRef>
        </p:style>
        <p:txBody>
          <a:bodyPr lIns="90000" tIns="43200" rIns="90000" bIns="43200" anchor="ctr"/>
          <a:lstStyle>
            <a:lvl1pPr marL="179388" indent="-179388" defTabSz="762000" eaLnBrk="0">
              <a:defRPr>
                <a:solidFill>
                  <a:schemeClr val="bg1"/>
                </a:solidFill>
                <a:latin typeface="Arial" pitchFamily="34" charset="0"/>
                <a:ea typeface="Arial Unicode MS" pitchFamily="34" charset="-128"/>
                <a:cs typeface="Arial Unicode MS" pitchFamily="34" charset="-128"/>
              </a:defRPr>
            </a:lvl1pPr>
            <a:lvl2pPr defTabSz="762000" eaLnBrk="0">
              <a:defRPr>
                <a:solidFill>
                  <a:schemeClr val="bg1"/>
                </a:solidFill>
                <a:latin typeface="Arial" pitchFamily="34" charset="0"/>
                <a:ea typeface="Arial Unicode MS" pitchFamily="34" charset="-128"/>
                <a:cs typeface="Arial Unicode MS" pitchFamily="34" charset="-128"/>
              </a:defRPr>
            </a:lvl2pPr>
            <a:lvl3pPr defTabSz="762000" eaLnBrk="0">
              <a:defRPr>
                <a:solidFill>
                  <a:schemeClr val="bg1"/>
                </a:solidFill>
                <a:latin typeface="Arial" pitchFamily="34" charset="0"/>
                <a:ea typeface="Arial Unicode MS" pitchFamily="34" charset="-128"/>
                <a:cs typeface="Arial Unicode MS" pitchFamily="34" charset="-128"/>
              </a:defRPr>
            </a:lvl3pPr>
            <a:lvl4pPr defTabSz="762000" eaLnBrk="0">
              <a:defRPr>
                <a:solidFill>
                  <a:schemeClr val="bg1"/>
                </a:solidFill>
                <a:latin typeface="Arial" pitchFamily="34" charset="0"/>
                <a:ea typeface="Arial Unicode MS" pitchFamily="34" charset="-128"/>
                <a:cs typeface="Arial Unicode MS" pitchFamily="34" charset="-128"/>
              </a:defRPr>
            </a:lvl4pPr>
            <a:lvl5pPr defTabSz="762000" eaLnBrk="0">
              <a:defRPr>
                <a:solidFill>
                  <a:schemeClr val="bg1"/>
                </a:solidFill>
                <a:latin typeface="Arial" pitchFamily="34" charset="0"/>
                <a:ea typeface="Arial Unicode MS" pitchFamily="34" charset="-128"/>
                <a:cs typeface="Arial Unicode MS" pitchFamily="34" charset="-128"/>
              </a:defRPr>
            </a:lvl5pPr>
            <a:lvl6pPr marL="25146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fontAlgn="auto">
              <a:spcBef>
                <a:spcPct val="30000"/>
              </a:spcBef>
              <a:spcAft>
                <a:spcPts val="0"/>
              </a:spcAft>
              <a:buClr>
                <a:srgbClr val="990000"/>
              </a:buClr>
              <a:defRPr/>
            </a:pPr>
            <a:endParaRPr lang="zh-CN" altLang="en-US" sz="1200" b="1">
              <a:solidFill>
                <a:srgbClr val="000000"/>
              </a:solidFill>
              <a:latin typeface="Calibri" pitchFamily="34" charset="0"/>
              <a:cs typeface="Arial" pitchFamily="34" charset="0"/>
              <a:sym typeface="Gulim" pitchFamily="34" charset="-127"/>
            </a:endParaRPr>
          </a:p>
        </p:txBody>
      </p:sp>
      <p:sp>
        <p:nvSpPr>
          <p:cNvPr id="68" name="Rounded Rectangle 67"/>
          <p:cNvSpPr/>
          <p:nvPr/>
        </p:nvSpPr>
        <p:spPr bwMode="auto">
          <a:xfrm>
            <a:off x="304800" y="2545556"/>
            <a:ext cx="3505200" cy="1524000"/>
          </a:xfrm>
          <a:prstGeom prst="roundRect">
            <a:avLst/>
          </a:prstGeom>
          <a:ln>
            <a:headEnd/>
            <a:tailEnd/>
          </a:ln>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lIns="90000" tIns="43200" rIns="90000" bIns="43200" anchor="ctr"/>
          <a:lstStyle>
            <a:lvl1pPr marL="179388" indent="-179388" defTabSz="762000" eaLnBrk="0">
              <a:defRPr>
                <a:solidFill>
                  <a:schemeClr val="bg1"/>
                </a:solidFill>
                <a:latin typeface="Arial" pitchFamily="34" charset="0"/>
                <a:ea typeface="Arial Unicode MS" pitchFamily="34" charset="-128"/>
                <a:cs typeface="Arial Unicode MS" pitchFamily="34" charset="-128"/>
              </a:defRPr>
            </a:lvl1pPr>
            <a:lvl2pPr defTabSz="762000" eaLnBrk="0">
              <a:defRPr>
                <a:solidFill>
                  <a:schemeClr val="bg1"/>
                </a:solidFill>
                <a:latin typeface="Arial" pitchFamily="34" charset="0"/>
                <a:ea typeface="Arial Unicode MS" pitchFamily="34" charset="-128"/>
                <a:cs typeface="Arial Unicode MS" pitchFamily="34" charset="-128"/>
              </a:defRPr>
            </a:lvl2pPr>
            <a:lvl3pPr defTabSz="762000" eaLnBrk="0">
              <a:defRPr>
                <a:solidFill>
                  <a:schemeClr val="bg1"/>
                </a:solidFill>
                <a:latin typeface="Arial" pitchFamily="34" charset="0"/>
                <a:ea typeface="Arial Unicode MS" pitchFamily="34" charset="-128"/>
                <a:cs typeface="Arial Unicode MS" pitchFamily="34" charset="-128"/>
              </a:defRPr>
            </a:lvl3pPr>
            <a:lvl4pPr defTabSz="762000" eaLnBrk="0">
              <a:defRPr>
                <a:solidFill>
                  <a:schemeClr val="bg1"/>
                </a:solidFill>
                <a:latin typeface="Arial" pitchFamily="34" charset="0"/>
                <a:ea typeface="Arial Unicode MS" pitchFamily="34" charset="-128"/>
                <a:cs typeface="Arial Unicode MS" pitchFamily="34" charset="-128"/>
              </a:defRPr>
            </a:lvl4pPr>
            <a:lvl5pPr defTabSz="762000" eaLnBrk="0">
              <a:defRPr>
                <a:solidFill>
                  <a:schemeClr val="bg1"/>
                </a:solidFill>
                <a:latin typeface="Arial" pitchFamily="34" charset="0"/>
                <a:ea typeface="Arial Unicode MS" pitchFamily="34" charset="-128"/>
                <a:cs typeface="Arial Unicode MS" pitchFamily="34" charset="-128"/>
              </a:defRPr>
            </a:lvl5pPr>
            <a:lvl6pPr marL="25146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fontAlgn="auto">
              <a:spcBef>
                <a:spcPct val="30000"/>
              </a:spcBef>
              <a:spcAft>
                <a:spcPts val="0"/>
              </a:spcAft>
              <a:buClr>
                <a:srgbClr val="990000"/>
              </a:buClr>
              <a:defRPr/>
            </a:pPr>
            <a:endParaRPr lang="zh-CN" altLang="en-US" sz="1200" b="1">
              <a:solidFill>
                <a:srgbClr val="000000"/>
              </a:solidFill>
              <a:latin typeface="Calibri" pitchFamily="34" charset="0"/>
              <a:cs typeface="Arial" pitchFamily="34" charset="0"/>
              <a:sym typeface="Gulim" pitchFamily="34" charset="-127"/>
            </a:endParaRPr>
          </a:p>
        </p:txBody>
      </p:sp>
      <p:sp>
        <p:nvSpPr>
          <p:cNvPr id="91139" name="Rectangle 2"/>
          <p:cNvSpPr>
            <a:spLocks noGrp="1" noChangeArrowheads="1"/>
          </p:cNvSpPr>
          <p:nvPr>
            <p:ph type="title" idx="4294967295"/>
          </p:nvPr>
        </p:nvSpPr>
        <p:spPr>
          <a:xfrm>
            <a:off x="457200" y="304800"/>
            <a:ext cx="8229600" cy="914400"/>
          </a:xfrm>
        </p:spPr>
        <p:txBody>
          <a:bodyPr rtlCol="0">
            <a:normAutofit fontScale="90000"/>
          </a:bodyPr>
          <a:lstStyle/>
          <a:p>
            <a:pPr fontAlgn="auto">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4000" b="1" dirty="0" smtClean="0">
                <a:solidFill>
                  <a:srgbClr val="C00000"/>
                </a:solidFill>
              </a:rPr>
              <a:t>Multi App Environment &amp; Certification</a:t>
            </a:r>
          </a:p>
        </p:txBody>
      </p:sp>
      <p:pic>
        <p:nvPicPr>
          <p:cNvPr id="11276" name="Picture 20" descr="未命名"/>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7238" y="3078163"/>
            <a:ext cx="15541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loud 17"/>
          <p:cNvSpPr/>
          <p:nvPr/>
        </p:nvSpPr>
        <p:spPr bwMode="auto">
          <a:xfrm>
            <a:off x="4492625" y="1312863"/>
            <a:ext cx="1152525" cy="361950"/>
          </a:xfrm>
          <a:prstGeom prst="cloud">
            <a:avLst/>
          </a:prstGeom>
          <a:noFill/>
          <a:ln>
            <a:solidFill>
              <a:schemeClr val="tx1"/>
            </a:solidFill>
          </a:ln>
          <a:effectLst/>
          <a:extLst/>
        </p:spPr>
        <p:txBody>
          <a:bodyPr/>
          <a:lstStyle/>
          <a:p>
            <a:pPr algn="ctr" fontAlgn="auto">
              <a:spcBef>
                <a:spcPts val="0"/>
              </a:spcBef>
              <a:spcAft>
                <a:spcPts val="0"/>
              </a:spcAft>
              <a:buClr>
                <a:srgbClr val="CC9900"/>
              </a:buClr>
              <a:defRPr/>
            </a:pPr>
            <a:endParaRPr lang="zh-CN" altLang="en-US" sz="1400" dirty="0">
              <a:cs typeface="Arial Unicode MS" pitchFamily="34" charset="-122"/>
            </a:endParaRPr>
          </a:p>
        </p:txBody>
      </p:sp>
      <p:sp>
        <p:nvSpPr>
          <p:cNvPr id="19" name="Cloud 18"/>
          <p:cNvSpPr/>
          <p:nvPr/>
        </p:nvSpPr>
        <p:spPr bwMode="auto">
          <a:xfrm>
            <a:off x="4756150" y="5351463"/>
            <a:ext cx="1150938" cy="358775"/>
          </a:xfrm>
          <a:prstGeom prst="cloud">
            <a:avLst/>
          </a:prstGeom>
          <a:noFill/>
          <a:ln>
            <a:solidFill>
              <a:schemeClr val="tx1"/>
            </a:solidFill>
          </a:ln>
          <a:effectLst/>
          <a:extLst/>
        </p:spPr>
        <p:txBody>
          <a:bodyPr/>
          <a:lstStyle/>
          <a:p>
            <a:pPr algn="ctr" fontAlgn="auto">
              <a:spcBef>
                <a:spcPts val="0"/>
              </a:spcBef>
              <a:spcAft>
                <a:spcPts val="0"/>
              </a:spcAft>
              <a:buClr>
                <a:srgbClr val="CC9900"/>
              </a:buClr>
              <a:defRPr/>
            </a:pPr>
            <a:endParaRPr lang="zh-CN" altLang="en-US" sz="1400" dirty="0">
              <a:cs typeface="Arial Unicode MS" pitchFamily="34" charset="-122"/>
            </a:endParaRPr>
          </a:p>
        </p:txBody>
      </p:sp>
      <p:pic>
        <p:nvPicPr>
          <p:cNvPr id="11279" name="Picture 40" descr="Retour sur l'accueil France Télécom">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7450" y="1312863"/>
            <a:ext cx="4413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l="28119" t="-7584"/>
          <a:stretch>
            <a:fillRect/>
          </a:stretch>
        </p:blipFill>
        <p:spPr bwMode="auto">
          <a:xfrm>
            <a:off x="5357813" y="1204913"/>
            <a:ext cx="1003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0" descr="Logo-bi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1188" y="1189038"/>
            <a:ext cx="720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2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73713" y="1455738"/>
            <a:ext cx="84296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2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1050" y="1312863"/>
            <a:ext cx="8445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29"/>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9388" y="1455738"/>
            <a:ext cx="91916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8" descr="Orange%20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37088" y="1744663"/>
            <a:ext cx="3476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2" descr="Vodafone">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8521" r="10202"/>
          <a:stretch>
            <a:fillRect/>
          </a:stretch>
        </p:blipFill>
        <p:spPr bwMode="auto">
          <a:xfrm>
            <a:off x="5068888" y="1744663"/>
            <a:ext cx="461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87" name="Group 33"/>
          <p:cNvGrpSpPr>
            <a:grpSpLocks/>
          </p:cNvGrpSpPr>
          <p:nvPr/>
        </p:nvGrpSpPr>
        <p:grpSpPr bwMode="auto">
          <a:xfrm>
            <a:off x="4179888" y="5322888"/>
            <a:ext cx="901700" cy="327025"/>
            <a:chOff x="2355" y="2034"/>
            <a:chExt cx="769" cy="280"/>
          </a:xfrm>
        </p:grpSpPr>
        <p:pic>
          <p:nvPicPr>
            <p:cNvPr id="11330" name="Picture 34" descr="bridgewater_logo"/>
            <p:cNvPicPr>
              <a:picLocks noChangeAspect="1" noChangeArrowheads="1"/>
            </p:cNvPicPr>
            <p:nvPr/>
          </p:nvPicPr>
          <p:blipFill>
            <a:blip r:embed="rId14" cstate="print">
              <a:extLst>
                <a:ext uri="{28A0092B-C50C-407E-A947-70E740481C1C}">
                  <a14:useLocalDpi xmlns:a14="http://schemas.microsoft.com/office/drawing/2010/main" val="0"/>
                </a:ext>
              </a:extLst>
            </a:blip>
            <a:srcRect t="-2953" r="9262"/>
            <a:stretch>
              <a:fillRect/>
            </a:stretch>
          </p:blipFill>
          <p:spPr bwMode="auto">
            <a:xfrm>
              <a:off x="2399" y="2034"/>
              <a:ext cx="72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1" name="Rectangle 35"/>
            <p:cNvSpPr>
              <a:spLocks noChangeArrowheads="1"/>
            </p:cNvSpPr>
            <p:nvPr/>
          </p:nvSpPr>
          <p:spPr bwMode="auto">
            <a:xfrm>
              <a:off x="2355" y="2042"/>
              <a:ext cx="44" cy="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itchFamily="34" charset="0"/>
              </a:endParaRPr>
            </a:p>
          </p:txBody>
        </p:sp>
      </p:grpSp>
      <p:pic>
        <p:nvPicPr>
          <p:cNvPr id="11288"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67225" y="5062538"/>
            <a:ext cx="6905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35650" y="5351463"/>
            <a:ext cx="685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96013" y="5205413"/>
            <a:ext cx="758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03850" y="4989513"/>
            <a:ext cx="6111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114925" y="5637213"/>
            <a:ext cx="722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1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59388" y="5278438"/>
            <a:ext cx="4333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2909888" y="1173163"/>
            <a:ext cx="1150937" cy="292100"/>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altLang="zh-CN" sz="1400" b="1">
                <a:latin typeface="+mn-lt"/>
                <a:cs typeface="+mn-cs"/>
              </a:rPr>
              <a:t>Operators</a:t>
            </a:r>
            <a:endParaRPr lang="zh-CN" altLang="en-US" sz="1400" b="1">
              <a:latin typeface="+mn-lt"/>
              <a:cs typeface="+mn-cs"/>
            </a:endParaRPr>
          </a:p>
        </p:txBody>
      </p:sp>
      <p:sp>
        <p:nvSpPr>
          <p:cNvPr id="39" name="TextBox 38"/>
          <p:cNvSpPr txBox="1"/>
          <p:nvPr/>
        </p:nvSpPr>
        <p:spPr>
          <a:xfrm>
            <a:off x="2971800" y="4983163"/>
            <a:ext cx="1385888" cy="292100"/>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altLang="zh-CN" sz="1400" b="1">
                <a:latin typeface="+mn-lt"/>
                <a:cs typeface="+mn-cs"/>
              </a:rPr>
              <a:t>Developers</a:t>
            </a:r>
            <a:endParaRPr lang="zh-CN" altLang="en-US" sz="1400" b="1">
              <a:latin typeface="+mn-lt"/>
              <a:cs typeface="+mn-cs"/>
            </a:endParaRPr>
          </a:p>
        </p:txBody>
      </p:sp>
      <p:cxnSp>
        <p:nvCxnSpPr>
          <p:cNvPr id="47" name="Straight Connector 46"/>
          <p:cNvCxnSpPr/>
          <p:nvPr/>
        </p:nvCxnSpPr>
        <p:spPr bwMode="auto">
          <a:xfrm flipH="1">
            <a:off x="5943600" y="4021138"/>
            <a:ext cx="434975" cy="581025"/>
          </a:xfrm>
          <a:prstGeom prst="line">
            <a:avLst/>
          </a:prstGeom>
          <a:noFill/>
          <a:ln w="19050">
            <a:solidFill>
              <a:schemeClr val="accent6"/>
            </a:solidFill>
            <a:prstDash val="dash"/>
            <a:headEnd type="arrow" w="med" len="med"/>
            <a:tailEnd type="arrow" w="med" len="med"/>
          </a:ln>
          <a:effectLst>
            <a:outerShdw blurRad="50800" dist="38100" dir="2700000" algn="tl" rotWithShape="0">
              <a:prstClr val="black">
                <a:alpha val="40000"/>
              </a:prstClr>
            </a:outerShdw>
          </a:effectLst>
          <a:extLst/>
        </p:spPr>
      </p:cxnSp>
      <p:cxnSp>
        <p:nvCxnSpPr>
          <p:cNvPr id="48" name="Straight Connector 47"/>
          <p:cNvCxnSpPr/>
          <p:nvPr/>
        </p:nvCxnSpPr>
        <p:spPr bwMode="auto">
          <a:xfrm>
            <a:off x="5943600" y="2163763"/>
            <a:ext cx="609600" cy="800100"/>
          </a:xfrm>
          <a:prstGeom prst="line">
            <a:avLst/>
          </a:prstGeom>
          <a:noFill/>
          <a:ln w="19050">
            <a:solidFill>
              <a:schemeClr val="accent6"/>
            </a:solidFill>
            <a:prstDash val="dash"/>
            <a:headEnd type="arrow" w="med" len="med"/>
            <a:tailEnd type="arrow" w="med" len="med"/>
          </a:ln>
          <a:effectLst>
            <a:outerShdw blurRad="50800" dist="38100" dir="2700000" algn="tl" rotWithShape="0">
              <a:prstClr val="black">
                <a:alpha val="40000"/>
              </a:prstClr>
            </a:outerShdw>
          </a:effectLst>
          <a:extLst/>
        </p:spPr>
      </p:cxnSp>
      <p:cxnSp>
        <p:nvCxnSpPr>
          <p:cNvPr id="49" name="Straight Connector 48"/>
          <p:cNvCxnSpPr/>
          <p:nvPr/>
        </p:nvCxnSpPr>
        <p:spPr bwMode="auto">
          <a:xfrm>
            <a:off x="3124200" y="4144963"/>
            <a:ext cx="762000" cy="838200"/>
          </a:xfrm>
          <a:prstGeom prst="line">
            <a:avLst/>
          </a:prstGeom>
          <a:noFill/>
          <a:ln w="19050">
            <a:solidFill>
              <a:schemeClr val="accent6"/>
            </a:solidFill>
            <a:headEnd type="arrow" w="med" len="med"/>
            <a:tailEnd type="none" w="med" len="med"/>
          </a:ln>
          <a:effectLst>
            <a:outerShdw blurRad="50800" dist="38100" dir="2700000" algn="tl" rotWithShape="0">
              <a:prstClr val="black">
                <a:alpha val="40000"/>
              </a:prstClr>
            </a:outerShdw>
          </a:effectLst>
          <a:extLst/>
        </p:spPr>
      </p:cxnSp>
      <p:cxnSp>
        <p:nvCxnSpPr>
          <p:cNvPr id="50" name="Straight Connector 49"/>
          <p:cNvCxnSpPr/>
          <p:nvPr/>
        </p:nvCxnSpPr>
        <p:spPr bwMode="auto">
          <a:xfrm>
            <a:off x="4191000" y="3459163"/>
            <a:ext cx="1390650" cy="0"/>
          </a:xfrm>
          <a:prstGeom prst="line">
            <a:avLst/>
          </a:prstGeom>
          <a:noFill/>
          <a:ln w="19050">
            <a:solidFill>
              <a:schemeClr val="accent6"/>
            </a:solidFill>
            <a:headEnd type="none" w="med" len="med"/>
            <a:tailEnd type="arrow" w="med" len="med"/>
          </a:ln>
          <a:effectLst>
            <a:outerShdw blurRad="50800" dist="38100" dir="2700000" algn="tl" rotWithShape="0">
              <a:prstClr val="black">
                <a:alpha val="40000"/>
              </a:prstClr>
            </a:outerShdw>
          </a:effectLst>
          <a:extLst/>
        </p:spPr>
      </p:cxnSp>
      <p:cxnSp>
        <p:nvCxnSpPr>
          <p:cNvPr id="51" name="Straight Arrow Connector 50"/>
          <p:cNvCxnSpPr/>
          <p:nvPr/>
        </p:nvCxnSpPr>
        <p:spPr bwMode="auto">
          <a:xfrm flipH="1">
            <a:off x="4073525" y="2963863"/>
            <a:ext cx="1800225" cy="0"/>
          </a:xfrm>
          <a:prstGeom prst="straightConnector1">
            <a:avLst/>
          </a:prstGeom>
          <a:noFill/>
          <a:ln w="19050">
            <a:solidFill>
              <a:schemeClr val="accent6"/>
            </a:solidFill>
            <a:prstDash val="dash"/>
            <a:tailEnd type="arrow"/>
          </a:ln>
          <a:effectLst>
            <a:outerShdw blurRad="50800" dist="38100" dir="2700000" algn="tl" rotWithShape="0">
              <a:prstClr val="black">
                <a:alpha val="40000"/>
              </a:prstClr>
            </a:outerShdw>
          </a:effectLst>
          <a:extLst/>
        </p:spPr>
      </p:cxnSp>
      <p:sp>
        <p:nvSpPr>
          <p:cNvPr id="11301" name="TextBox 51"/>
          <p:cNvSpPr txBox="1">
            <a:spLocks noChangeArrowheads="1"/>
          </p:cNvSpPr>
          <p:nvPr/>
        </p:nvSpPr>
        <p:spPr bwMode="auto">
          <a:xfrm>
            <a:off x="3886200" y="2620963"/>
            <a:ext cx="22098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zh-CN" sz="1200"/>
              <a:t>Feedback (Interest, hot apps)</a:t>
            </a:r>
            <a:endParaRPr lang="zh-CN" altLang="en-US" sz="1200"/>
          </a:p>
        </p:txBody>
      </p:sp>
      <p:cxnSp>
        <p:nvCxnSpPr>
          <p:cNvPr id="53" name="Straight Arrow Connector 52"/>
          <p:cNvCxnSpPr/>
          <p:nvPr/>
        </p:nvCxnSpPr>
        <p:spPr bwMode="auto">
          <a:xfrm flipH="1">
            <a:off x="3962400" y="3973513"/>
            <a:ext cx="1800225" cy="0"/>
          </a:xfrm>
          <a:prstGeom prst="straightConnector1">
            <a:avLst/>
          </a:prstGeom>
          <a:noFill/>
          <a:ln w="19050">
            <a:solidFill>
              <a:schemeClr val="accent6"/>
            </a:solidFill>
            <a:prstDash val="dash"/>
            <a:tailEnd type="arrow"/>
          </a:ln>
          <a:effectLst>
            <a:outerShdw blurRad="50800" dist="38100" dir="2700000" algn="tl" rotWithShape="0">
              <a:prstClr val="black">
                <a:alpha val="40000"/>
              </a:prstClr>
            </a:outerShdw>
          </a:effectLst>
          <a:extLst/>
        </p:spPr>
      </p:cxnSp>
      <p:sp>
        <p:nvSpPr>
          <p:cNvPr id="11303" name="TextBox 53"/>
          <p:cNvSpPr txBox="1">
            <a:spLocks noChangeArrowheads="1"/>
          </p:cNvSpPr>
          <p:nvPr/>
        </p:nvSpPr>
        <p:spPr bwMode="auto">
          <a:xfrm>
            <a:off x="4038600" y="3687763"/>
            <a:ext cx="2133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zh-CN" sz="1200" dirty="0" smtClean="0"/>
              <a:t>Certify (Passed </a:t>
            </a:r>
            <a:r>
              <a:rPr lang="en-US" altLang="zh-CN" sz="1200" dirty="0"/>
              <a:t>Apps)</a:t>
            </a:r>
            <a:endParaRPr lang="zh-CN" altLang="en-US" sz="1200" dirty="0"/>
          </a:p>
        </p:txBody>
      </p:sp>
      <p:sp>
        <p:nvSpPr>
          <p:cNvPr id="11304" name="TextBox 54"/>
          <p:cNvSpPr txBox="1">
            <a:spLocks noChangeArrowheads="1"/>
          </p:cNvSpPr>
          <p:nvPr/>
        </p:nvSpPr>
        <p:spPr bwMode="auto">
          <a:xfrm>
            <a:off x="4114800" y="3170238"/>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zh-CN" sz="1200"/>
              <a:t>Delegate Certification</a:t>
            </a:r>
            <a:endParaRPr lang="zh-CN" altLang="en-US" sz="1200"/>
          </a:p>
        </p:txBody>
      </p:sp>
      <p:cxnSp>
        <p:nvCxnSpPr>
          <p:cNvPr id="57" name="Straight Connector 56"/>
          <p:cNvCxnSpPr/>
          <p:nvPr/>
        </p:nvCxnSpPr>
        <p:spPr bwMode="auto">
          <a:xfrm flipH="1">
            <a:off x="6096000" y="4021138"/>
            <a:ext cx="498475" cy="657225"/>
          </a:xfrm>
          <a:prstGeom prst="line">
            <a:avLst/>
          </a:prstGeom>
          <a:noFill/>
          <a:ln w="19050">
            <a:solidFill>
              <a:schemeClr val="accent6"/>
            </a:solidFill>
            <a:prstDash val="solid"/>
            <a:headEnd type="none" w="med" len="med"/>
            <a:tailEnd type="arrow" w="med" len="med"/>
          </a:ln>
          <a:effectLst>
            <a:outerShdw blurRad="50800" dist="38100" dir="2700000" algn="tl" rotWithShape="0">
              <a:prstClr val="black">
                <a:alpha val="40000"/>
              </a:prstClr>
            </a:outerShdw>
          </a:effectLst>
          <a:extLst/>
        </p:spPr>
      </p:cxnSp>
      <p:sp>
        <p:nvSpPr>
          <p:cNvPr id="11306" name="TextBox 57"/>
          <p:cNvSpPr txBox="1">
            <a:spLocks noChangeArrowheads="1"/>
          </p:cNvSpPr>
          <p:nvPr/>
        </p:nvSpPr>
        <p:spPr bwMode="auto">
          <a:xfrm>
            <a:off x="6523038" y="4208463"/>
            <a:ext cx="86836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zh-CN" sz="1000"/>
              <a:t>Certificate</a:t>
            </a:r>
            <a:endParaRPr lang="zh-CN" altLang="en-US" sz="1000"/>
          </a:p>
        </p:txBody>
      </p:sp>
      <p:sp>
        <p:nvSpPr>
          <p:cNvPr id="59" name="Rectangle 58"/>
          <p:cNvSpPr/>
          <p:nvPr/>
        </p:nvSpPr>
        <p:spPr bwMode="auto">
          <a:xfrm>
            <a:off x="7391400" y="3078163"/>
            <a:ext cx="1524000" cy="685800"/>
          </a:xfrm>
          <a:prstGeom prst="rect">
            <a:avLst/>
          </a:prstGeom>
          <a:solidFill>
            <a:srgbClr val="FFFFCC"/>
          </a:solidFill>
          <a:ln>
            <a:solidFill>
              <a:schemeClr val="tx1"/>
            </a:solidFill>
          </a:ln>
          <a:effectLst>
            <a:outerShdw blurRad="50800" dist="38100" dir="2700000" algn="tl" rotWithShape="0">
              <a:prstClr val="black">
                <a:alpha val="40000"/>
              </a:prstClr>
            </a:outerShdw>
          </a:effectLst>
          <a:extLst/>
        </p:spPr>
        <p:txBody>
          <a:bodyPr tIns="36000" bIns="36000" anchor="ctr"/>
          <a:lstStyle/>
          <a:p>
            <a:pPr fontAlgn="auto">
              <a:spcBef>
                <a:spcPts val="0"/>
              </a:spcBef>
              <a:spcAft>
                <a:spcPts val="0"/>
              </a:spcAft>
              <a:buClr>
                <a:srgbClr val="CC9900"/>
              </a:buClr>
              <a:defRPr/>
            </a:pPr>
            <a:r>
              <a:rPr lang="en-US" altLang="zh-CN" sz="1200" dirty="0">
                <a:latin typeface="+mn-lt"/>
                <a:cs typeface="+mn-cs"/>
              </a:rPr>
              <a:t>Identify hot apps</a:t>
            </a:r>
          </a:p>
          <a:p>
            <a:pPr fontAlgn="auto">
              <a:spcBef>
                <a:spcPts val="0"/>
              </a:spcBef>
              <a:spcAft>
                <a:spcPts val="0"/>
              </a:spcAft>
              <a:buClr>
                <a:srgbClr val="CC9900"/>
              </a:buClr>
              <a:defRPr/>
            </a:pPr>
            <a:r>
              <a:rPr lang="en-US" altLang="zh-CN" sz="1200" dirty="0">
                <a:latin typeface="+mn-lt"/>
                <a:cs typeface="+mn-cs"/>
              </a:rPr>
              <a:t>Identify developers</a:t>
            </a:r>
          </a:p>
          <a:p>
            <a:pPr fontAlgn="auto">
              <a:spcBef>
                <a:spcPts val="0"/>
              </a:spcBef>
              <a:spcAft>
                <a:spcPts val="0"/>
              </a:spcAft>
              <a:buClr>
                <a:srgbClr val="CC9900"/>
              </a:buClr>
              <a:defRPr/>
            </a:pPr>
            <a:r>
              <a:rPr lang="en-US" altLang="zh-CN" sz="1200" dirty="0">
                <a:latin typeface="+mn-lt"/>
                <a:cs typeface="+mn-cs"/>
              </a:rPr>
              <a:t>Neutral Certification</a:t>
            </a:r>
          </a:p>
        </p:txBody>
      </p:sp>
      <p:grpSp>
        <p:nvGrpSpPr>
          <p:cNvPr id="11308" name="Group 59"/>
          <p:cNvGrpSpPr>
            <a:grpSpLocks/>
          </p:cNvGrpSpPr>
          <p:nvPr/>
        </p:nvGrpSpPr>
        <p:grpSpPr bwMode="auto">
          <a:xfrm>
            <a:off x="914400" y="3078163"/>
            <a:ext cx="2640013" cy="793750"/>
            <a:chOff x="3275856" y="2636912"/>
            <a:chExt cx="2160240" cy="648072"/>
          </a:xfrm>
        </p:grpSpPr>
        <p:sp>
          <p:nvSpPr>
            <p:cNvPr id="11323" name="Rectangle 60"/>
            <p:cNvSpPr>
              <a:spLocks noChangeArrowheads="1"/>
            </p:cNvSpPr>
            <p:nvPr/>
          </p:nvSpPr>
          <p:spPr bwMode="auto">
            <a:xfrm>
              <a:off x="3275856" y="2636912"/>
              <a:ext cx="2160240" cy="648072"/>
            </a:xfrm>
            <a:prstGeom prst="rect">
              <a:avLst/>
            </a:prstGeom>
            <a:solidFill>
              <a:srgbClr val="FFFFCC"/>
            </a:solidFill>
            <a:ln w="9525">
              <a:solidFill>
                <a:schemeClr val="tx1"/>
              </a:solidFill>
              <a:miter lim="800000"/>
              <a:headEnd/>
              <a:tailEnd/>
            </a:ln>
          </p:spPr>
          <p:txBody>
            <a:bodyPr/>
            <a:lstStyle/>
            <a:p>
              <a:pPr>
                <a:buClr>
                  <a:srgbClr val="CC9900"/>
                </a:buClr>
              </a:pPr>
              <a:r>
                <a:rPr lang="en-US" altLang="zh-CN">
                  <a:latin typeface="Calibri" pitchFamily="34" charset="0"/>
                </a:rPr>
                <a:t>Sandbox</a:t>
              </a:r>
              <a:endParaRPr lang="zh-CN" altLang="en-US">
                <a:latin typeface="Calibri" pitchFamily="34" charset="0"/>
              </a:endParaRPr>
            </a:p>
          </p:txBody>
        </p:sp>
        <p:sp>
          <p:nvSpPr>
            <p:cNvPr id="62" name="Can 61"/>
            <p:cNvSpPr/>
            <p:nvPr/>
          </p:nvSpPr>
          <p:spPr bwMode="auto">
            <a:xfrm>
              <a:off x="4644008" y="2708920"/>
              <a:ext cx="648072" cy="288032"/>
            </a:xfrm>
            <a:prstGeom prst="can">
              <a:avLst/>
            </a:prstGeom>
            <a:solidFill>
              <a:srgbClr val="00B0F0"/>
            </a:solidFill>
            <a:ln/>
            <a:extLst/>
          </p:spPr>
          <p:style>
            <a:lnRef idx="0">
              <a:schemeClr val="accent1"/>
            </a:lnRef>
            <a:fillRef idx="3">
              <a:schemeClr val="accent1"/>
            </a:fillRef>
            <a:effectRef idx="3">
              <a:schemeClr val="accent1"/>
            </a:effectRef>
            <a:fontRef idx="minor">
              <a:schemeClr val="lt1"/>
            </a:fontRef>
          </p:style>
          <p:txBody>
            <a:bodyPr lIns="36000" tIns="36000" rIns="36000" bIns="36000"/>
            <a:lstStyle>
              <a:lvl1pPr eaLnBrk="0">
                <a:defRPr>
                  <a:solidFill>
                    <a:schemeClr val="bg1"/>
                  </a:solidFill>
                  <a:latin typeface="Arial" pitchFamily="34" charset="0"/>
                  <a:ea typeface="Arial Unicode MS" pitchFamily="34" charset="-128"/>
                  <a:cs typeface="Arial Unicode MS" pitchFamily="34" charset="-128"/>
                </a:defRPr>
              </a:lvl1pPr>
              <a:lvl2pPr eaLnBrk="0">
                <a:defRPr>
                  <a:solidFill>
                    <a:schemeClr val="bg1"/>
                  </a:solidFill>
                  <a:latin typeface="Arial" pitchFamily="34" charset="0"/>
                  <a:ea typeface="Arial Unicode MS" pitchFamily="34" charset="-128"/>
                  <a:cs typeface="Arial Unicode MS" pitchFamily="34" charset="-128"/>
                </a:defRPr>
              </a:lvl2pPr>
              <a:lvl3pPr eaLnBrk="0">
                <a:defRPr>
                  <a:solidFill>
                    <a:schemeClr val="bg1"/>
                  </a:solidFill>
                  <a:latin typeface="Arial" pitchFamily="34" charset="0"/>
                  <a:ea typeface="Arial Unicode MS" pitchFamily="34" charset="-128"/>
                  <a:cs typeface="Arial Unicode MS" pitchFamily="34" charset="-128"/>
                </a:defRPr>
              </a:lvl3pPr>
              <a:lvl4pPr eaLnBrk="0">
                <a:defRPr>
                  <a:solidFill>
                    <a:schemeClr val="bg1"/>
                  </a:solidFill>
                  <a:latin typeface="Arial" pitchFamily="34" charset="0"/>
                  <a:ea typeface="Arial Unicode MS" pitchFamily="34" charset="-128"/>
                  <a:cs typeface="Arial Unicode MS" pitchFamily="34" charset="-128"/>
                </a:defRPr>
              </a:lvl4pPr>
              <a:lvl5pPr eaLnBrk="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eaLnBrk="1" fontAlgn="auto">
                <a:spcBef>
                  <a:spcPts val="0"/>
                </a:spcBef>
                <a:spcAft>
                  <a:spcPts val="0"/>
                </a:spcAft>
                <a:buClr>
                  <a:srgbClr val="CC9900"/>
                </a:buClr>
                <a:defRPr/>
              </a:pPr>
              <a:r>
                <a:rPr lang="en-US" altLang="zh-CN" sz="1000">
                  <a:ea typeface="宋体" pitchFamily="2" charset="-122"/>
                </a:rPr>
                <a:t>CDB</a:t>
              </a:r>
              <a:endParaRPr lang="zh-CN" altLang="en-US" sz="1000">
                <a:ea typeface="宋体" pitchFamily="2" charset="-122"/>
              </a:endParaRPr>
            </a:p>
          </p:txBody>
        </p:sp>
        <p:sp>
          <p:nvSpPr>
            <p:cNvPr id="11327" name="Rectangle 62"/>
            <p:cNvSpPr>
              <a:spLocks noChangeArrowheads="1"/>
            </p:cNvSpPr>
            <p:nvPr/>
          </p:nvSpPr>
          <p:spPr bwMode="auto">
            <a:xfrm>
              <a:off x="3275856" y="3068960"/>
              <a:ext cx="720080" cy="2160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buClr>
                  <a:srgbClr val="CC9900"/>
                </a:buClr>
              </a:pPr>
              <a:r>
                <a:rPr lang="en-US" altLang="zh-CN" sz="1100">
                  <a:latin typeface="Calibri" pitchFamily="34" charset="0"/>
                </a:rPr>
                <a:t>API</a:t>
              </a:r>
              <a:endParaRPr lang="zh-CN" altLang="en-US" sz="1100">
                <a:latin typeface="Calibri" pitchFamily="34" charset="0"/>
              </a:endParaRPr>
            </a:p>
          </p:txBody>
        </p:sp>
        <p:sp>
          <p:nvSpPr>
            <p:cNvPr id="11328" name="Rectangle 63"/>
            <p:cNvSpPr>
              <a:spLocks noChangeArrowheads="1"/>
            </p:cNvSpPr>
            <p:nvPr/>
          </p:nvSpPr>
          <p:spPr bwMode="auto">
            <a:xfrm>
              <a:off x="3995936" y="3068960"/>
              <a:ext cx="720080" cy="2160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buClr>
                  <a:srgbClr val="CC9900"/>
                </a:buClr>
              </a:pPr>
              <a:r>
                <a:rPr lang="en-US" altLang="zh-CN" sz="1100">
                  <a:latin typeface="Calibri" pitchFamily="34" charset="0"/>
                </a:rPr>
                <a:t>Docs</a:t>
              </a:r>
              <a:endParaRPr lang="zh-CN" altLang="en-US" sz="1100">
                <a:latin typeface="Calibri" pitchFamily="34" charset="0"/>
              </a:endParaRPr>
            </a:p>
          </p:txBody>
        </p:sp>
        <p:sp>
          <p:nvSpPr>
            <p:cNvPr id="11329" name="Rectangle 64"/>
            <p:cNvSpPr>
              <a:spLocks noChangeArrowheads="1"/>
            </p:cNvSpPr>
            <p:nvPr/>
          </p:nvSpPr>
          <p:spPr bwMode="auto">
            <a:xfrm>
              <a:off x="4716016" y="3068960"/>
              <a:ext cx="720080" cy="2160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buClr>
                  <a:srgbClr val="CC9900"/>
                </a:buClr>
              </a:pPr>
              <a:r>
                <a:rPr lang="en-US" altLang="zh-CN" sz="1000">
                  <a:latin typeface="Calibri" pitchFamily="34" charset="0"/>
                </a:rPr>
                <a:t>Test Lab</a:t>
              </a:r>
              <a:endParaRPr lang="zh-CN" altLang="en-US" sz="1000">
                <a:latin typeface="Calibri" pitchFamily="34" charset="0"/>
              </a:endParaRPr>
            </a:p>
          </p:txBody>
        </p:sp>
      </p:grpSp>
      <p:sp>
        <p:nvSpPr>
          <p:cNvPr id="69" name="TextBox 68"/>
          <p:cNvSpPr txBox="1"/>
          <p:nvPr/>
        </p:nvSpPr>
        <p:spPr>
          <a:xfrm>
            <a:off x="457200" y="2652713"/>
            <a:ext cx="1066800" cy="349250"/>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altLang="zh-CN">
                <a:latin typeface="+mn-lt"/>
                <a:cs typeface="+mn-cs"/>
              </a:rPr>
              <a:t>Vendor</a:t>
            </a:r>
            <a:endParaRPr lang="zh-CN" altLang="en-US">
              <a:latin typeface="+mn-lt"/>
              <a:cs typeface="+mn-cs"/>
            </a:endParaRPr>
          </a:p>
        </p:txBody>
      </p:sp>
      <p:sp>
        <p:nvSpPr>
          <p:cNvPr id="11310" name="Slide Number Placeholder 1"/>
          <p:cNvSpPr>
            <a:spLocks noGrp="1"/>
          </p:cNvSpPr>
          <p:nvPr>
            <p:ph type="sldNum" sz="quarter" idx="11"/>
          </p:nvPr>
        </p:nvSpPr>
        <p:spPr bwMode="auto">
          <a:xfrm>
            <a:off x="6521450" y="6021388"/>
            <a:ext cx="288925"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fld id="{5312697F-EFEF-4DB7-81A5-75417B19CB8D}" type="slidenum">
              <a:rPr lang="en-US" altLang="zh-CN">
                <a:solidFill>
                  <a:schemeClr val="accent2"/>
                </a:solidFill>
              </a:rPr>
              <a:pPr algn="ctr" fontAlgn="base">
                <a:spcBef>
                  <a:spcPct val="0"/>
                </a:spcBef>
                <a:spcAft>
                  <a:spcPct val="0"/>
                </a:spcAft>
              </a:pPr>
              <a:t>33</a:t>
            </a:fld>
            <a:endParaRPr lang="en-US" altLang="zh-CN">
              <a:solidFill>
                <a:schemeClr val="accent2"/>
              </a:solidFill>
            </a:endParaRPr>
          </a:p>
        </p:txBody>
      </p:sp>
      <p:sp>
        <p:nvSpPr>
          <p:cNvPr id="11311" name="TextBox 3"/>
          <p:cNvSpPr txBox="1">
            <a:spLocks noChangeArrowheads="1"/>
          </p:cNvSpPr>
          <p:nvPr/>
        </p:nvSpPr>
        <p:spPr bwMode="auto">
          <a:xfrm>
            <a:off x="6248400" y="4525963"/>
            <a:ext cx="28956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dirty="0" smtClean="0"/>
              <a:t>Support </a:t>
            </a:r>
            <a:r>
              <a:rPr lang="en-US" sz="1400" dirty="0"/>
              <a:t>integration of 3</a:t>
            </a:r>
            <a:r>
              <a:rPr lang="en-US" sz="1400" baseline="30000" dirty="0"/>
              <a:t>rd</a:t>
            </a:r>
            <a:r>
              <a:rPr lang="en-US" sz="1400" dirty="0"/>
              <a:t> party apps</a:t>
            </a:r>
          </a:p>
        </p:txBody>
      </p:sp>
      <p:sp>
        <p:nvSpPr>
          <p:cNvPr id="11312" name="Rectangle 4"/>
          <p:cNvSpPr>
            <a:spLocks noChangeArrowheads="1"/>
          </p:cNvSpPr>
          <p:nvPr/>
        </p:nvSpPr>
        <p:spPr bwMode="auto">
          <a:xfrm>
            <a:off x="6170613" y="4787900"/>
            <a:ext cx="30511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06400" indent="-309563">
              <a:lnSpc>
                <a:spcPct val="102000"/>
              </a:lnSpc>
              <a:buSzPct val="100000"/>
              <a:tabLst>
                <a:tab pos="388938" algn="l"/>
                <a:tab pos="728663" algn="l"/>
                <a:tab pos="1381125" algn="l"/>
                <a:tab pos="2033588" algn="l"/>
                <a:tab pos="2686050" algn="l"/>
                <a:tab pos="3338513" algn="l"/>
                <a:tab pos="3990975" algn="l"/>
                <a:tab pos="4643438" algn="l"/>
                <a:tab pos="5295900" algn="l"/>
                <a:tab pos="5948363" algn="l"/>
                <a:tab pos="6600825" algn="l"/>
                <a:tab pos="7253288" algn="l"/>
                <a:tab pos="7904163" algn="l"/>
                <a:tab pos="8556625" algn="l"/>
                <a:tab pos="9209088" algn="l"/>
                <a:tab pos="9861550" algn="l"/>
              </a:tabLst>
            </a:pPr>
            <a:r>
              <a:rPr lang="en-US" sz="1400">
                <a:latin typeface="Calibri" pitchFamily="34" charset="0"/>
              </a:rPr>
              <a:t>Publish the App Integration Roadmap</a:t>
            </a:r>
            <a:endParaRPr lang="en-US" sz="1400" i="1">
              <a:latin typeface="Calibri" pitchFamily="34" charset="0"/>
            </a:endParaRPr>
          </a:p>
        </p:txBody>
      </p:sp>
      <p:grpSp>
        <p:nvGrpSpPr>
          <p:cNvPr id="7" name="Group 6"/>
          <p:cNvGrpSpPr>
            <a:grpSpLocks/>
          </p:cNvGrpSpPr>
          <p:nvPr/>
        </p:nvGrpSpPr>
        <p:grpSpPr bwMode="auto">
          <a:xfrm>
            <a:off x="2640012" y="6019800"/>
            <a:ext cx="3786188" cy="485775"/>
            <a:chOff x="-52279" y="4492951"/>
            <a:chExt cx="3785899" cy="540842"/>
          </a:xfrm>
        </p:grpSpPr>
        <p:sp>
          <p:nvSpPr>
            <p:cNvPr id="8" name="Freeform 7"/>
            <p:cNvSpPr/>
            <p:nvPr/>
          </p:nvSpPr>
          <p:spPr>
            <a:xfrm>
              <a:off x="-52279" y="4492951"/>
              <a:ext cx="1352106" cy="540842"/>
            </a:xfrm>
            <a:custGeom>
              <a:avLst/>
              <a:gdLst>
                <a:gd name="connsiteX0" fmla="*/ 0 w 1352106"/>
                <a:gd name="connsiteY0" fmla="*/ 0 h 540842"/>
                <a:gd name="connsiteX1" fmla="*/ 1081685 w 1352106"/>
                <a:gd name="connsiteY1" fmla="*/ 0 h 540842"/>
                <a:gd name="connsiteX2" fmla="*/ 1352106 w 1352106"/>
                <a:gd name="connsiteY2" fmla="*/ 270421 h 540842"/>
                <a:gd name="connsiteX3" fmla="*/ 1081685 w 1352106"/>
                <a:gd name="connsiteY3" fmla="*/ 540842 h 540842"/>
                <a:gd name="connsiteX4" fmla="*/ 0 w 1352106"/>
                <a:gd name="connsiteY4" fmla="*/ 540842 h 540842"/>
                <a:gd name="connsiteX5" fmla="*/ 270421 w 1352106"/>
                <a:gd name="connsiteY5" fmla="*/ 270421 h 540842"/>
                <a:gd name="connsiteX6" fmla="*/ 0 w 1352106"/>
                <a:gd name="connsiteY6" fmla="*/ 0 h 54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106" h="540842">
                  <a:moveTo>
                    <a:pt x="0" y="0"/>
                  </a:moveTo>
                  <a:lnTo>
                    <a:pt x="1081685" y="0"/>
                  </a:lnTo>
                  <a:lnTo>
                    <a:pt x="1352106" y="270421"/>
                  </a:lnTo>
                  <a:lnTo>
                    <a:pt x="1081685" y="540842"/>
                  </a:lnTo>
                  <a:lnTo>
                    <a:pt x="0" y="540842"/>
                  </a:lnTo>
                  <a:lnTo>
                    <a:pt x="270421" y="270421"/>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lIns="310426" tIns="13335" rIns="283756" bIns="13335" spcCol="1270" anchor="ctr"/>
            <a:lstStyle/>
            <a:p>
              <a:pPr algn="ctr" defTabSz="444500" fontAlgn="auto">
                <a:lnSpc>
                  <a:spcPct val="90000"/>
                </a:lnSpc>
                <a:spcAft>
                  <a:spcPct val="35000"/>
                </a:spcAft>
                <a:defRPr/>
              </a:pPr>
              <a:r>
                <a:rPr lang="en-US" sz="1000" b="1" dirty="0"/>
                <a:t>Compliance</a:t>
              </a:r>
            </a:p>
          </p:txBody>
        </p:sp>
        <p:sp>
          <p:nvSpPr>
            <p:cNvPr id="9" name="Freeform 8"/>
            <p:cNvSpPr/>
            <p:nvPr/>
          </p:nvSpPr>
          <p:spPr>
            <a:xfrm>
              <a:off x="1164618" y="4492951"/>
              <a:ext cx="1352106" cy="540842"/>
            </a:xfrm>
            <a:custGeom>
              <a:avLst/>
              <a:gdLst>
                <a:gd name="connsiteX0" fmla="*/ 0 w 1352106"/>
                <a:gd name="connsiteY0" fmla="*/ 0 h 540842"/>
                <a:gd name="connsiteX1" fmla="*/ 1081685 w 1352106"/>
                <a:gd name="connsiteY1" fmla="*/ 0 h 540842"/>
                <a:gd name="connsiteX2" fmla="*/ 1352106 w 1352106"/>
                <a:gd name="connsiteY2" fmla="*/ 270421 h 540842"/>
                <a:gd name="connsiteX3" fmla="*/ 1081685 w 1352106"/>
                <a:gd name="connsiteY3" fmla="*/ 540842 h 540842"/>
                <a:gd name="connsiteX4" fmla="*/ 0 w 1352106"/>
                <a:gd name="connsiteY4" fmla="*/ 540842 h 540842"/>
                <a:gd name="connsiteX5" fmla="*/ 270421 w 1352106"/>
                <a:gd name="connsiteY5" fmla="*/ 270421 h 540842"/>
                <a:gd name="connsiteX6" fmla="*/ 0 w 1352106"/>
                <a:gd name="connsiteY6" fmla="*/ 0 h 54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106" h="540842">
                  <a:moveTo>
                    <a:pt x="0" y="0"/>
                  </a:moveTo>
                  <a:lnTo>
                    <a:pt x="1081685" y="0"/>
                  </a:lnTo>
                  <a:lnTo>
                    <a:pt x="1352106" y="270421"/>
                  </a:lnTo>
                  <a:lnTo>
                    <a:pt x="1081685" y="540842"/>
                  </a:lnTo>
                  <a:lnTo>
                    <a:pt x="0" y="540842"/>
                  </a:lnTo>
                  <a:lnTo>
                    <a:pt x="270421" y="270421"/>
                  </a:lnTo>
                  <a:lnTo>
                    <a:pt x="0" y="0"/>
                  </a:lnTo>
                  <a:close/>
                </a:path>
              </a:pathLst>
            </a:custGeom>
          </p:spPr>
          <p:style>
            <a:lnRef idx="0">
              <a:schemeClr val="lt1">
                <a:hueOff val="0"/>
                <a:satOff val="0"/>
                <a:lumOff val="0"/>
                <a:alphaOff val="0"/>
              </a:schemeClr>
            </a:lnRef>
            <a:fillRef idx="3">
              <a:schemeClr val="accent3">
                <a:hueOff val="5625132"/>
                <a:satOff val="-8440"/>
                <a:lumOff val="-1373"/>
                <a:alphaOff val="0"/>
              </a:schemeClr>
            </a:fillRef>
            <a:effectRef idx="3">
              <a:schemeClr val="accent3">
                <a:hueOff val="5625132"/>
                <a:satOff val="-8440"/>
                <a:lumOff val="-1373"/>
                <a:alphaOff val="0"/>
              </a:schemeClr>
            </a:effectRef>
            <a:fontRef idx="minor">
              <a:schemeClr val="lt1"/>
            </a:fontRef>
          </p:style>
          <p:txBody>
            <a:bodyPr lIns="310426" tIns="13335" rIns="283756" bIns="13335" spcCol="1270" anchor="ctr"/>
            <a:lstStyle/>
            <a:p>
              <a:pPr algn="ctr" defTabSz="444500" fontAlgn="auto">
                <a:lnSpc>
                  <a:spcPct val="90000"/>
                </a:lnSpc>
                <a:spcAft>
                  <a:spcPct val="35000"/>
                </a:spcAft>
                <a:defRPr/>
              </a:pPr>
              <a:r>
                <a:rPr lang="en-US" sz="1000" b="1" dirty="0"/>
                <a:t>Conformance</a:t>
              </a:r>
              <a:endParaRPr lang="en-US" sz="900" b="1" dirty="0"/>
            </a:p>
          </p:txBody>
        </p:sp>
        <p:sp>
          <p:nvSpPr>
            <p:cNvPr id="10" name="Freeform 9"/>
            <p:cNvSpPr/>
            <p:nvPr/>
          </p:nvSpPr>
          <p:spPr>
            <a:xfrm>
              <a:off x="2381514" y="4492951"/>
              <a:ext cx="1352106" cy="540842"/>
            </a:xfrm>
            <a:custGeom>
              <a:avLst/>
              <a:gdLst>
                <a:gd name="connsiteX0" fmla="*/ 0 w 1352106"/>
                <a:gd name="connsiteY0" fmla="*/ 0 h 540842"/>
                <a:gd name="connsiteX1" fmla="*/ 1081685 w 1352106"/>
                <a:gd name="connsiteY1" fmla="*/ 0 h 540842"/>
                <a:gd name="connsiteX2" fmla="*/ 1352106 w 1352106"/>
                <a:gd name="connsiteY2" fmla="*/ 270421 h 540842"/>
                <a:gd name="connsiteX3" fmla="*/ 1081685 w 1352106"/>
                <a:gd name="connsiteY3" fmla="*/ 540842 h 540842"/>
                <a:gd name="connsiteX4" fmla="*/ 0 w 1352106"/>
                <a:gd name="connsiteY4" fmla="*/ 540842 h 540842"/>
                <a:gd name="connsiteX5" fmla="*/ 270421 w 1352106"/>
                <a:gd name="connsiteY5" fmla="*/ 270421 h 540842"/>
                <a:gd name="connsiteX6" fmla="*/ 0 w 1352106"/>
                <a:gd name="connsiteY6" fmla="*/ 0 h 54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106" h="540842">
                  <a:moveTo>
                    <a:pt x="0" y="0"/>
                  </a:moveTo>
                  <a:lnTo>
                    <a:pt x="1081685" y="0"/>
                  </a:lnTo>
                  <a:lnTo>
                    <a:pt x="1352106" y="270421"/>
                  </a:lnTo>
                  <a:lnTo>
                    <a:pt x="1081685" y="540842"/>
                  </a:lnTo>
                  <a:lnTo>
                    <a:pt x="0" y="540842"/>
                  </a:lnTo>
                  <a:lnTo>
                    <a:pt x="270421" y="270421"/>
                  </a:lnTo>
                  <a:lnTo>
                    <a:pt x="0" y="0"/>
                  </a:lnTo>
                  <a:close/>
                </a:path>
              </a:pathLst>
            </a:custGeom>
          </p:spPr>
          <p:style>
            <a:lnRef idx="0">
              <a:schemeClr val="lt1">
                <a:hueOff val="0"/>
                <a:satOff val="0"/>
                <a:lumOff val="0"/>
                <a:alphaOff val="0"/>
              </a:schemeClr>
            </a:lnRef>
            <a:fillRef idx="3">
              <a:schemeClr val="accent3">
                <a:hueOff val="11250264"/>
                <a:satOff val="-16880"/>
                <a:lumOff val="-2745"/>
                <a:alphaOff val="0"/>
              </a:schemeClr>
            </a:fillRef>
            <a:effectRef idx="3">
              <a:schemeClr val="accent3">
                <a:hueOff val="11250264"/>
                <a:satOff val="-16880"/>
                <a:lumOff val="-2745"/>
                <a:alphaOff val="0"/>
              </a:schemeClr>
            </a:effectRef>
            <a:fontRef idx="minor">
              <a:schemeClr val="lt1"/>
            </a:fontRef>
          </p:style>
          <p:txBody>
            <a:bodyPr lIns="310426" tIns="13335" rIns="283756" bIns="13335" spcCol="1270" anchor="ctr"/>
            <a:lstStyle/>
            <a:p>
              <a:pPr algn="ctr" defTabSz="444500" fontAlgn="auto">
                <a:lnSpc>
                  <a:spcPct val="90000"/>
                </a:lnSpc>
                <a:spcAft>
                  <a:spcPct val="35000"/>
                </a:spcAft>
                <a:defRPr/>
              </a:pPr>
              <a:r>
                <a:rPr lang="en-US" sz="1000" b="1" dirty="0"/>
                <a:t>Certification</a:t>
              </a:r>
            </a:p>
          </p:txBody>
        </p:sp>
      </p:grpSp>
    </p:spTree>
    <p:extLst>
      <p:ext uri="{BB962C8B-B14F-4D97-AF65-F5344CB8AC3E}">
        <p14:creationId xmlns:p14="http://schemas.microsoft.com/office/powerpoint/2010/main" val="3970928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838200" y="304800"/>
            <a:ext cx="8305800" cy="990600"/>
          </a:xfrm>
        </p:spPr>
        <p:txBody>
          <a:bodyPr/>
          <a:lstStyle/>
          <a:p>
            <a:pPr marL="952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smtClean="0">
                <a:solidFill>
                  <a:srgbClr val="C00000"/>
                </a:solidFill>
              </a:rPr>
              <a:t>Subscriber Data Security and Privacy Framework</a:t>
            </a:r>
          </a:p>
        </p:txBody>
      </p:sp>
      <p:sp>
        <p:nvSpPr>
          <p:cNvPr id="14339" name="Rectangle 3"/>
          <p:cNvSpPr>
            <a:spLocks noGrp="1" noChangeArrowheads="1"/>
          </p:cNvSpPr>
          <p:nvPr>
            <p:ph type="body" idx="4294967295"/>
          </p:nvPr>
        </p:nvSpPr>
        <p:spPr>
          <a:xfrm>
            <a:off x="1066800" y="1219200"/>
            <a:ext cx="5181600" cy="4572000"/>
          </a:xfrm>
        </p:spPr>
        <p:txBody>
          <a:bodyPr rtlCol="0">
            <a:normAutofit/>
          </a:bodyPr>
          <a:lstStyle/>
          <a:p>
            <a:pPr marL="807576" lvl="1" indent="-311045" fontAlgn="auto">
              <a:lnSpc>
                <a:spcPct val="102000"/>
              </a:lnSpc>
              <a:spcAft>
                <a:spcPts val="0"/>
              </a:spcAft>
              <a:buSzPct val="100000"/>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400" dirty="0" smtClean="0"/>
          </a:p>
          <a:p>
            <a:pPr marL="807576" lvl="1" indent="-311045" fontAlgn="auto">
              <a:lnSpc>
                <a:spcPct val="102000"/>
              </a:lnSpc>
              <a:spcAft>
                <a:spcPts val="0"/>
              </a:spcAft>
              <a:buSzPct val="100000"/>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smtClean="0"/>
              <a:t>Transform business models, </a:t>
            </a:r>
            <a:r>
              <a:rPr lang="en-US" sz="1400" dirty="0"/>
              <a:t>overcoming Privacy and Security </a:t>
            </a:r>
            <a:r>
              <a:rPr lang="en-US" sz="1400" dirty="0" smtClean="0"/>
              <a:t>issues</a:t>
            </a:r>
          </a:p>
          <a:p>
            <a:pPr marL="807576" lvl="1" indent="-311045" fontAlgn="auto">
              <a:lnSpc>
                <a:spcPct val="102000"/>
              </a:lnSpc>
              <a:spcAft>
                <a:spcPts val="0"/>
              </a:spcAft>
              <a:buSzPct val="100000"/>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400" dirty="0" smtClean="0"/>
          </a:p>
          <a:p>
            <a:pPr marL="807576" lvl="1" indent="-311045" fontAlgn="auto">
              <a:lnSpc>
                <a:spcPct val="102000"/>
              </a:lnSpc>
              <a:spcAft>
                <a:spcPts val="0"/>
              </a:spcAft>
              <a:buSzPct val="100000"/>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smtClean="0"/>
              <a:t>Empower the user to decide who, what and when one can access their personal data</a:t>
            </a:r>
          </a:p>
          <a:p>
            <a:pPr marL="807576" lvl="1" indent="-311045" fontAlgn="auto">
              <a:lnSpc>
                <a:spcPct val="102000"/>
              </a:lnSpc>
              <a:spcAft>
                <a:spcPts val="0"/>
              </a:spcAft>
              <a:buSzPct val="100000"/>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400" dirty="0" smtClean="0"/>
          </a:p>
          <a:p>
            <a:pPr marL="807576" lvl="1" indent="-311045" fontAlgn="auto">
              <a:lnSpc>
                <a:spcPct val="102000"/>
              </a:lnSpc>
              <a:spcAft>
                <a:spcPts val="0"/>
              </a:spcAft>
              <a:buSzPct val="100000"/>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smtClean="0"/>
              <a:t>Become </a:t>
            </a:r>
            <a:r>
              <a:rPr lang="en-US" sz="1400" dirty="0"/>
              <a:t>trusted </a:t>
            </a:r>
            <a:r>
              <a:rPr lang="en-US" sz="1400" dirty="0" smtClean="0"/>
              <a:t>brokers </a:t>
            </a:r>
            <a:r>
              <a:rPr lang="en-US" sz="1400" dirty="0"/>
              <a:t>of </a:t>
            </a:r>
            <a:r>
              <a:rPr lang="en-US" sz="1400" dirty="0" smtClean="0"/>
              <a:t>user data </a:t>
            </a:r>
            <a:r>
              <a:rPr lang="en-US" sz="1400" dirty="0"/>
              <a:t>and </a:t>
            </a:r>
            <a:r>
              <a:rPr lang="en-US" sz="1400" dirty="0" smtClean="0"/>
              <a:t>identity</a:t>
            </a:r>
          </a:p>
          <a:p>
            <a:pPr marL="807576" lvl="1" indent="-311045" fontAlgn="auto">
              <a:lnSpc>
                <a:spcPct val="102000"/>
              </a:lnSpc>
              <a:spcAft>
                <a:spcPts val="0"/>
              </a:spcAft>
              <a:buSzPct val="100000"/>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400" dirty="0" smtClean="0"/>
          </a:p>
          <a:p>
            <a:pPr marL="807576" lvl="1" indent="-311045" fontAlgn="auto">
              <a:lnSpc>
                <a:spcPct val="102000"/>
              </a:lnSpc>
              <a:spcAft>
                <a:spcPts val="0"/>
              </a:spcAft>
              <a:buSzPct val="100000"/>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smtClean="0"/>
              <a:t>Provide </a:t>
            </a:r>
            <a:r>
              <a:rPr lang="en-US" sz="1400" dirty="0"/>
              <a:t>own </a:t>
            </a:r>
            <a:r>
              <a:rPr lang="en-US" sz="1400" dirty="0" smtClean="0"/>
              <a:t>and third </a:t>
            </a:r>
            <a:r>
              <a:rPr lang="en-US" sz="1400" dirty="0"/>
              <a:t>party personalized services.  </a:t>
            </a:r>
          </a:p>
          <a:p>
            <a:pPr marL="807576" lvl="1" indent="-311045" fontAlgn="auto">
              <a:lnSpc>
                <a:spcPct val="102000"/>
              </a:lnSpc>
              <a:spcAft>
                <a:spcPts val="0"/>
              </a:spcAft>
              <a:buSzPct val="100000"/>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400" dirty="0" smtClean="0"/>
          </a:p>
          <a:p>
            <a:pPr marL="807576" lvl="1" indent="-311045" fontAlgn="auto">
              <a:lnSpc>
                <a:spcPct val="102000"/>
              </a:lnSpc>
              <a:spcAft>
                <a:spcPts val="0"/>
              </a:spcAft>
              <a:buSzPct val="100000"/>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400" dirty="0"/>
          </a:p>
          <a:p>
            <a:pPr marL="807576" lvl="1" indent="-311045" fontAlgn="auto">
              <a:lnSpc>
                <a:spcPct val="102000"/>
              </a:lnSpc>
              <a:spcAft>
                <a:spcPts val="0"/>
              </a:spcAft>
              <a:buSzPct val="100000"/>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400" dirty="0"/>
          </a:p>
          <a:p>
            <a:pPr marL="96481" lvl="1" indent="0" fontAlgn="auto">
              <a:lnSpc>
                <a:spcPct val="102000"/>
              </a:lnSpc>
              <a:spcAft>
                <a:spcPts val="0"/>
              </a:spcAft>
              <a:buSzPct val="100000"/>
              <a:buFont typeface="Arial" pitchFamily="34" charset="0"/>
              <a:buNone/>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800" dirty="0"/>
          </a:p>
          <a:p>
            <a:pPr marL="407526" lvl="1" indent="-311045" fontAlgn="auto">
              <a:lnSpc>
                <a:spcPct val="102000"/>
              </a:lnSpc>
              <a:spcAft>
                <a:spcPts val="0"/>
              </a:spcAft>
              <a:buSzPct val="100000"/>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3600" b="1" dirty="0">
              <a:solidFill>
                <a:srgbClr val="C00000"/>
              </a:solidFill>
              <a:latin typeface="+mj-lt"/>
              <a:ea typeface="+mj-ea"/>
              <a:cs typeface="+mj-cs"/>
            </a:endParaRPr>
          </a:p>
        </p:txBody>
      </p:sp>
      <p:sp>
        <p:nvSpPr>
          <p:cNvPr id="1229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3F2658F-EFC9-4FDF-99FE-FBF5C11AF2DD}" type="slidenum">
              <a:rPr lang="en-US">
                <a:solidFill>
                  <a:schemeClr val="accent2"/>
                </a:solidFill>
              </a:rPr>
              <a:pPr fontAlgn="base">
                <a:spcBef>
                  <a:spcPct val="0"/>
                </a:spcBef>
                <a:spcAft>
                  <a:spcPct val="0"/>
                </a:spcAft>
              </a:pPr>
              <a:t>34</a:t>
            </a:fld>
            <a:endParaRPr lang="en-US">
              <a:solidFill>
                <a:schemeClr val="accent2"/>
              </a:solidFill>
            </a:endParaRPr>
          </a:p>
        </p:txBody>
      </p:sp>
      <p:graphicFrame>
        <p:nvGraphicFramePr>
          <p:cNvPr id="2" name="Diagram 1"/>
          <p:cNvGraphicFramePr/>
          <p:nvPr>
            <p:extLst>
              <p:ext uri="{D42A27DB-BD31-4B8C-83A1-F6EECF244321}">
                <p14:modId xmlns:p14="http://schemas.microsoft.com/office/powerpoint/2010/main" val="3563926243"/>
              </p:ext>
            </p:extLst>
          </p:nvPr>
        </p:nvGraphicFramePr>
        <p:xfrm>
          <a:off x="5334000" y="1143000"/>
          <a:ext cx="36576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1256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b="1" kern="1200" dirty="0" smtClean="0">
                <a:solidFill>
                  <a:srgbClr val="C00000"/>
                </a:solidFill>
                <a:ea typeface="+mj-ea"/>
              </a:rPr>
              <a:t>What are the New </a:t>
            </a:r>
            <a:r>
              <a:rPr lang="en-US" sz="4000" b="1" kern="1200" dirty="0">
                <a:solidFill>
                  <a:srgbClr val="C00000"/>
                </a:solidFill>
                <a:ea typeface="+mj-ea"/>
              </a:rPr>
              <a:t>Trends </a:t>
            </a:r>
            <a:r>
              <a:rPr lang="en-US" sz="4000" b="1" dirty="0" smtClean="0">
                <a:solidFill>
                  <a:srgbClr val="C00000"/>
                </a:solidFill>
              </a:rPr>
              <a:t>w</a:t>
            </a:r>
            <a:r>
              <a:rPr lang="en-US" sz="4000" b="1" kern="1200" dirty="0" smtClean="0">
                <a:solidFill>
                  <a:srgbClr val="C00000"/>
                </a:solidFill>
                <a:ea typeface="+mj-ea"/>
              </a:rPr>
              <a:t>e see here utilizing SDM?</a:t>
            </a:r>
            <a:endParaRPr lang="en-US" sz="4000" b="1" kern="1200" dirty="0">
              <a:solidFill>
                <a:srgbClr val="C00000"/>
              </a:solidFill>
              <a:ea typeface="+mj-ea"/>
            </a:endParaRPr>
          </a:p>
        </p:txBody>
      </p:sp>
      <p:sp>
        <p:nvSpPr>
          <p:cNvPr id="3" name="Content Placeholder 2"/>
          <p:cNvSpPr>
            <a:spLocks noGrp="1"/>
          </p:cNvSpPr>
          <p:nvPr>
            <p:ph idx="1"/>
          </p:nvPr>
        </p:nvSpPr>
        <p:spPr>
          <a:xfrm>
            <a:off x="685800" y="1600200"/>
            <a:ext cx="7997825" cy="4522788"/>
          </a:xfrm>
        </p:spPr>
        <p:txBody>
          <a:bodyPr/>
          <a:lstStyle/>
          <a:p>
            <a:pPr marL="285750" indent="-285750">
              <a:lnSpc>
                <a:spcPct val="120000"/>
              </a:lnSpc>
              <a:spcAft>
                <a:spcPct val="0"/>
              </a:spcAft>
              <a:buClr>
                <a:srgbClr val="C0504D"/>
              </a:buClr>
              <a:buFont typeface="Arial" pitchFamily="34" charset="0"/>
              <a:buChar char="•"/>
              <a:defRPr/>
            </a:pPr>
            <a:r>
              <a:rPr lang="en-US" kern="1200" dirty="0">
                <a:solidFill>
                  <a:srgbClr val="990000"/>
                </a:solidFill>
                <a:latin typeface="Arial" pitchFamily="34" charset="0"/>
                <a:ea typeface="Arial Unicode MS" pitchFamily="34" charset="-128"/>
              </a:rPr>
              <a:t>Multi-sided Business Model</a:t>
            </a:r>
          </a:p>
          <a:p>
            <a:pPr marL="285750" indent="-285750">
              <a:lnSpc>
                <a:spcPct val="120000"/>
              </a:lnSpc>
              <a:spcAft>
                <a:spcPct val="0"/>
              </a:spcAft>
              <a:buClr>
                <a:srgbClr val="C0504D"/>
              </a:buClr>
              <a:buFont typeface="Arial" pitchFamily="34" charset="0"/>
              <a:buChar char="•"/>
              <a:defRPr/>
            </a:pPr>
            <a:r>
              <a:rPr lang="en-US" kern="1200" dirty="0" smtClean="0">
                <a:solidFill>
                  <a:srgbClr val="990000"/>
                </a:solidFill>
                <a:latin typeface="Arial" pitchFamily="34" charset="0"/>
                <a:ea typeface="Arial Unicode MS" pitchFamily="34" charset="-128"/>
              </a:rPr>
              <a:t>Social Networking</a:t>
            </a:r>
          </a:p>
          <a:p>
            <a:pPr marL="285750" indent="-285750">
              <a:lnSpc>
                <a:spcPct val="120000"/>
              </a:lnSpc>
              <a:buClr>
                <a:srgbClr val="C0504D"/>
              </a:buClr>
              <a:defRPr/>
            </a:pPr>
            <a:r>
              <a:rPr lang="en-US" dirty="0" smtClean="0">
                <a:solidFill>
                  <a:srgbClr val="990000"/>
                </a:solidFill>
                <a:latin typeface="Arial" pitchFamily="34" charset="0"/>
                <a:ea typeface="Arial Unicode MS" pitchFamily="34" charset="-128"/>
              </a:rPr>
              <a:t>Targeted Marketing/Advertising</a:t>
            </a:r>
          </a:p>
          <a:p>
            <a:pPr marL="285750" indent="-285750">
              <a:lnSpc>
                <a:spcPct val="120000"/>
              </a:lnSpc>
              <a:spcAft>
                <a:spcPct val="0"/>
              </a:spcAft>
              <a:buClr>
                <a:srgbClr val="C0504D"/>
              </a:buClr>
              <a:buFont typeface="Arial" pitchFamily="34" charset="0"/>
              <a:buChar char="•"/>
              <a:defRPr/>
            </a:pPr>
            <a:r>
              <a:rPr lang="en-US" i="1" kern="1200" dirty="0" smtClean="0">
                <a:solidFill>
                  <a:srgbClr val="990000"/>
                </a:solidFill>
                <a:latin typeface="Arial" pitchFamily="34" charset="0"/>
                <a:ea typeface="Arial Unicode MS" pitchFamily="34" charset="-128"/>
              </a:rPr>
              <a:t>M2M</a:t>
            </a:r>
          </a:p>
          <a:p>
            <a:pPr marL="285750" indent="-285750">
              <a:lnSpc>
                <a:spcPct val="120000"/>
              </a:lnSpc>
              <a:spcAft>
                <a:spcPct val="0"/>
              </a:spcAft>
              <a:buClr>
                <a:srgbClr val="C0504D"/>
              </a:buClr>
              <a:buFont typeface="Arial" pitchFamily="34" charset="0"/>
              <a:buChar char="•"/>
              <a:defRPr/>
            </a:pPr>
            <a:r>
              <a:rPr lang="en-US" i="1" kern="1200" dirty="0" smtClean="0">
                <a:solidFill>
                  <a:srgbClr val="990000"/>
                </a:solidFill>
                <a:latin typeface="Arial" pitchFamily="34" charset="0"/>
                <a:ea typeface="Arial Unicode MS" pitchFamily="34" charset="-128"/>
              </a:rPr>
              <a:t>Cloud Services</a:t>
            </a:r>
            <a:endParaRPr lang="en-US" i="1" kern="1200" dirty="0">
              <a:solidFill>
                <a:srgbClr val="990000"/>
              </a:solidFill>
              <a:latin typeface="Arial" pitchFamily="34" charset="0"/>
              <a:ea typeface="Arial Unicode MS" pitchFamily="34" charset="-128"/>
            </a:endParaRPr>
          </a:p>
          <a:p>
            <a:pPr marL="285750" indent="-285750">
              <a:lnSpc>
                <a:spcPct val="120000"/>
              </a:lnSpc>
              <a:spcAft>
                <a:spcPct val="0"/>
              </a:spcAft>
              <a:buClr>
                <a:srgbClr val="C0504D"/>
              </a:buClr>
              <a:buFont typeface="Arial" pitchFamily="34" charset="0"/>
              <a:buChar char="•"/>
              <a:defRPr/>
            </a:pPr>
            <a:endParaRPr lang="en-US" kern="1200" dirty="0" smtClean="0">
              <a:solidFill>
                <a:srgbClr val="990000"/>
              </a:solidFill>
              <a:latin typeface="Arial" pitchFamily="34" charset="0"/>
              <a:ea typeface="Arial Unicode MS" pitchFamily="34" charset="-128"/>
            </a:endParaRPr>
          </a:p>
          <a:p>
            <a:pPr marL="285750" indent="-285750">
              <a:lnSpc>
                <a:spcPct val="120000"/>
              </a:lnSpc>
              <a:spcAft>
                <a:spcPct val="0"/>
              </a:spcAft>
              <a:buClr>
                <a:srgbClr val="C0504D"/>
              </a:buClr>
              <a:buFont typeface="Arial" pitchFamily="34" charset="0"/>
              <a:buChar char="•"/>
              <a:defRPr/>
            </a:pPr>
            <a:endParaRPr lang="en-US" kern="1200" dirty="0">
              <a:solidFill>
                <a:srgbClr val="990000"/>
              </a:solidFill>
              <a:latin typeface="Arial" pitchFamily="34" charset="0"/>
              <a:ea typeface="Arial Unicode MS" pitchFamily="34" charset="-128"/>
            </a:endParaRPr>
          </a:p>
          <a:p>
            <a:pPr>
              <a:defRPr/>
            </a:pPr>
            <a:endParaRPr lang="en-US" dirty="0" smtClean="0"/>
          </a:p>
          <a:p>
            <a:pPr>
              <a:defRPr/>
            </a:pPr>
            <a:endParaRPr lang="en-US" dirty="0"/>
          </a:p>
        </p:txBody>
      </p:sp>
      <p:sp>
        <p:nvSpPr>
          <p:cNvPr id="4301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7088E56-86A2-4E77-97BC-356B8C18B8FD}" type="slidenum">
              <a:rPr lang="en-US" altLang="zh-CN"/>
              <a:pPr/>
              <a:t>35</a:t>
            </a:fld>
            <a:endParaRPr lang="en-US" altLang="zh-CN"/>
          </a:p>
        </p:txBody>
      </p:sp>
      <p:grpSp>
        <p:nvGrpSpPr>
          <p:cNvPr id="10" name="Group 9"/>
          <p:cNvGrpSpPr/>
          <p:nvPr/>
        </p:nvGrpSpPr>
        <p:grpSpPr>
          <a:xfrm>
            <a:off x="4572000" y="3581400"/>
            <a:ext cx="4009814" cy="2438400"/>
            <a:chOff x="5134186" y="2057400"/>
            <a:chExt cx="4009814" cy="2438400"/>
          </a:xfrm>
        </p:grpSpPr>
        <p:pic>
          <p:nvPicPr>
            <p:cNvPr id="5" name="Picture 2"/>
            <p:cNvPicPr>
              <a:picLocks noChangeAspect="1" noChangeArrowheads="1"/>
            </p:cNvPicPr>
            <p:nvPr/>
          </p:nvPicPr>
          <p:blipFill>
            <a:blip r:embed="rId2" cstate="print">
              <a:lum contrast="-3000"/>
            </a:blip>
            <a:stretch>
              <a:fillRect/>
            </a:stretch>
          </p:blipFill>
          <p:spPr bwMode="auto">
            <a:xfrm>
              <a:off x="5134186" y="2057400"/>
              <a:ext cx="4009814" cy="24384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3505200"/>
              <a:ext cx="7350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5"/>
            <p:cNvGrpSpPr>
              <a:grpSpLocks/>
            </p:cNvGrpSpPr>
            <p:nvPr/>
          </p:nvGrpSpPr>
          <p:grpSpPr bwMode="auto">
            <a:xfrm>
              <a:off x="5334000" y="2438400"/>
              <a:ext cx="1460356" cy="1106681"/>
              <a:chOff x="152400" y="1524000"/>
              <a:chExt cx="3569759" cy="3240994"/>
            </a:xfrm>
          </p:grpSpPr>
          <p:sp>
            <p:nvSpPr>
              <p:cNvPr id="8" name="Rectangular Callout 7"/>
              <p:cNvSpPr/>
              <p:nvPr/>
            </p:nvSpPr>
            <p:spPr bwMode="auto">
              <a:xfrm>
                <a:off x="152400" y="1524000"/>
                <a:ext cx="3352800" cy="3124200"/>
              </a:xfrm>
              <a:prstGeom prst="wedgeRectCallout">
                <a:avLst>
                  <a:gd name="adj1" fmla="val 82664"/>
                  <a:gd name="adj2" fmla="val 64751"/>
                </a:avLst>
              </a:prstGeom>
              <a:solidFill>
                <a:schemeClr val="bg1"/>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pPr hangingPunct="0">
                  <a:lnSpc>
                    <a:spcPct val="93000"/>
                  </a:lnSpc>
                  <a:buClr>
                    <a:srgbClr val="000000"/>
                  </a:buClr>
                  <a:buSzPct val="100000"/>
                  <a:buFont typeface="Times New Roman" pitchFamily="18" charset="0"/>
                  <a:buNone/>
                  <a:defRPr/>
                </a:pPr>
                <a:endParaRPr lang="zh-CN" altLang="en-US">
                  <a:solidFill>
                    <a:srgbClr val="FFFFFF"/>
                  </a:solidFill>
                </a:endParaRPr>
              </a:p>
            </p:txBody>
          </p:sp>
          <p:pic>
            <p:nvPicPr>
              <p:cNvPr id="9" name="Picture 2"/>
              <p:cNvPicPr>
                <a:picLocks noChangeAspect="1" noChangeArrowheads="1"/>
              </p:cNvPicPr>
              <p:nvPr/>
            </p:nvPicPr>
            <p:blipFill>
              <a:blip r:embed="rId4" cstate="print"/>
              <a:srcRect/>
              <a:stretch>
                <a:fillRect/>
              </a:stretch>
            </p:blipFill>
            <p:spPr bwMode="auto">
              <a:xfrm>
                <a:off x="524933" y="1747157"/>
                <a:ext cx="3197226" cy="3017837"/>
              </a:xfrm>
              <a:prstGeom prst="rect">
                <a:avLst/>
              </a:prstGeom>
              <a:solidFill>
                <a:srgbClr val="FFFFFF">
                  <a:shade val="85000"/>
                </a:srgbClr>
              </a:solidFill>
              <a:ln w="190500" cap="sq">
                <a:noFill/>
                <a:miter lim="800000"/>
              </a:ln>
              <a:effectLst>
                <a:outerShdw blurRad="55000" dist="18000" dir="5400000" algn="tl" rotWithShape="0">
                  <a:srgbClr val="000000">
                    <a:alpha val="40000"/>
                  </a:srgbClr>
                </a:outerShdw>
              </a:effectLst>
            </p:spPr>
          </p:pic>
        </p:grpSp>
      </p:grpSp>
    </p:spTree>
    <p:extLst>
      <p:ext uri="{BB962C8B-B14F-4D97-AF65-F5344CB8AC3E}">
        <p14:creationId xmlns:p14="http://schemas.microsoft.com/office/powerpoint/2010/main" val="17879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p:cNvSpPr>
            <a:spLocks noGrp="1" noChangeArrowheads="1"/>
          </p:cNvSpPr>
          <p:nvPr>
            <p:ph type="title" idx="4294967295"/>
          </p:nvPr>
        </p:nvSpPr>
        <p:spPr>
          <a:xfrm>
            <a:off x="457200" y="304800"/>
            <a:ext cx="8229600" cy="914400"/>
          </a:xfrm>
        </p:spPr>
        <p:txBody>
          <a:bodyPr/>
          <a:lstStyle/>
          <a:p>
            <a:pPr algn="ctr" eaLnBrk="1"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4000" b="1" kern="1200" dirty="0" smtClean="0">
                <a:solidFill>
                  <a:srgbClr val="C00000"/>
                </a:solidFill>
                <a:ea typeface="+mj-ea"/>
              </a:rPr>
              <a:t>Multi-Sided Business Model</a:t>
            </a:r>
          </a:p>
        </p:txBody>
      </p:sp>
      <p:sp>
        <p:nvSpPr>
          <p:cNvPr id="16" name="Rounded Rectangle 15"/>
          <p:cNvSpPr/>
          <p:nvPr/>
        </p:nvSpPr>
        <p:spPr bwMode="auto">
          <a:xfrm>
            <a:off x="2819400" y="2362200"/>
            <a:ext cx="3429000" cy="2133600"/>
          </a:xfrm>
          <a:prstGeom prst="roundRect">
            <a:avLst/>
          </a:prstGeom>
          <a:solidFill>
            <a:srgbClr val="FF9900"/>
          </a:solidFill>
          <a:ln>
            <a:headEnd/>
            <a:tailEnd/>
          </a:ln>
          <a:effectLst>
            <a:softEdge rad="63500"/>
          </a:effectLst>
        </p:spPr>
        <p:style>
          <a:lnRef idx="2">
            <a:schemeClr val="accent3">
              <a:shade val="50000"/>
            </a:schemeClr>
          </a:lnRef>
          <a:fillRef idx="1">
            <a:schemeClr val="accent3"/>
          </a:fillRef>
          <a:effectRef idx="0">
            <a:schemeClr val="accent3"/>
          </a:effectRef>
          <a:fontRef idx="minor">
            <a:schemeClr val="lt1"/>
          </a:fontRef>
        </p:style>
        <p:txBody>
          <a:bodyPr lIns="90000" tIns="43200" rIns="90000" bIns="43200" anchor="ctr"/>
          <a:lstStyle>
            <a:lvl1pPr marL="179388" indent="-179388" defTabSz="762000" eaLnBrk="0">
              <a:defRPr>
                <a:solidFill>
                  <a:schemeClr val="bg1"/>
                </a:solidFill>
                <a:latin typeface="Arial" pitchFamily="34" charset="0"/>
                <a:ea typeface="Arial Unicode MS" pitchFamily="34" charset="-128"/>
                <a:cs typeface="Arial Unicode MS" pitchFamily="34" charset="-128"/>
              </a:defRPr>
            </a:lvl1pPr>
            <a:lvl2pPr defTabSz="762000" eaLnBrk="0">
              <a:defRPr>
                <a:solidFill>
                  <a:schemeClr val="bg1"/>
                </a:solidFill>
                <a:latin typeface="Arial" pitchFamily="34" charset="0"/>
                <a:ea typeface="Arial Unicode MS" pitchFamily="34" charset="-128"/>
                <a:cs typeface="Arial Unicode MS" pitchFamily="34" charset="-128"/>
              </a:defRPr>
            </a:lvl2pPr>
            <a:lvl3pPr defTabSz="762000" eaLnBrk="0">
              <a:defRPr>
                <a:solidFill>
                  <a:schemeClr val="bg1"/>
                </a:solidFill>
                <a:latin typeface="Arial" pitchFamily="34" charset="0"/>
                <a:ea typeface="Arial Unicode MS" pitchFamily="34" charset="-128"/>
                <a:cs typeface="Arial Unicode MS" pitchFamily="34" charset="-128"/>
              </a:defRPr>
            </a:lvl3pPr>
            <a:lvl4pPr defTabSz="762000" eaLnBrk="0">
              <a:defRPr>
                <a:solidFill>
                  <a:schemeClr val="bg1"/>
                </a:solidFill>
                <a:latin typeface="Arial" pitchFamily="34" charset="0"/>
                <a:ea typeface="Arial Unicode MS" pitchFamily="34" charset="-128"/>
                <a:cs typeface="Arial Unicode MS" pitchFamily="34" charset="-128"/>
              </a:defRPr>
            </a:lvl4pPr>
            <a:lvl5pPr defTabSz="762000" eaLnBrk="0">
              <a:defRPr>
                <a:solidFill>
                  <a:schemeClr val="bg1"/>
                </a:solidFill>
                <a:latin typeface="Arial" pitchFamily="34" charset="0"/>
                <a:ea typeface="Arial Unicode MS" pitchFamily="34" charset="-128"/>
                <a:cs typeface="Arial Unicode MS" pitchFamily="34" charset="-128"/>
              </a:defRPr>
            </a:lvl5pPr>
            <a:lvl6pPr marL="25146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hangingPunct="0">
              <a:lnSpc>
                <a:spcPct val="93000"/>
              </a:lnSpc>
              <a:spcBef>
                <a:spcPct val="30000"/>
              </a:spcBef>
              <a:buClr>
                <a:srgbClr val="990000"/>
              </a:buClr>
              <a:buSzPct val="100000"/>
              <a:buFont typeface="Times New Roman" pitchFamily="18" charset="0"/>
              <a:buNone/>
              <a:defRPr/>
            </a:pPr>
            <a:endParaRPr lang="zh-CN" altLang="en-US" sz="1200" b="1">
              <a:solidFill>
                <a:srgbClr val="000000"/>
              </a:solidFill>
              <a:latin typeface="Calibri" pitchFamily="34" charset="0"/>
              <a:cs typeface="Arial" pitchFamily="34" charset="0"/>
              <a:sym typeface="Gulim" pitchFamily="34" charset="-127"/>
            </a:endParaRPr>
          </a:p>
        </p:txBody>
      </p:sp>
      <p:sp>
        <p:nvSpPr>
          <p:cNvPr id="17" name="Oval 16"/>
          <p:cNvSpPr/>
          <p:nvPr/>
        </p:nvSpPr>
        <p:spPr bwMode="auto">
          <a:xfrm>
            <a:off x="2971800" y="2514600"/>
            <a:ext cx="1447800" cy="53340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lIns="90000" tIns="43200" rIns="90000" bIns="43200" anchor="ctr"/>
          <a:lstStyle/>
          <a:p>
            <a:pPr algn="ctr" defTabSz="762000" eaLnBrk="0" hangingPunct="0">
              <a:lnSpc>
                <a:spcPct val="93000"/>
              </a:lnSpc>
              <a:spcBef>
                <a:spcPct val="30000"/>
              </a:spcBef>
              <a:buClr>
                <a:srgbClr val="990000"/>
              </a:buClr>
              <a:buSzPct val="100000"/>
              <a:buFont typeface="Times New Roman" pitchFamily="18" charset="0"/>
              <a:buNone/>
              <a:defRPr/>
            </a:pPr>
            <a:r>
              <a:rPr lang="en-US" altLang="zh-CN" sz="1200" b="1">
                <a:solidFill>
                  <a:schemeClr val="bg1"/>
                </a:solidFill>
                <a:ea typeface="Arial Unicode MS" pitchFamily="34" charset="-128"/>
                <a:cs typeface="Arial" pitchFamily="34" charset="0"/>
                <a:sym typeface="Gulim" pitchFamily="34" charset="-127"/>
              </a:rPr>
              <a:t>Billing &amp; Payment</a:t>
            </a:r>
            <a:endParaRPr lang="zh-CN" altLang="en-US" sz="1200" b="1">
              <a:solidFill>
                <a:schemeClr val="bg1"/>
              </a:solidFill>
              <a:ea typeface="Arial Unicode MS" pitchFamily="34" charset="-128"/>
              <a:cs typeface="Arial" pitchFamily="34" charset="0"/>
              <a:sym typeface="Gulim" pitchFamily="34" charset="-127"/>
            </a:endParaRPr>
          </a:p>
        </p:txBody>
      </p:sp>
      <p:sp>
        <p:nvSpPr>
          <p:cNvPr id="18" name="Oval 17"/>
          <p:cNvSpPr/>
          <p:nvPr/>
        </p:nvSpPr>
        <p:spPr bwMode="auto">
          <a:xfrm>
            <a:off x="4572000" y="2514600"/>
            <a:ext cx="1447800" cy="53340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lIns="90000" tIns="43200" rIns="90000" bIns="43200" anchor="ctr"/>
          <a:lstStyle/>
          <a:p>
            <a:pPr algn="ctr" defTabSz="762000" eaLnBrk="0" hangingPunct="0">
              <a:lnSpc>
                <a:spcPct val="93000"/>
              </a:lnSpc>
              <a:spcBef>
                <a:spcPct val="30000"/>
              </a:spcBef>
              <a:buClr>
                <a:srgbClr val="990000"/>
              </a:buClr>
              <a:buSzPct val="100000"/>
              <a:buFont typeface="Times New Roman" pitchFamily="18" charset="0"/>
              <a:buNone/>
              <a:defRPr/>
            </a:pPr>
            <a:r>
              <a:rPr lang="en-US" altLang="zh-CN" sz="1200" b="1">
                <a:solidFill>
                  <a:schemeClr val="bg1"/>
                </a:solidFill>
                <a:ea typeface="Arial Unicode MS" pitchFamily="34" charset="-128"/>
                <a:cs typeface="Arial" pitchFamily="34" charset="0"/>
                <a:sym typeface="Gulim" pitchFamily="34" charset="-127"/>
              </a:rPr>
              <a:t>Customer Care</a:t>
            </a:r>
            <a:endParaRPr lang="zh-CN" altLang="en-US" sz="1200" b="1">
              <a:solidFill>
                <a:schemeClr val="bg1"/>
              </a:solidFill>
              <a:ea typeface="Arial Unicode MS" pitchFamily="34" charset="-128"/>
              <a:cs typeface="Arial" pitchFamily="34" charset="0"/>
              <a:sym typeface="Gulim" pitchFamily="34" charset="-127"/>
            </a:endParaRPr>
          </a:p>
        </p:txBody>
      </p:sp>
      <p:sp>
        <p:nvSpPr>
          <p:cNvPr id="19" name="Oval 18"/>
          <p:cNvSpPr/>
          <p:nvPr/>
        </p:nvSpPr>
        <p:spPr bwMode="auto">
          <a:xfrm>
            <a:off x="2971800" y="3124200"/>
            <a:ext cx="1447800" cy="53340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lIns="90000" tIns="43200" rIns="90000" bIns="43200" anchor="ctr"/>
          <a:lstStyle/>
          <a:p>
            <a:pPr algn="ctr" defTabSz="762000" eaLnBrk="0" hangingPunct="0">
              <a:lnSpc>
                <a:spcPct val="93000"/>
              </a:lnSpc>
              <a:spcBef>
                <a:spcPct val="30000"/>
              </a:spcBef>
              <a:buClr>
                <a:srgbClr val="990000"/>
              </a:buClr>
              <a:buSzPct val="100000"/>
              <a:buFont typeface="Times New Roman" pitchFamily="18" charset="0"/>
              <a:buNone/>
              <a:defRPr/>
            </a:pPr>
            <a:r>
              <a:rPr lang="en-US" altLang="zh-CN" sz="1200" b="1">
                <a:solidFill>
                  <a:schemeClr val="bg1"/>
                </a:solidFill>
                <a:ea typeface="Arial Unicode MS" pitchFamily="34" charset="-128"/>
                <a:cs typeface="Arial" pitchFamily="34" charset="0"/>
                <a:sym typeface="Gulim" pitchFamily="34" charset="-127"/>
              </a:rPr>
              <a:t>User Behavior Analysis</a:t>
            </a:r>
            <a:endParaRPr lang="zh-CN" altLang="en-US" sz="1200" b="1">
              <a:solidFill>
                <a:schemeClr val="bg1"/>
              </a:solidFill>
              <a:ea typeface="Arial Unicode MS" pitchFamily="34" charset="-128"/>
              <a:cs typeface="Arial" pitchFamily="34" charset="0"/>
              <a:sym typeface="Gulim" pitchFamily="34" charset="-127"/>
            </a:endParaRPr>
          </a:p>
        </p:txBody>
      </p:sp>
      <p:sp>
        <p:nvSpPr>
          <p:cNvPr id="20" name="Oval 19"/>
          <p:cNvSpPr/>
          <p:nvPr/>
        </p:nvSpPr>
        <p:spPr bwMode="auto">
          <a:xfrm>
            <a:off x="4572000" y="3124200"/>
            <a:ext cx="1447800" cy="53340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lIns="90000" tIns="43200" rIns="90000" bIns="43200" anchor="ctr"/>
          <a:lstStyle/>
          <a:p>
            <a:pPr algn="ctr" defTabSz="762000" eaLnBrk="0" hangingPunct="0">
              <a:lnSpc>
                <a:spcPct val="93000"/>
              </a:lnSpc>
              <a:spcBef>
                <a:spcPct val="30000"/>
              </a:spcBef>
              <a:buClr>
                <a:srgbClr val="990000"/>
              </a:buClr>
              <a:buSzPct val="100000"/>
              <a:buFont typeface="Times New Roman" pitchFamily="18" charset="0"/>
              <a:buNone/>
              <a:defRPr/>
            </a:pPr>
            <a:r>
              <a:rPr lang="en-US" altLang="zh-CN" sz="1200" b="1">
                <a:solidFill>
                  <a:schemeClr val="bg1"/>
                </a:solidFill>
                <a:ea typeface="Arial Unicode MS" pitchFamily="34" charset="-128"/>
                <a:cs typeface="Arial" pitchFamily="34" charset="0"/>
                <a:sym typeface="Gulim" pitchFamily="34" charset="-127"/>
              </a:rPr>
              <a:t>Unified Auth.</a:t>
            </a:r>
            <a:endParaRPr lang="zh-CN" altLang="en-US" sz="1200" b="1">
              <a:solidFill>
                <a:schemeClr val="bg1"/>
              </a:solidFill>
              <a:ea typeface="Arial Unicode MS" pitchFamily="34" charset="-128"/>
              <a:cs typeface="Arial" pitchFamily="34" charset="0"/>
              <a:sym typeface="Gulim" pitchFamily="34" charset="-127"/>
            </a:endParaRPr>
          </a:p>
        </p:txBody>
      </p:sp>
      <p:sp>
        <p:nvSpPr>
          <p:cNvPr id="21" name="Oval 20"/>
          <p:cNvSpPr/>
          <p:nvPr/>
        </p:nvSpPr>
        <p:spPr bwMode="auto">
          <a:xfrm>
            <a:off x="2971800" y="3733800"/>
            <a:ext cx="1447800" cy="53340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lIns="90000" tIns="43200" rIns="90000" bIns="43200" anchor="ctr"/>
          <a:lstStyle/>
          <a:p>
            <a:pPr algn="ctr" defTabSz="762000" eaLnBrk="0" hangingPunct="0">
              <a:lnSpc>
                <a:spcPct val="93000"/>
              </a:lnSpc>
              <a:spcBef>
                <a:spcPct val="30000"/>
              </a:spcBef>
              <a:buClr>
                <a:srgbClr val="990000"/>
              </a:buClr>
              <a:buSzPct val="100000"/>
              <a:buFont typeface="Times New Roman" pitchFamily="18" charset="0"/>
              <a:buNone/>
              <a:defRPr/>
            </a:pPr>
            <a:r>
              <a:rPr lang="en-US" altLang="zh-CN" sz="1200" b="1">
                <a:solidFill>
                  <a:schemeClr val="bg1"/>
                </a:solidFill>
                <a:ea typeface="Arial Unicode MS" pitchFamily="34" charset="-128"/>
                <a:cs typeface="Arial" pitchFamily="34" charset="0"/>
                <a:sym typeface="Gulim" pitchFamily="34" charset="-127"/>
              </a:rPr>
              <a:t>Unified ID</a:t>
            </a:r>
            <a:endParaRPr lang="zh-CN" altLang="en-US" sz="1200" b="1">
              <a:solidFill>
                <a:schemeClr val="bg1"/>
              </a:solidFill>
              <a:ea typeface="Arial Unicode MS" pitchFamily="34" charset="-128"/>
              <a:cs typeface="Arial" pitchFamily="34" charset="0"/>
              <a:sym typeface="Gulim" pitchFamily="34" charset="-127"/>
            </a:endParaRPr>
          </a:p>
        </p:txBody>
      </p:sp>
      <p:sp>
        <p:nvSpPr>
          <p:cNvPr id="22" name="TextBox 21"/>
          <p:cNvSpPr txBox="1"/>
          <p:nvPr/>
        </p:nvSpPr>
        <p:spPr>
          <a:xfrm>
            <a:off x="4495800" y="3810000"/>
            <a:ext cx="1600200" cy="349250"/>
          </a:xfrm>
          <a:prstGeom prst="rect">
            <a:avLst/>
          </a:prstGeom>
          <a:noFill/>
          <a:effectLst>
            <a:outerShdw blurRad="63500" sx="102000" sy="102000" algn="ctr" rotWithShape="0">
              <a:prstClr val="black">
                <a:alpha val="40000"/>
              </a:prstClr>
            </a:outerShdw>
          </a:effectLst>
        </p:spPr>
        <p:txBody>
          <a:bodyPr>
            <a:spAutoFit/>
          </a:bodyPr>
          <a:lstStyle/>
          <a:p>
            <a:pPr algn="ctr" hangingPunct="0">
              <a:lnSpc>
                <a:spcPct val="93000"/>
              </a:lnSpc>
              <a:buClr>
                <a:srgbClr val="000000"/>
              </a:buClr>
              <a:buSzPct val="100000"/>
              <a:buFont typeface="Times New Roman" pitchFamily="18" charset="0"/>
              <a:buNone/>
              <a:defRPr/>
            </a:pPr>
            <a:r>
              <a:rPr lang="en-US" altLang="zh-CN"/>
              <a:t>……</a:t>
            </a:r>
            <a:endParaRPr lang="zh-CN" altLang="en-US"/>
          </a:p>
        </p:txBody>
      </p:sp>
      <p:sp>
        <p:nvSpPr>
          <p:cNvPr id="34" name="TextBox 33"/>
          <p:cNvSpPr txBox="1"/>
          <p:nvPr/>
        </p:nvSpPr>
        <p:spPr>
          <a:xfrm>
            <a:off x="2895600" y="4572000"/>
            <a:ext cx="3276600" cy="349250"/>
          </a:xfrm>
          <a:prstGeom prst="rect">
            <a:avLst/>
          </a:prstGeom>
          <a:noFill/>
          <a:effectLst>
            <a:outerShdw blurRad="63500" sx="102000" sy="102000" algn="ctr" rotWithShape="0">
              <a:prstClr val="black">
                <a:alpha val="40000"/>
              </a:prstClr>
            </a:outerShdw>
          </a:effectLst>
        </p:spPr>
        <p:txBody>
          <a:bodyPr>
            <a:spAutoFit/>
          </a:bodyPr>
          <a:lstStyle/>
          <a:p>
            <a:pPr algn="ctr" hangingPunct="0">
              <a:lnSpc>
                <a:spcPct val="93000"/>
              </a:lnSpc>
              <a:buClr>
                <a:srgbClr val="000000"/>
              </a:buClr>
              <a:buSzPct val="100000"/>
              <a:buFont typeface="Times New Roman" pitchFamily="18" charset="0"/>
              <a:buNone/>
              <a:defRPr/>
            </a:pPr>
            <a:r>
              <a:rPr lang="en-US" altLang="zh-CN">
                <a:solidFill>
                  <a:schemeClr val="tx1"/>
                </a:solidFill>
              </a:rPr>
              <a:t>Operator – Telco Capabilities</a:t>
            </a:r>
            <a:endParaRPr lang="zh-CN" altLang="en-US">
              <a:solidFill>
                <a:schemeClr val="tx1"/>
              </a:solidFill>
            </a:endParaRPr>
          </a:p>
        </p:txBody>
      </p:sp>
      <p:sp>
        <p:nvSpPr>
          <p:cNvPr id="35" name="TextBox 34"/>
          <p:cNvSpPr txBox="1"/>
          <p:nvPr/>
        </p:nvSpPr>
        <p:spPr>
          <a:xfrm>
            <a:off x="381000" y="5030788"/>
            <a:ext cx="1981200" cy="608012"/>
          </a:xfrm>
          <a:prstGeom prst="rect">
            <a:avLst/>
          </a:prstGeom>
          <a:noFill/>
          <a:effectLst>
            <a:outerShdw blurRad="63500" sx="102000" sy="102000" algn="ctr" rotWithShape="0">
              <a:prstClr val="black">
                <a:alpha val="40000"/>
              </a:prstClr>
            </a:outerShdw>
          </a:effectLst>
        </p:spPr>
        <p:txBody>
          <a:bodyPr>
            <a:spAutoFit/>
          </a:bodyPr>
          <a:lstStyle/>
          <a:p>
            <a:pPr algn="ctr" hangingPunct="0">
              <a:lnSpc>
                <a:spcPct val="93000"/>
              </a:lnSpc>
              <a:buClr>
                <a:srgbClr val="000000"/>
              </a:buClr>
              <a:buSzPct val="100000"/>
              <a:buFont typeface="Times New Roman" pitchFamily="18" charset="0"/>
              <a:buNone/>
              <a:defRPr/>
            </a:pPr>
            <a:r>
              <a:rPr lang="en-US" altLang="zh-CN">
                <a:solidFill>
                  <a:schemeClr val="tx1"/>
                </a:solidFill>
              </a:rPr>
              <a:t>Service Providers</a:t>
            </a:r>
          </a:p>
          <a:p>
            <a:pPr algn="ctr" hangingPunct="0">
              <a:lnSpc>
                <a:spcPct val="93000"/>
              </a:lnSpc>
              <a:buClr>
                <a:srgbClr val="000000"/>
              </a:buClr>
              <a:buSzPct val="100000"/>
              <a:buFont typeface="Times New Roman" pitchFamily="18" charset="0"/>
              <a:buNone/>
              <a:defRPr/>
            </a:pPr>
            <a:r>
              <a:rPr lang="en-US" altLang="zh-CN">
                <a:solidFill>
                  <a:schemeClr val="tx1"/>
                </a:solidFill>
              </a:rPr>
              <a:t>(Revenue Side 1)</a:t>
            </a:r>
            <a:endParaRPr lang="zh-CN" altLang="en-US">
              <a:solidFill>
                <a:schemeClr val="tx1"/>
              </a:solidFill>
            </a:endParaRPr>
          </a:p>
        </p:txBody>
      </p:sp>
      <p:sp>
        <p:nvSpPr>
          <p:cNvPr id="36" name="TextBox 35"/>
          <p:cNvSpPr txBox="1"/>
          <p:nvPr/>
        </p:nvSpPr>
        <p:spPr>
          <a:xfrm>
            <a:off x="6705600" y="5030788"/>
            <a:ext cx="2133600" cy="608012"/>
          </a:xfrm>
          <a:prstGeom prst="rect">
            <a:avLst/>
          </a:prstGeom>
          <a:noFill/>
          <a:effectLst>
            <a:outerShdw blurRad="63500" sx="102000" sy="102000" algn="ctr" rotWithShape="0">
              <a:prstClr val="black">
                <a:alpha val="40000"/>
              </a:prstClr>
            </a:outerShdw>
          </a:effectLst>
        </p:spPr>
        <p:txBody>
          <a:bodyPr>
            <a:spAutoFit/>
          </a:bodyPr>
          <a:lstStyle/>
          <a:p>
            <a:pPr algn="ctr" hangingPunct="0">
              <a:lnSpc>
                <a:spcPct val="93000"/>
              </a:lnSpc>
              <a:buClr>
                <a:srgbClr val="000000"/>
              </a:buClr>
              <a:buSzPct val="100000"/>
              <a:buFont typeface="Times New Roman" pitchFamily="18" charset="0"/>
              <a:buNone/>
              <a:defRPr/>
            </a:pPr>
            <a:r>
              <a:rPr lang="en-US" altLang="zh-CN">
                <a:solidFill>
                  <a:schemeClr val="tx1"/>
                </a:solidFill>
              </a:rPr>
              <a:t>End Users</a:t>
            </a:r>
          </a:p>
          <a:p>
            <a:pPr algn="ctr" hangingPunct="0">
              <a:lnSpc>
                <a:spcPct val="93000"/>
              </a:lnSpc>
              <a:buClr>
                <a:srgbClr val="000000"/>
              </a:buClr>
              <a:buSzPct val="100000"/>
              <a:buFont typeface="Times New Roman" pitchFamily="18" charset="0"/>
              <a:buNone/>
              <a:defRPr/>
            </a:pPr>
            <a:r>
              <a:rPr lang="en-US" altLang="zh-CN">
                <a:solidFill>
                  <a:schemeClr val="tx1"/>
                </a:solidFill>
              </a:rPr>
              <a:t>(Revenue Side 2)</a:t>
            </a:r>
            <a:endParaRPr lang="zh-CN" altLang="en-US">
              <a:solidFill>
                <a:schemeClr val="tx1"/>
              </a:solidFill>
            </a:endParaRPr>
          </a:p>
        </p:txBody>
      </p:sp>
      <p:grpSp>
        <p:nvGrpSpPr>
          <p:cNvPr id="2" name="Group 47"/>
          <p:cNvGrpSpPr>
            <a:grpSpLocks/>
          </p:cNvGrpSpPr>
          <p:nvPr/>
        </p:nvGrpSpPr>
        <p:grpSpPr bwMode="auto">
          <a:xfrm>
            <a:off x="381000" y="1981200"/>
            <a:ext cx="1905000" cy="3048000"/>
            <a:chOff x="381000" y="2057400"/>
            <a:chExt cx="1905000" cy="3048000"/>
          </a:xfrm>
        </p:grpSpPr>
        <p:sp>
          <p:nvSpPr>
            <p:cNvPr id="23" name="Rounded Rectangle 22"/>
            <p:cNvSpPr/>
            <p:nvPr/>
          </p:nvSpPr>
          <p:spPr bwMode="auto">
            <a:xfrm>
              <a:off x="381000" y="2057400"/>
              <a:ext cx="1905000" cy="3048000"/>
            </a:xfrm>
            <a:prstGeom prst="roundRect">
              <a:avLst/>
            </a:prstGeom>
            <a:solidFill>
              <a:srgbClr val="92D050"/>
            </a:solidFill>
            <a:ln>
              <a:headEnd/>
              <a:tailEnd/>
            </a:ln>
            <a:effectLst>
              <a:softEdge rad="317500"/>
            </a:effectLst>
          </p:spPr>
          <p:style>
            <a:lnRef idx="2">
              <a:schemeClr val="accent3">
                <a:shade val="50000"/>
              </a:schemeClr>
            </a:lnRef>
            <a:fillRef idx="1">
              <a:schemeClr val="accent3"/>
            </a:fillRef>
            <a:effectRef idx="0">
              <a:schemeClr val="accent3"/>
            </a:effectRef>
            <a:fontRef idx="minor">
              <a:schemeClr val="lt1"/>
            </a:fontRef>
          </p:style>
          <p:txBody>
            <a:bodyPr lIns="90000" tIns="43200" rIns="90000" bIns="43200" anchor="ctr"/>
            <a:lstStyle>
              <a:lvl1pPr marL="179388" indent="-179388" defTabSz="762000" eaLnBrk="0">
                <a:defRPr>
                  <a:solidFill>
                    <a:schemeClr val="bg1"/>
                  </a:solidFill>
                  <a:latin typeface="Arial" pitchFamily="34" charset="0"/>
                  <a:ea typeface="Arial Unicode MS" pitchFamily="34" charset="-128"/>
                  <a:cs typeface="Arial Unicode MS" pitchFamily="34" charset="-128"/>
                </a:defRPr>
              </a:lvl1pPr>
              <a:lvl2pPr defTabSz="762000" eaLnBrk="0">
                <a:defRPr>
                  <a:solidFill>
                    <a:schemeClr val="bg1"/>
                  </a:solidFill>
                  <a:latin typeface="Arial" pitchFamily="34" charset="0"/>
                  <a:ea typeface="Arial Unicode MS" pitchFamily="34" charset="-128"/>
                  <a:cs typeface="Arial Unicode MS" pitchFamily="34" charset="-128"/>
                </a:defRPr>
              </a:lvl2pPr>
              <a:lvl3pPr defTabSz="762000" eaLnBrk="0">
                <a:defRPr>
                  <a:solidFill>
                    <a:schemeClr val="bg1"/>
                  </a:solidFill>
                  <a:latin typeface="Arial" pitchFamily="34" charset="0"/>
                  <a:ea typeface="Arial Unicode MS" pitchFamily="34" charset="-128"/>
                  <a:cs typeface="Arial Unicode MS" pitchFamily="34" charset="-128"/>
                </a:defRPr>
              </a:lvl3pPr>
              <a:lvl4pPr defTabSz="762000" eaLnBrk="0">
                <a:defRPr>
                  <a:solidFill>
                    <a:schemeClr val="bg1"/>
                  </a:solidFill>
                  <a:latin typeface="Arial" pitchFamily="34" charset="0"/>
                  <a:ea typeface="Arial Unicode MS" pitchFamily="34" charset="-128"/>
                  <a:cs typeface="Arial Unicode MS" pitchFamily="34" charset="-128"/>
                </a:defRPr>
              </a:lvl4pPr>
              <a:lvl5pPr defTabSz="762000" eaLnBrk="0">
                <a:defRPr>
                  <a:solidFill>
                    <a:schemeClr val="bg1"/>
                  </a:solidFill>
                  <a:latin typeface="Arial" pitchFamily="34" charset="0"/>
                  <a:ea typeface="Arial Unicode MS" pitchFamily="34" charset="-128"/>
                  <a:cs typeface="Arial Unicode MS" pitchFamily="34" charset="-128"/>
                </a:defRPr>
              </a:lvl5pPr>
              <a:lvl6pPr marL="25146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hangingPunct="0">
                <a:lnSpc>
                  <a:spcPct val="93000"/>
                </a:lnSpc>
                <a:spcBef>
                  <a:spcPct val="30000"/>
                </a:spcBef>
                <a:buClr>
                  <a:srgbClr val="990000"/>
                </a:buClr>
                <a:buSzPct val="100000"/>
                <a:buFont typeface="Times New Roman" pitchFamily="18" charset="0"/>
                <a:buNone/>
                <a:defRPr/>
              </a:pPr>
              <a:endParaRPr lang="zh-CN" altLang="en-US" sz="1200" b="1">
                <a:solidFill>
                  <a:srgbClr val="000000"/>
                </a:solidFill>
                <a:latin typeface="Calibri" pitchFamily="34" charset="0"/>
                <a:cs typeface="Arial" pitchFamily="34" charset="0"/>
                <a:sym typeface="Gulim" pitchFamily="34" charset="-127"/>
              </a:endParaRPr>
            </a:p>
          </p:txBody>
        </p:sp>
        <p:sp>
          <p:nvSpPr>
            <p:cNvPr id="37" name="Rounded Rectangle 36"/>
            <p:cNvSpPr/>
            <p:nvPr/>
          </p:nvSpPr>
          <p:spPr bwMode="auto">
            <a:xfrm>
              <a:off x="609600" y="2286000"/>
              <a:ext cx="1447800" cy="381000"/>
            </a:xfrm>
            <a:prstGeom prst="roundRect">
              <a:avLst/>
            </a:prstGeom>
            <a:ln>
              <a:headEnd/>
              <a:tailEnd/>
            </a:ln>
          </p:spPr>
          <p:style>
            <a:lnRef idx="1">
              <a:schemeClr val="accent5"/>
            </a:lnRef>
            <a:fillRef idx="2">
              <a:schemeClr val="accent5"/>
            </a:fillRef>
            <a:effectRef idx="1">
              <a:schemeClr val="accent5"/>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a:solidFill>
                    <a:srgbClr val="000000"/>
                  </a:solidFill>
                  <a:ea typeface="Arial Unicode MS" pitchFamily="34" charset="-128"/>
                  <a:cs typeface="Arial" pitchFamily="34" charset="0"/>
                  <a:sym typeface="Gulim" pitchFamily="34" charset="-127"/>
                </a:rPr>
                <a:t>CSPs</a:t>
              </a:r>
              <a:endParaRPr lang="zh-CN" altLang="en-US" sz="1200" b="1">
                <a:solidFill>
                  <a:srgbClr val="000000"/>
                </a:solidFill>
                <a:ea typeface="Arial Unicode MS" pitchFamily="34" charset="-128"/>
                <a:cs typeface="Arial" pitchFamily="34" charset="0"/>
                <a:sym typeface="Gulim" pitchFamily="34" charset="-127"/>
              </a:endParaRPr>
            </a:p>
          </p:txBody>
        </p:sp>
        <p:sp>
          <p:nvSpPr>
            <p:cNvPr id="38" name="Rounded Rectangle 37"/>
            <p:cNvSpPr/>
            <p:nvPr/>
          </p:nvSpPr>
          <p:spPr bwMode="auto">
            <a:xfrm>
              <a:off x="609600" y="2819400"/>
              <a:ext cx="1447800" cy="381000"/>
            </a:xfrm>
            <a:prstGeom prst="roundRect">
              <a:avLst/>
            </a:prstGeom>
            <a:ln>
              <a:headEnd/>
              <a:tailEnd/>
            </a:ln>
          </p:spPr>
          <p:style>
            <a:lnRef idx="1">
              <a:schemeClr val="accent5"/>
            </a:lnRef>
            <a:fillRef idx="2">
              <a:schemeClr val="accent5"/>
            </a:fillRef>
            <a:effectRef idx="1">
              <a:schemeClr val="accent5"/>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a:solidFill>
                    <a:srgbClr val="000000"/>
                  </a:solidFill>
                  <a:ea typeface="Arial Unicode MS" pitchFamily="34" charset="-128"/>
                  <a:cs typeface="Arial" pitchFamily="34" charset="0"/>
                  <a:sym typeface="Gulim" pitchFamily="34" charset="-127"/>
                </a:rPr>
                <a:t>Retailers</a:t>
              </a:r>
              <a:endParaRPr lang="zh-CN" altLang="en-US" sz="1200" b="1">
                <a:solidFill>
                  <a:srgbClr val="000000"/>
                </a:solidFill>
                <a:ea typeface="Arial Unicode MS" pitchFamily="34" charset="-128"/>
                <a:cs typeface="Arial" pitchFamily="34" charset="0"/>
                <a:sym typeface="Gulim" pitchFamily="34" charset="-127"/>
              </a:endParaRPr>
            </a:p>
          </p:txBody>
        </p:sp>
        <p:sp>
          <p:nvSpPr>
            <p:cNvPr id="39" name="Rounded Rectangle 38"/>
            <p:cNvSpPr/>
            <p:nvPr/>
          </p:nvSpPr>
          <p:spPr bwMode="auto">
            <a:xfrm>
              <a:off x="609600" y="3352800"/>
              <a:ext cx="1447800" cy="381000"/>
            </a:xfrm>
            <a:prstGeom prst="roundRect">
              <a:avLst/>
            </a:prstGeom>
            <a:ln>
              <a:headEnd/>
              <a:tailEnd/>
            </a:ln>
          </p:spPr>
          <p:style>
            <a:lnRef idx="1">
              <a:schemeClr val="accent5"/>
            </a:lnRef>
            <a:fillRef idx="2">
              <a:schemeClr val="accent5"/>
            </a:fillRef>
            <a:effectRef idx="1">
              <a:schemeClr val="accent5"/>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a:solidFill>
                    <a:srgbClr val="000000"/>
                  </a:solidFill>
                  <a:ea typeface="Arial Unicode MS" pitchFamily="34" charset="-128"/>
                  <a:cs typeface="Arial" pitchFamily="34" charset="0"/>
                  <a:sym typeface="Gulim" pitchFamily="34" charset="-127"/>
                </a:rPr>
                <a:t>Ad. Providers</a:t>
              </a:r>
              <a:endParaRPr lang="zh-CN" altLang="en-US" sz="1200" b="1">
                <a:solidFill>
                  <a:srgbClr val="000000"/>
                </a:solidFill>
                <a:ea typeface="Arial Unicode MS" pitchFamily="34" charset="-128"/>
                <a:cs typeface="Arial" pitchFamily="34" charset="0"/>
                <a:sym typeface="Gulim" pitchFamily="34" charset="-127"/>
              </a:endParaRPr>
            </a:p>
          </p:txBody>
        </p:sp>
        <p:sp>
          <p:nvSpPr>
            <p:cNvPr id="40" name="Rounded Rectangle 39"/>
            <p:cNvSpPr/>
            <p:nvPr/>
          </p:nvSpPr>
          <p:spPr bwMode="auto">
            <a:xfrm>
              <a:off x="609600" y="3886200"/>
              <a:ext cx="1447800" cy="381000"/>
            </a:xfrm>
            <a:prstGeom prst="roundRect">
              <a:avLst/>
            </a:prstGeom>
            <a:ln>
              <a:headEnd/>
              <a:tailEnd/>
            </a:ln>
          </p:spPr>
          <p:style>
            <a:lnRef idx="1">
              <a:schemeClr val="accent5"/>
            </a:lnRef>
            <a:fillRef idx="2">
              <a:schemeClr val="accent5"/>
            </a:fillRef>
            <a:effectRef idx="1">
              <a:schemeClr val="accent5"/>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a:solidFill>
                    <a:srgbClr val="000000"/>
                  </a:solidFill>
                  <a:ea typeface="Arial Unicode MS" pitchFamily="34" charset="-128"/>
                  <a:cs typeface="Arial" pitchFamily="34" charset="0"/>
                  <a:sym typeface="Gulim" pitchFamily="34" charset="-127"/>
                </a:rPr>
                <a:t>Internet SPs</a:t>
              </a:r>
              <a:endParaRPr lang="zh-CN" altLang="en-US" sz="1200" b="1">
                <a:solidFill>
                  <a:srgbClr val="000000"/>
                </a:solidFill>
                <a:ea typeface="Arial Unicode MS" pitchFamily="34" charset="-128"/>
                <a:cs typeface="Arial" pitchFamily="34" charset="0"/>
                <a:sym typeface="Gulim" pitchFamily="34" charset="-127"/>
              </a:endParaRPr>
            </a:p>
          </p:txBody>
        </p:sp>
        <p:sp>
          <p:nvSpPr>
            <p:cNvPr id="41" name="Rounded Rectangle 40"/>
            <p:cNvSpPr/>
            <p:nvPr/>
          </p:nvSpPr>
          <p:spPr bwMode="auto">
            <a:xfrm>
              <a:off x="609600" y="4419600"/>
              <a:ext cx="1447800" cy="381000"/>
            </a:xfrm>
            <a:prstGeom prst="roundRect">
              <a:avLst/>
            </a:prstGeom>
            <a:ln>
              <a:headEnd/>
              <a:tailEnd/>
            </a:ln>
          </p:spPr>
          <p:style>
            <a:lnRef idx="1">
              <a:schemeClr val="accent5"/>
            </a:lnRef>
            <a:fillRef idx="2">
              <a:schemeClr val="accent5"/>
            </a:fillRef>
            <a:effectRef idx="1">
              <a:schemeClr val="accent5"/>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a:solidFill>
                    <a:srgbClr val="000000"/>
                  </a:solidFill>
                  <a:ea typeface="Arial Unicode MS" pitchFamily="34" charset="-128"/>
                  <a:cs typeface="Arial" pitchFamily="34" charset="0"/>
                  <a:sym typeface="Gulim" pitchFamily="34" charset="-127"/>
                </a:rPr>
                <a:t>Other Operators</a:t>
              </a:r>
              <a:endParaRPr lang="zh-CN" altLang="en-US" sz="1200" b="1">
                <a:solidFill>
                  <a:srgbClr val="000000"/>
                </a:solidFill>
                <a:ea typeface="Arial Unicode MS" pitchFamily="34" charset="-128"/>
                <a:cs typeface="Arial" pitchFamily="34" charset="0"/>
                <a:sym typeface="Gulim" pitchFamily="34" charset="-127"/>
              </a:endParaRPr>
            </a:p>
          </p:txBody>
        </p:sp>
      </p:grpSp>
      <p:grpSp>
        <p:nvGrpSpPr>
          <p:cNvPr id="3" name="Group 48"/>
          <p:cNvGrpSpPr>
            <a:grpSpLocks/>
          </p:cNvGrpSpPr>
          <p:nvPr/>
        </p:nvGrpSpPr>
        <p:grpSpPr bwMode="auto">
          <a:xfrm>
            <a:off x="6781800" y="2133600"/>
            <a:ext cx="1905000" cy="2590800"/>
            <a:chOff x="6781800" y="2286000"/>
            <a:chExt cx="1905000" cy="2590800"/>
          </a:xfrm>
        </p:grpSpPr>
        <p:sp>
          <p:nvSpPr>
            <p:cNvPr id="24" name="Rounded Rectangle 23"/>
            <p:cNvSpPr/>
            <p:nvPr/>
          </p:nvSpPr>
          <p:spPr bwMode="auto">
            <a:xfrm>
              <a:off x="6781800" y="2286000"/>
              <a:ext cx="1905000" cy="2590800"/>
            </a:xfrm>
            <a:prstGeom prst="roundRect">
              <a:avLst/>
            </a:prstGeom>
            <a:solidFill>
              <a:srgbClr val="92D050"/>
            </a:solidFill>
            <a:ln>
              <a:headEnd/>
              <a:tailEnd/>
            </a:ln>
            <a:effectLst>
              <a:softEdge rad="317500"/>
            </a:effectLst>
          </p:spPr>
          <p:style>
            <a:lnRef idx="2">
              <a:schemeClr val="accent3">
                <a:shade val="50000"/>
              </a:schemeClr>
            </a:lnRef>
            <a:fillRef idx="1">
              <a:schemeClr val="accent3"/>
            </a:fillRef>
            <a:effectRef idx="0">
              <a:schemeClr val="accent3"/>
            </a:effectRef>
            <a:fontRef idx="minor">
              <a:schemeClr val="lt1"/>
            </a:fontRef>
          </p:style>
          <p:txBody>
            <a:bodyPr lIns="90000" tIns="43200" rIns="90000" bIns="43200" anchor="ctr"/>
            <a:lstStyle>
              <a:lvl1pPr marL="179388" indent="-179388" defTabSz="762000" eaLnBrk="0">
                <a:defRPr>
                  <a:solidFill>
                    <a:schemeClr val="bg1"/>
                  </a:solidFill>
                  <a:latin typeface="Arial" pitchFamily="34" charset="0"/>
                  <a:ea typeface="Arial Unicode MS" pitchFamily="34" charset="-128"/>
                  <a:cs typeface="Arial Unicode MS" pitchFamily="34" charset="-128"/>
                </a:defRPr>
              </a:lvl1pPr>
              <a:lvl2pPr defTabSz="762000" eaLnBrk="0">
                <a:defRPr>
                  <a:solidFill>
                    <a:schemeClr val="bg1"/>
                  </a:solidFill>
                  <a:latin typeface="Arial" pitchFamily="34" charset="0"/>
                  <a:ea typeface="Arial Unicode MS" pitchFamily="34" charset="-128"/>
                  <a:cs typeface="Arial Unicode MS" pitchFamily="34" charset="-128"/>
                </a:defRPr>
              </a:lvl2pPr>
              <a:lvl3pPr defTabSz="762000" eaLnBrk="0">
                <a:defRPr>
                  <a:solidFill>
                    <a:schemeClr val="bg1"/>
                  </a:solidFill>
                  <a:latin typeface="Arial" pitchFamily="34" charset="0"/>
                  <a:ea typeface="Arial Unicode MS" pitchFamily="34" charset="-128"/>
                  <a:cs typeface="Arial Unicode MS" pitchFamily="34" charset="-128"/>
                </a:defRPr>
              </a:lvl3pPr>
              <a:lvl4pPr defTabSz="762000" eaLnBrk="0">
                <a:defRPr>
                  <a:solidFill>
                    <a:schemeClr val="bg1"/>
                  </a:solidFill>
                  <a:latin typeface="Arial" pitchFamily="34" charset="0"/>
                  <a:ea typeface="Arial Unicode MS" pitchFamily="34" charset="-128"/>
                  <a:cs typeface="Arial Unicode MS" pitchFamily="34" charset="-128"/>
                </a:defRPr>
              </a:lvl4pPr>
              <a:lvl5pPr defTabSz="762000" eaLnBrk="0">
                <a:defRPr>
                  <a:solidFill>
                    <a:schemeClr val="bg1"/>
                  </a:solidFill>
                  <a:latin typeface="Arial" pitchFamily="34" charset="0"/>
                  <a:ea typeface="Arial Unicode MS" pitchFamily="34" charset="-128"/>
                  <a:cs typeface="Arial Unicode MS" pitchFamily="34" charset="-128"/>
                </a:defRPr>
              </a:lvl5pPr>
              <a:lvl6pPr marL="25146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7620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hangingPunct="0">
                <a:lnSpc>
                  <a:spcPct val="93000"/>
                </a:lnSpc>
                <a:spcBef>
                  <a:spcPct val="30000"/>
                </a:spcBef>
                <a:buClr>
                  <a:srgbClr val="990000"/>
                </a:buClr>
                <a:buSzPct val="100000"/>
                <a:buFont typeface="Times New Roman" pitchFamily="18" charset="0"/>
                <a:buNone/>
                <a:defRPr/>
              </a:pPr>
              <a:endParaRPr lang="zh-CN" altLang="en-US" sz="1200" b="1">
                <a:solidFill>
                  <a:srgbClr val="000000"/>
                </a:solidFill>
                <a:latin typeface="Calibri" pitchFamily="34" charset="0"/>
                <a:cs typeface="Arial" pitchFamily="34" charset="0"/>
                <a:sym typeface="Gulim" pitchFamily="34" charset="-127"/>
              </a:endParaRPr>
            </a:p>
          </p:txBody>
        </p:sp>
        <p:sp>
          <p:nvSpPr>
            <p:cNvPr id="42" name="Rounded Rectangle 41"/>
            <p:cNvSpPr/>
            <p:nvPr/>
          </p:nvSpPr>
          <p:spPr bwMode="auto">
            <a:xfrm>
              <a:off x="7010400" y="2590800"/>
              <a:ext cx="1447800" cy="381000"/>
            </a:xfrm>
            <a:prstGeom prst="roundRect">
              <a:avLst/>
            </a:prstGeom>
            <a:ln>
              <a:headEnd/>
              <a:tailEnd/>
            </a:ln>
          </p:spPr>
          <p:style>
            <a:lnRef idx="1">
              <a:schemeClr val="accent5"/>
            </a:lnRef>
            <a:fillRef idx="2">
              <a:schemeClr val="accent5"/>
            </a:fillRef>
            <a:effectRef idx="1">
              <a:schemeClr val="accent5"/>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a:solidFill>
                    <a:srgbClr val="000000"/>
                  </a:solidFill>
                  <a:ea typeface="Arial Unicode MS" pitchFamily="34" charset="-128"/>
                  <a:cs typeface="Arial" pitchFamily="34" charset="0"/>
                  <a:sym typeface="Gulim" pitchFamily="34" charset="-127"/>
                </a:rPr>
                <a:t>Consumers</a:t>
              </a:r>
              <a:endParaRPr lang="zh-CN" altLang="en-US" sz="1200" b="1">
                <a:solidFill>
                  <a:srgbClr val="000000"/>
                </a:solidFill>
                <a:ea typeface="Arial Unicode MS" pitchFamily="34" charset="-128"/>
                <a:cs typeface="Arial" pitchFamily="34" charset="0"/>
                <a:sym typeface="Gulim" pitchFamily="34" charset="-127"/>
              </a:endParaRPr>
            </a:p>
          </p:txBody>
        </p:sp>
        <p:sp>
          <p:nvSpPr>
            <p:cNvPr id="43" name="Rounded Rectangle 42"/>
            <p:cNvSpPr/>
            <p:nvPr/>
          </p:nvSpPr>
          <p:spPr bwMode="auto">
            <a:xfrm>
              <a:off x="7010400" y="3124200"/>
              <a:ext cx="1447800" cy="381000"/>
            </a:xfrm>
            <a:prstGeom prst="roundRect">
              <a:avLst/>
            </a:prstGeom>
            <a:ln>
              <a:headEnd/>
              <a:tailEnd/>
            </a:ln>
          </p:spPr>
          <p:style>
            <a:lnRef idx="1">
              <a:schemeClr val="accent5"/>
            </a:lnRef>
            <a:fillRef idx="2">
              <a:schemeClr val="accent5"/>
            </a:fillRef>
            <a:effectRef idx="1">
              <a:schemeClr val="accent5"/>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a:solidFill>
                    <a:srgbClr val="000000"/>
                  </a:solidFill>
                  <a:ea typeface="Arial Unicode MS" pitchFamily="34" charset="-128"/>
                  <a:cs typeface="Arial" pitchFamily="34" charset="0"/>
                  <a:sym typeface="Gulim" pitchFamily="34" charset="-127"/>
                </a:rPr>
                <a:t>Enterprises</a:t>
              </a:r>
              <a:endParaRPr lang="zh-CN" altLang="en-US" sz="1200" b="1">
                <a:solidFill>
                  <a:srgbClr val="000000"/>
                </a:solidFill>
                <a:ea typeface="Arial Unicode MS" pitchFamily="34" charset="-128"/>
                <a:cs typeface="Arial" pitchFamily="34" charset="0"/>
                <a:sym typeface="Gulim" pitchFamily="34" charset="-127"/>
              </a:endParaRPr>
            </a:p>
          </p:txBody>
        </p:sp>
        <p:sp>
          <p:nvSpPr>
            <p:cNvPr id="44" name="Rounded Rectangle 43"/>
            <p:cNvSpPr/>
            <p:nvPr/>
          </p:nvSpPr>
          <p:spPr bwMode="auto">
            <a:xfrm>
              <a:off x="7010400" y="3657600"/>
              <a:ext cx="1447800" cy="381000"/>
            </a:xfrm>
            <a:prstGeom prst="roundRect">
              <a:avLst/>
            </a:prstGeom>
            <a:ln>
              <a:headEnd/>
              <a:tailEnd/>
            </a:ln>
          </p:spPr>
          <p:style>
            <a:lnRef idx="1">
              <a:schemeClr val="accent5"/>
            </a:lnRef>
            <a:fillRef idx="2">
              <a:schemeClr val="accent5"/>
            </a:fillRef>
            <a:effectRef idx="1">
              <a:schemeClr val="accent5"/>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a:solidFill>
                    <a:srgbClr val="000000"/>
                  </a:solidFill>
                  <a:ea typeface="Arial Unicode MS" pitchFamily="34" charset="-128"/>
                  <a:cs typeface="Arial" pitchFamily="34" charset="0"/>
                  <a:sym typeface="Gulim" pitchFamily="34" charset="-127"/>
                </a:rPr>
                <a:t>Organizations</a:t>
              </a:r>
              <a:endParaRPr lang="zh-CN" altLang="en-US" sz="1200" b="1">
                <a:solidFill>
                  <a:srgbClr val="000000"/>
                </a:solidFill>
                <a:ea typeface="Arial Unicode MS" pitchFamily="34" charset="-128"/>
                <a:cs typeface="Arial" pitchFamily="34" charset="0"/>
                <a:sym typeface="Gulim" pitchFamily="34" charset="-127"/>
              </a:endParaRPr>
            </a:p>
          </p:txBody>
        </p:sp>
        <p:sp>
          <p:nvSpPr>
            <p:cNvPr id="45" name="Rounded Rectangle 44"/>
            <p:cNvSpPr/>
            <p:nvPr/>
          </p:nvSpPr>
          <p:spPr bwMode="auto">
            <a:xfrm>
              <a:off x="7010400" y="4191000"/>
              <a:ext cx="1447800" cy="381000"/>
            </a:xfrm>
            <a:prstGeom prst="roundRect">
              <a:avLst/>
            </a:prstGeom>
            <a:ln>
              <a:headEnd/>
              <a:tailEnd/>
            </a:ln>
          </p:spPr>
          <p:style>
            <a:lnRef idx="1">
              <a:schemeClr val="accent5"/>
            </a:lnRef>
            <a:fillRef idx="2">
              <a:schemeClr val="accent5"/>
            </a:fillRef>
            <a:effectRef idx="1">
              <a:schemeClr val="accent5"/>
            </a:effectRef>
            <a:fontRef idx="minor">
              <a:schemeClr val="dk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a:solidFill>
                    <a:srgbClr val="000000"/>
                  </a:solidFill>
                  <a:ea typeface="Arial Unicode MS" pitchFamily="34" charset="-128"/>
                  <a:cs typeface="Arial" pitchFamily="34" charset="0"/>
                  <a:sym typeface="Gulim" pitchFamily="34" charset="-127"/>
                </a:rPr>
                <a:t>Governments</a:t>
              </a:r>
              <a:endParaRPr lang="zh-CN" altLang="en-US" sz="1200" b="1">
                <a:solidFill>
                  <a:srgbClr val="000000"/>
                </a:solidFill>
                <a:ea typeface="Arial Unicode MS" pitchFamily="34" charset="-128"/>
                <a:cs typeface="Arial" pitchFamily="34" charset="0"/>
                <a:sym typeface="Gulim" pitchFamily="34" charset="-127"/>
              </a:endParaRPr>
            </a:p>
          </p:txBody>
        </p:sp>
      </p:grpSp>
      <p:pic>
        <p:nvPicPr>
          <p:cNvPr id="46" name="Picture 2"/>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6353175" y="2971800"/>
            <a:ext cx="244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438400" y="2971800"/>
            <a:ext cx="228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384705D-66A7-4544-9C86-0E654087306E}" type="slidenum">
              <a:rPr lang="en-US" altLang="zh-CN"/>
              <a:pPr/>
              <a:t>36</a:t>
            </a:fld>
            <a:endParaRPr lang="en-US" altLang="zh-CN"/>
          </a:p>
        </p:txBody>
      </p:sp>
    </p:spTree>
    <p:extLst>
      <p:ext uri="{BB962C8B-B14F-4D97-AF65-F5344CB8AC3E}">
        <p14:creationId xmlns:p14="http://schemas.microsoft.com/office/powerpoint/2010/main" val="1285728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nodeType="afterGroup">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right)">
                                      <p:cBhvr>
                                        <p:cTn id="42" dur="500"/>
                                        <p:tgtEl>
                                          <p:spTgt spid="47"/>
                                        </p:tgtEl>
                                      </p:cBhvr>
                                    </p:animEffect>
                                  </p:childTnLst>
                                </p:cTn>
                              </p:par>
                            </p:childTnLst>
                          </p:cTn>
                        </p:par>
                        <p:par>
                          <p:cTn id="43" fill="hold" nodeType="afterGroup">
                            <p:stCondLst>
                              <p:cond delay="500"/>
                            </p:stCondLst>
                            <p:childTnLst>
                              <p:par>
                                <p:cTn id="44" presetID="53"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Effect transition="in" filter="fade">
                                      <p:cBhvr>
                                        <p:cTn id="48" dur="1000"/>
                                        <p:tgtEl>
                                          <p:spTgt spid="2"/>
                                        </p:tgtEl>
                                      </p:cBhvr>
                                    </p:animEffect>
                                  </p:childTnLst>
                                </p:cTn>
                              </p:par>
                            </p:childTnLst>
                          </p:cTn>
                        </p:par>
                        <p:par>
                          <p:cTn id="49" fill="hold" nodeType="afterGroup">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left)">
                                      <p:cBhvr>
                                        <p:cTn id="57" dur="500"/>
                                        <p:tgtEl>
                                          <p:spTgt spid="46"/>
                                        </p:tgtEl>
                                      </p:cBhvr>
                                    </p:animEffect>
                                  </p:childTnLst>
                                </p:cTn>
                              </p:par>
                            </p:childTnLst>
                          </p:cTn>
                        </p:par>
                        <p:par>
                          <p:cTn id="58" fill="hold" nodeType="afterGroup">
                            <p:stCondLst>
                              <p:cond delay="500"/>
                            </p:stCondLst>
                            <p:childTnLst>
                              <p:par>
                                <p:cTn id="59" presetID="53"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1000" fill="hold"/>
                                        <p:tgtEl>
                                          <p:spTgt spid="3"/>
                                        </p:tgtEl>
                                        <p:attrNameLst>
                                          <p:attrName>ppt_w</p:attrName>
                                        </p:attrNameLst>
                                      </p:cBhvr>
                                      <p:tavLst>
                                        <p:tav tm="0">
                                          <p:val>
                                            <p:fltVal val="0"/>
                                          </p:val>
                                        </p:tav>
                                        <p:tav tm="100000">
                                          <p:val>
                                            <p:strVal val="#ppt_w"/>
                                          </p:val>
                                        </p:tav>
                                      </p:tavLst>
                                    </p:anim>
                                    <p:anim calcmode="lin" valueType="num">
                                      <p:cBhvr>
                                        <p:cTn id="62" dur="1000" fill="hold"/>
                                        <p:tgtEl>
                                          <p:spTgt spid="3"/>
                                        </p:tgtEl>
                                        <p:attrNameLst>
                                          <p:attrName>ppt_h</p:attrName>
                                        </p:attrNameLst>
                                      </p:cBhvr>
                                      <p:tavLst>
                                        <p:tav tm="0">
                                          <p:val>
                                            <p:fltVal val="0"/>
                                          </p:val>
                                        </p:tav>
                                        <p:tav tm="100000">
                                          <p:val>
                                            <p:strVal val="#ppt_h"/>
                                          </p:val>
                                        </p:tav>
                                      </p:tavLst>
                                    </p:anim>
                                    <p:animEffect transition="in" filter="fade">
                                      <p:cBhvr>
                                        <p:cTn id="63" dur="1000"/>
                                        <p:tgtEl>
                                          <p:spTgt spid="3"/>
                                        </p:tgtEl>
                                      </p:cBhvr>
                                    </p:animEffect>
                                  </p:childTnLst>
                                </p:cTn>
                              </p:par>
                            </p:childTnLst>
                          </p:cTn>
                        </p:par>
                        <p:par>
                          <p:cTn id="64" fill="hold" nodeType="afterGroup">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p:bldP spid="35" grpId="0"/>
      <p:bldP spid="3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Grp="1" noChangeArrowheads="1"/>
          </p:cNvSpPr>
          <p:nvPr>
            <p:ph type="title" idx="4294967295"/>
          </p:nvPr>
        </p:nvSpPr>
        <p:spPr>
          <a:xfrm>
            <a:off x="457200" y="304800"/>
            <a:ext cx="8229600" cy="914400"/>
          </a:xfrm>
        </p:spPr>
        <p:txBody>
          <a:bodyPr/>
          <a:lstStyle/>
          <a:p>
            <a:pPr algn="ctr" defTabSz="457200" eaLnBrk="1"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4000" b="1" kern="1200" dirty="0" smtClean="0">
                <a:solidFill>
                  <a:srgbClr val="C00000"/>
                </a:solidFill>
                <a:ea typeface="+mj-ea"/>
              </a:rPr>
              <a:t>Social Networking</a:t>
            </a:r>
          </a:p>
        </p:txBody>
      </p:sp>
      <p:pic>
        <p:nvPicPr>
          <p:cNvPr id="45059" name="Picture 6" descr="Telecommuni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5413" y="5319713"/>
            <a:ext cx="2776537"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7" descr="Web-Internet"/>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3200" y="5319713"/>
            <a:ext cx="274478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8"/>
          <p:cNvSpPr>
            <a:spLocks noChangeArrowheads="1"/>
          </p:cNvSpPr>
          <p:nvPr/>
        </p:nvSpPr>
        <p:spPr bwMode="auto">
          <a:xfrm>
            <a:off x="5621338" y="5738813"/>
            <a:ext cx="14160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160" tIns="39579" rIns="79160" bIns="39579">
            <a:spAutoFit/>
          </a:bodyPr>
          <a:lstStyle/>
          <a:p>
            <a:pPr defTabSz="800100">
              <a:buFont typeface="Times New Roman" pitchFamily="18" charset="0"/>
              <a:buNone/>
            </a:pPr>
            <a:r>
              <a:rPr lang="en-US" altLang="zh-CN" sz="2400" b="1">
                <a:solidFill>
                  <a:srgbClr val="080808"/>
                </a:solidFill>
                <a:latin typeface="FrutigerNext LT Medium"/>
                <a:ea typeface="MS PGothic" pitchFamily="34" charset="-128"/>
                <a:cs typeface="Arial" pitchFamily="34" charset="0"/>
              </a:rPr>
              <a:t>Internet</a:t>
            </a:r>
          </a:p>
        </p:txBody>
      </p:sp>
      <p:sp>
        <p:nvSpPr>
          <p:cNvPr id="45062" name="Rectangle 9"/>
          <p:cNvSpPr>
            <a:spLocks noChangeArrowheads="1"/>
          </p:cNvSpPr>
          <p:nvPr/>
        </p:nvSpPr>
        <p:spPr bwMode="auto">
          <a:xfrm>
            <a:off x="2597150" y="5738813"/>
            <a:ext cx="12446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160" tIns="39579" rIns="79160" bIns="39579">
            <a:spAutoFit/>
          </a:bodyPr>
          <a:lstStyle/>
          <a:p>
            <a:pPr defTabSz="800100">
              <a:buFont typeface="Times New Roman" pitchFamily="18" charset="0"/>
              <a:buNone/>
            </a:pPr>
            <a:r>
              <a:rPr lang="en-US" altLang="zh-CN" sz="2400" b="1">
                <a:solidFill>
                  <a:srgbClr val="080808"/>
                </a:solidFill>
                <a:latin typeface="FrutigerNext LT Medium"/>
                <a:ea typeface="MS PGothic" pitchFamily="34" charset="-128"/>
                <a:cs typeface="Arial" pitchFamily="34" charset="0"/>
              </a:rPr>
              <a:t>Telecom</a:t>
            </a:r>
            <a:endParaRPr lang="zh-CN" altLang="en-US" sz="2400" b="1">
              <a:solidFill>
                <a:srgbClr val="080808"/>
              </a:solidFill>
              <a:latin typeface="FrutigerNext LT Medium"/>
              <a:ea typeface="MS PGothic" pitchFamily="34" charset="-128"/>
              <a:cs typeface="Arial" pitchFamily="34" charset="0"/>
            </a:endParaRPr>
          </a:p>
        </p:txBody>
      </p:sp>
      <p:sp>
        <p:nvSpPr>
          <p:cNvPr id="45063" name="AutoShape 10"/>
          <p:cNvSpPr>
            <a:spLocks noChangeArrowheads="1"/>
          </p:cNvSpPr>
          <p:nvPr/>
        </p:nvSpPr>
        <p:spPr bwMode="auto">
          <a:xfrm rot="-5400000">
            <a:off x="4533900" y="5667375"/>
            <a:ext cx="319088" cy="490538"/>
          </a:xfrm>
          <a:prstGeom prst="upDownArrow">
            <a:avLst>
              <a:gd name="adj1" fmla="val 50000"/>
              <a:gd name="adj2" fmla="val 30753"/>
            </a:avLst>
          </a:prstGeom>
          <a:gradFill rotWithShape="1">
            <a:gsLst>
              <a:gs pos="0">
                <a:srgbClr val="99CCCC"/>
              </a:gs>
              <a:gs pos="100000">
                <a:srgbClr val="66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342" tIns="39171" rIns="78342" bIns="39171" anchor="ctr"/>
          <a:lstStyle/>
          <a:p>
            <a:pPr defTabSz="782638">
              <a:buFont typeface="Times New Roman" pitchFamily="18" charset="0"/>
              <a:buNone/>
            </a:pPr>
            <a:endParaRPr lang="ru-RU" altLang="zh-CN">
              <a:solidFill>
                <a:srgbClr val="080808"/>
              </a:solidFill>
              <a:ea typeface="华文细黑"/>
              <a:cs typeface="宋体" pitchFamily="2" charset="-122"/>
            </a:endParaRPr>
          </a:p>
        </p:txBody>
      </p:sp>
      <p:grpSp>
        <p:nvGrpSpPr>
          <p:cNvPr id="45064" name="组合 51"/>
          <p:cNvGrpSpPr>
            <a:grpSpLocks/>
          </p:cNvGrpSpPr>
          <p:nvPr/>
        </p:nvGrpSpPr>
        <p:grpSpPr bwMode="auto">
          <a:xfrm>
            <a:off x="622300" y="1370013"/>
            <a:ext cx="7905750" cy="3870325"/>
            <a:chOff x="727076" y="1408213"/>
            <a:chExt cx="9225607" cy="4515162"/>
          </a:xfrm>
        </p:grpSpPr>
        <p:sp>
          <p:nvSpPr>
            <p:cNvPr id="193" name="Oval 2"/>
            <p:cNvSpPr>
              <a:spLocks noChangeArrowheads="1"/>
            </p:cNvSpPr>
            <p:nvPr/>
          </p:nvSpPr>
          <p:spPr bwMode="auto">
            <a:xfrm>
              <a:off x="2046078" y="1886028"/>
              <a:ext cx="6567225" cy="3715100"/>
            </a:xfrm>
            <a:prstGeom prst="ellipse">
              <a:avLst/>
            </a:prstGeom>
            <a:solidFill>
              <a:schemeClr val="bg1"/>
            </a:solidFill>
            <a:ln w="6350">
              <a:solidFill>
                <a:schemeClr val="accent2"/>
              </a:solidFill>
              <a:round/>
              <a:headEnd/>
              <a:tailEnd/>
            </a:ln>
            <a:effectLst>
              <a:outerShdw dist="35921" dir="2700000" algn="ctr" rotWithShape="0">
                <a:schemeClr val="hlink"/>
              </a:outerShdw>
            </a:effectLst>
          </p:spPr>
          <p:txBody>
            <a:bodyPr wrap="none" lIns="72000" tIns="0" rIns="0" bIns="0" anchor="ctr"/>
            <a:lstStyle/>
            <a:p>
              <a:pPr defTabSz="782638">
                <a:buFont typeface="Times New Roman" pitchFamily="18" charset="0"/>
                <a:buNone/>
                <a:defRPr/>
              </a:pPr>
              <a:endParaRPr lang="zh-CN" altLang="en-US">
                <a:solidFill>
                  <a:srgbClr val="080808"/>
                </a:solidFill>
                <a:latin typeface="FrutigerNext LT Medium" pitchFamily="34" charset="0"/>
                <a:ea typeface="华文细黑" pitchFamily="2" charset="-122"/>
              </a:endParaRPr>
            </a:p>
          </p:txBody>
        </p:sp>
        <p:sp>
          <p:nvSpPr>
            <p:cNvPr id="194" name="Oval 4"/>
            <p:cNvSpPr>
              <a:spLocks noChangeArrowheads="1"/>
            </p:cNvSpPr>
            <p:nvPr/>
          </p:nvSpPr>
          <p:spPr bwMode="auto">
            <a:xfrm>
              <a:off x="3822657" y="3063896"/>
              <a:ext cx="3093728" cy="1440852"/>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0" tIns="0" rIns="0" bIns="0" anchor="ctr"/>
            <a:lstStyle/>
            <a:p>
              <a:pPr defTabSz="782638">
                <a:buFont typeface="Times New Roman" pitchFamily="18" charset="0"/>
                <a:buNone/>
                <a:defRPr/>
              </a:pPr>
              <a:endParaRPr lang="zh-CN" altLang="en-US">
                <a:solidFill>
                  <a:srgbClr val="B2B2B2"/>
                </a:solidFill>
                <a:ea typeface="Arial Unicode MS" pitchFamily="34" charset="-128"/>
              </a:endParaRPr>
            </a:p>
          </p:txBody>
        </p:sp>
        <p:sp>
          <p:nvSpPr>
            <p:cNvPr id="195" name="Oval 3"/>
            <p:cNvSpPr>
              <a:spLocks noChangeArrowheads="1"/>
            </p:cNvSpPr>
            <p:nvPr/>
          </p:nvSpPr>
          <p:spPr bwMode="auto">
            <a:xfrm flipH="1">
              <a:off x="4039402" y="1408213"/>
              <a:ext cx="2582429" cy="1201944"/>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0" tIns="0" rIns="0" bIns="0" anchor="ctr"/>
            <a:lstStyle/>
            <a:p>
              <a:pPr defTabSz="782638">
                <a:buFont typeface="Times New Roman" pitchFamily="18" charset="0"/>
                <a:buNone/>
                <a:defRPr/>
              </a:pPr>
              <a:endParaRPr lang="zh-CN" altLang="en-US">
                <a:solidFill>
                  <a:srgbClr val="B2B2B2"/>
                </a:solidFill>
                <a:ea typeface="Arial Unicode MS" pitchFamily="34" charset="-128"/>
              </a:endParaRPr>
            </a:p>
          </p:txBody>
        </p:sp>
        <p:sp>
          <p:nvSpPr>
            <p:cNvPr id="196" name="Oval 4"/>
            <p:cNvSpPr>
              <a:spLocks noChangeArrowheads="1"/>
            </p:cNvSpPr>
            <p:nvPr/>
          </p:nvSpPr>
          <p:spPr bwMode="auto">
            <a:xfrm>
              <a:off x="6271703" y="4649203"/>
              <a:ext cx="2582429" cy="1201944"/>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0" tIns="0" rIns="0" bIns="0" anchor="ctr"/>
            <a:lstStyle/>
            <a:p>
              <a:pPr defTabSz="782638">
                <a:buFont typeface="Times New Roman" pitchFamily="18" charset="0"/>
                <a:buNone/>
                <a:defRPr/>
              </a:pPr>
              <a:endParaRPr lang="zh-CN" altLang="en-US">
                <a:solidFill>
                  <a:srgbClr val="B2B2B2"/>
                </a:solidFill>
                <a:ea typeface="Arial Unicode MS" pitchFamily="34" charset="-128"/>
              </a:endParaRPr>
            </a:p>
          </p:txBody>
        </p:sp>
        <p:sp>
          <p:nvSpPr>
            <p:cNvPr id="197" name="Oval 5"/>
            <p:cNvSpPr>
              <a:spLocks noChangeArrowheads="1"/>
            </p:cNvSpPr>
            <p:nvPr/>
          </p:nvSpPr>
          <p:spPr bwMode="auto">
            <a:xfrm>
              <a:off x="943823" y="2497186"/>
              <a:ext cx="2582429" cy="1201944"/>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0" tIns="0" rIns="0" bIns="0" anchor="ctr"/>
            <a:lstStyle/>
            <a:p>
              <a:pPr defTabSz="782638">
                <a:buFont typeface="Times New Roman" pitchFamily="18" charset="0"/>
                <a:buNone/>
                <a:defRPr/>
              </a:pPr>
              <a:endParaRPr lang="zh-CN" altLang="en-US">
                <a:solidFill>
                  <a:srgbClr val="B2B2B2"/>
                </a:solidFill>
                <a:ea typeface="Arial Unicode MS" pitchFamily="34" charset="-128"/>
              </a:endParaRPr>
            </a:p>
          </p:txBody>
        </p:sp>
        <p:sp>
          <p:nvSpPr>
            <p:cNvPr id="198" name="Oval 6"/>
            <p:cNvSpPr>
              <a:spLocks noChangeArrowheads="1"/>
            </p:cNvSpPr>
            <p:nvPr/>
          </p:nvSpPr>
          <p:spPr bwMode="auto">
            <a:xfrm>
              <a:off x="2105359" y="4721430"/>
              <a:ext cx="2582429" cy="1201945"/>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0" tIns="0" rIns="0" bIns="0" anchor="ctr"/>
            <a:lstStyle/>
            <a:p>
              <a:pPr defTabSz="782638">
                <a:buFont typeface="Times New Roman" pitchFamily="18" charset="0"/>
                <a:buNone/>
                <a:defRPr/>
              </a:pPr>
              <a:endParaRPr lang="zh-CN" altLang="en-US">
                <a:solidFill>
                  <a:srgbClr val="B2B2B2"/>
                </a:solidFill>
                <a:ea typeface="Arial Unicode MS" pitchFamily="34" charset="-128"/>
              </a:endParaRPr>
            </a:p>
          </p:txBody>
        </p:sp>
        <p:sp>
          <p:nvSpPr>
            <p:cNvPr id="199" name="Oval 7"/>
            <p:cNvSpPr>
              <a:spLocks noChangeArrowheads="1"/>
            </p:cNvSpPr>
            <p:nvPr/>
          </p:nvSpPr>
          <p:spPr bwMode="auto">
            <a:xfrm>
              <a:off x="7251692" y="2510149"/>
              <a:ext cx="2582429" cy="1201945"/>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0" tIns="0" rIns="0" bIns="0" anchor="ctr"/>
            <a:lstStyle/>
            <a:p>
              <a:pPr defTabSz="782638">
                <a:buFont typeface="Times New Roman" pitchFamily="18" charset="0"/>
                <a:buNone/>
                <a:defRPr/>
              </a:pPr>
              <a:endParaRPr lang="zh-CN" altLang="en-US">
                <a:solidFill>
                  <a:srgbClr val="B2B2B2"/>
                </a:solidFill>
                <a:ea typeface="Arial Unicode MS" pitchFamily="34" charset="-128"/>
              </a:endParaRPr>
            </a:p>
          </p:txBody>
        </p:sp>
        <p:sp>
          <p:nvSpPr>
            <p:cNvPr id="200" name="Rectangle 13"/>
            <p:cNvSpPr>
              <a:spLocks noChangeArrowheads="1"/>
            </p:cNvSpPr>
            <p:nvPr/>
          </p:nvSpPr>
          <p:spPr bwMode="auto">
            <a:xfrm>
              <a:off x="1501434" y="2560153"/>
              <a:ext cx="1385694" cy="305578"/>
            </a:xfrm>
            <a:prstGeom prst="rect">
              <a:avLst/>
            </a:prstGeom>
            <a:noFill/>
            <a:ln w="6350">
              <a:noFill/>
              <a:miter lim="800000"/>
              <a:headEnd/>
              <a:tailEnd/>
            </a:ln>
            <a:effectLst/>
          </p:spPr>
          <p:txBody>
            <a:bodyPr lIns="0" tIns="0" rIns="0" bIns="0">
              <a:spAutoFit/>
            </a:bodyPr>
            <a:lstStyle/>
            <a:p>
              <a:pPr algn="ctr" defTabSz="282900">
                <a:spcBef>
                  <a:spcPts val="86"/>
                </a:spcBef>
                <a:buClr>
                  <a:srgbClr val="990000"/>
                </a:buClr>
                <a:buFont typeface="Times New Roman" pitchFamily="18" charset="0"/>
                <a:buNone/>
                <a:tabLst>
                  <a:tab pos="7301010" algn="r"/>
                </a:tabLst>
                <a:defRPr/>
              </a:pPr>
              <a:r>
                <a:rPr lang="en-US" altLang="zh-CN" sz="1700" b="1" dirty="0">
                  <a:solidFill>
                    <a:srgbClr val="080808"/>
                  </a:solidFill>
                  <a:latin typeface="FrutigerNext LT Medium"/>
                  <a:ea typeface="华文细黑" pitchFamily="2" charset="-122"/>
                  <a:cs typeface="+mn-cs"/>
                </a:rPr>
                <a:t>VoIP</a:t>
              </a:r>
            </a:p>
          </p:txBody>
        </p:sp>
        <p:sp>
          <p:nvSpPr>
            <p:cNvPr id="201" name="Rectangle 14"/>
            <p:cNvSpPr>
              <a:spLocks noChangeArrowheads="1"/>
            </p:cNvSpPr>
            <p:nvPr/>
          </p:nvSpPr>
          <p:spPr bwMode="auto">
            <a:xfrm flipH="1">
              <a:off x="4446959" y="1480439"/>
              <a:ext cx="2400881" cy="307431"/>
            </a:xfrm>
            <a:prstGeom prst="rect">
              <a:avLst/>
            </a:prstGeom>
            <a:noFill/>
            <a:ln w="6350">
              <a:noFill/>
              <a:miter lim="800000"/>
              <a:headEnd/>
              <a:tailEnd/>
            </a:ln>
            <a:effectLst/>
          </p:spPr>
          <p:txBody>
            <a:bodyPr lIns="0" tIns="0" rIns="0" bIns="0">
              <a:spAutoFit/>
            </a:bodyPr>
            <a:lstStyle/>
            <a:p>
              <a:pPr defTabSz="282900">
                <a:spcBef>
                  <a:spcPts val="86"/>
                </a:spcBef>
                <a:buClr>
                  <a:srgbClr val="990000"/>
                </a:buClr>
                <a:buFont typeface="Times New Roman" pitchFamily="18" charset="0"/>
                <a:buNone/>
                <a:tabLst>
                  <a:tab pos="7301010" algn="r"/>
                </a:tabLst>
                <a:defRPr/>
              </a:pPr>
              <a:r>
                <a:rPr lang="en-US" altLang="zh-CN" sz="1700" b="1" dirty="0">
                  <a:solidFill>
                    <a:srgbClr val="080808"/>
                  </a:solidFill>
                  <a:latin typeface="FrutigerNext LT Medium"/>
                  <a:ea typeface="华文细黑" pitchFamily="2" charset="-122"/>
                  <a:cs typeface="+mn-cs"/>
                </a:rPr>
                <a:t>Instant Messenger</a:t>
              </a:r>
            </a:p>
          </p:txBody>
        </p:sp>
        <p:sp>
          <p:nvSpPr>
            <p:cNvPr id="202" name="Rectangle 16"/>
            <p:cNvSpPr>
              <a:spLocks noChangeArrowheads="1"/>
            </p:cNvSpPr>
            <p:nvPr/>
          </p:nvSpPr>
          <p:spPr bwMode="auto">
            <a:xfrm>
              <a:off x="4358038" y="3276874"/>
              <a:ext cx="2213776" cy="929701"/>
            </a:xfrm>
            <a:prstGeom prst="rect">
              <a:avLst/>
            </a:prstGeom>
            <a:noFill/>
            <a:ln w="6350">
              <a:noFill/>
              <a:miter lim="800000"/>
              <a:headEnd/>
              <a:tailEnd/>
            </a:ln>
            <a:effectLst/>
          </p:spPr>
          <p:txBody>
            <a:bodyPr lIns="0" tIns="0" rIns="0" bIns="0">
              <a:spAutoFit/>
            </a:bodyPr>
            <a:lstStyle/>
            <a:p>
              <a:pPr algn="ctr" defTabSz="282900">
                <a:spcBef>
                  <a:spcPts val="86"/>
                </a:spcBef>
                <a:buClr>
                  <a:srgbClr val="990000"/>
                </a:buClr>
                <a:buFont typeface="Times New Roman" pitchFamily="18" charset="0"/>
                <a:buNone/>
                <a:tabLst>
                  <a:tab pos="7301010" algn="r"/>
                </a:tabLst>
                <a:defRPr/>
              </a:pPr>
              <a:r>
                <a:rPr lang="en-US" altLang="zh-CN" sz="1700" b="1" dirty="0">
                  <a:solidFill>
                    <a:srgbClr val="080808"/>
                  </a:solidFill>
                  <a:latin typeface="FrutigerNext LT Medium"/>
                  <a:ea typeface="华文细黑" pitchFamily="2" charset="-122"/>
                  <a:cs typeface="+mn-cs"/>
                </a:rPr>
                <a:t>Convergent  Address Book/</a:t>
              </a:r>
            </a:p>
            <a:p>
              <a:pPr algn="ctr" defTabSz="282900">
                <a:spcBef>
                  <a:spcPts val="86"/>
                </a:spcBef>
                <a:buClr>
                  <a:srgbClr val="990000"/>
                </a:buClr>
                <a:buFont typeface="Times New Roman" pitchFamily="18" charset="0"/>
                <a:buNone/>
                <a:tabLst>
                  <a:tab pos="7301010" algn="r"/>
                </a:tabLst>
                <a:defRPr/>
              </a:pPr>
              <a:r>
                <a:rPr lang="en-US" altLang="zh-CN" sz="1700" b="1" dirty="0">
                  <a:solidFill>
                    <a:srgbClr val="080808"/>
                  </a:solidFill>
                  <a:latin typeface="FrutigerNext LT Medium"/>
                  <a:ea typeface="华文细黑" pitchFamily="2" charset="-122"/>
                  <a:cs typeface="+mn-cs"/>
                </a:rPr>
                <a:t>User Profile</a:t>
              </a:r>
            </a:p>
          </p:txBody>
        </p:sp>
        <p:sp>
          <p:nvSpPr>
            <p:cNvPr id="203" name="Rectangle 14"/>
            <p:cNvSpPr>
              <a:spLocks noChangeArrowheads="1"/>
            </p:cNvSpPr>
            <p:nvPr/>
          </p:nvSpPr>
          <p:spPr bwMode="auto">
            <a:xfrm flipH="1">
              <a:off x="7640724" y="2612008"/>
              <a:ext cx="1656163" cy="309282"/>
            </a:xfrm>
            <a:prstGeom prst="rect">
              <a:avLst/>
            </a:prstGeom>
            <a:noFill/>
            <a:ln w="6350">
              <a:noFill/>
              <a:miter lim="800000"/>
              <a:headEnd/>
              <a:tailEnd/>
            </a:ln>
            <a:effectLst/>
          </p:spPr>
          <p:txBody>
            <a:bodyPr lIns="0" tIns="0" rIns="0" bIns="0">
              <a:spAutoFit/>
            </a:bodyPr>
            <a:lstStyle/>
            <a:p>
              <a:pPr defTabSz="282900">
                <a:spcBef>
                  <a:spcPts val="86"/>
                </a:spcBef>
                <a:buClr>
                  <a:srgbClr val="990000"/>
                </a:buClr>
                <a:buFont typeface="Times New Roman" pitchFamily="18" charset="0"/>
                <a:buNone/>
                <a:tabLst>
                  <a:tab pos="7301010" algn="r"/>
                </a:tabLst>
                <a:defRPr/>
              </a:pPr>
              <a:r>
                <a:rPr lang="en-US" altLang="zh-CN" sz="1700" b="1" dirty="0">
                  <a:solidFill>
                    <a:srgbClr val="080808"/>
                  </a:solidFill>
                  <a:latin typeface="FrutigerNext LT Medium"/>
                  <a:ea typeface="华文细黑" pitchFamily="2" charset="-122"/>
                  <a:cs typeface="+mn-cs"/>
                </a:rPr>
                <a:t>One Box</a:t>
              </a:r>
            </a:p>
          </p:txBody>
        </p:sp>
        <p:sp>
          <p:nvSpPr>
            <p:cNvPr id="204" name="Rectangle 14"/>
            <p:cNvSpPr>
              <a:spLocks noChangeArrowheads="1"/>
            </p:cNvSpPr>
            <p:nvPr/>
          </p:nvSpPr>
          <p:spPr bwMode="auto">
            <a:xfrm flipH="1">
              <a:off x="6705196" y="4791805"/>
              <a:ext cx="1582062" cy="309284"/>
            </a:xfrm>
            <a:prstGeom prst="rect">
              <a:avLst/>
            </a:prstGeom>
            <a:noFill/>
            <a:ln w="6350">
              <a:noFill/>
              <a:miter lim="800000"/>
              <a:headEnd/>
              <a:tailEnd/>
            </a:ln>
            <a:effectLst/>
          </p:spPr>
          <p:txBody>
            <a:bodyPr lIns="0" tIns="0" rIns="0" bIns="0">
              <a:spAutoFit/>
            </a:bodyPr>
            <a:lstStyle/>
            <a:p>
              <a:pPr algn="ctr" defTabSz="282900">
                <a:spcBef>
                  <a:spcPts val="86"/>
                </a:spcBef>
                <a:buClr>
                  <a:srgbClr val="990000"/>
                </a:buClr>
                <a:buFont typeface="Times New Roman" pitchFamily="18" charset="0"/>
                <a:buNone/>
                <a:tabLst>
                  <a:tab pos="7301010" algn="r"/>
                </a:tabLst>
                <a:defRPr/>
              </a:pPr>
              <a:r>
                <a:rPr lang="en-US" altLang="zh-CN" sz="1700" b="1" dirty="0">
                  <a:solidFill>
                    <a:srgbClr val="080808"/>
                  </a:solidFill>
                  <a:latin typeface="FrutigerNext LT Medium"/>
                  <a:ea typeface="华文细黑" pitchFamily="2" charset="-122"/>
                  <a:cs typeface="+mn-cs"/>
                </a:rPr>
                <a:t>Micro-Blog</a:t>
              </a:r>
            </a:p>
          </p:txBody>
        </p:sp>
        <p:sp>
          <p:nvSpPr>
            <p:cNvPr id="205" name="Rectangle 14"/>
            <p:cNvSpPr>
              <a:spLocks noChangeArrowheads="1"/>
            </p:cNvSpPr>
            <p:nvPr/>
          </p:nvSpPr>
          <p:spPr bwMode="auto">
            <a:xfrm flipH="1">
              <a:off x="2527737" y="4825140"/>
              <a:ext cx="2087804" cy="307431"/>
            </a:xfrm>
            <a:prstGeom prst="rect">
              <a:avLst/>
            </a:prstGeom>
            <a:noFill/>
            <a:ln w="6350">
              <a:noFill/>
              <a:miter lim="800000"/>
              <a:headEnd/>
              <a:tailEnd/>
            </a:ln>
            <a:effectLst/>
          </p:spPr>
          <p:txBody>
            <a:bodyPr lIns="0" tIns="0" rIns="0" bIns="0">
              <a:spAutoFit/>
            </a:bodyPr>
            <a:lstStyle/>
            <a:p>
              <a:pPr defTabSz="282900">
                <a:spcBef>
                  <a:spcPts val="86"/>
                </a:spcBef>
                <a:buClr>
                  <a:srgbClr val="990000"/>
                </a:buClr>
                <a:buFont typeface="Times New Roman" pitchFamily="18" charset="0"/>
                <a:buNone/>
                <a:tabLst>
                  <a:tab pos="7301010" algn="r"/>
                </a:tabLst>
                <a:defRPr/>
              </a:pPr>
              <a:r>
                <a:rPr lang="en-US" altLang="zh-CN" sz="1700" b="1" dirty="0">
                  <a:solidFill>
                    <a:srgbClr val="080808"/>
                  </a:solidFill>
                  <a:latin typeface="FrutigerNext LT Medium"/>
                  <a:ea typeface="华文细黑" pitchFamily="2" charset="-122"/>
                  <a:cs typeface="+mn-cs"/>
                </a:rPr>
                <a:t>Online Storage</a:t>
              </a:r>
            </a:p>
          </p:txBody>
        </p:sp>
        <p:pic>
          <p:nvPicPr>
            <p:cNvPr id="45079" name="Picture 96" descr="C:\Documents and Settings\w00160919\桌面\CA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1412" y="3352428"/>
              <a:ext cx="720080" cy="73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0" name="Picture 16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7076" y="2560340"/>
              <a:ext cx="799193" cy="87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1" name="矩形 207"/>
            <p:cNvSpPr>
              <a:spLocks noChangeArrowheads="1"/>
            </p:cNvSpPr>
            <p:nvPr/>
          </p:nvSpPr>
          <p:spPr bwMode="auto">
            <a:xfrm>
              <a:off x="4471043" y="1767499"/>
              <a:ext cx="2232300" cy="126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7475" lvl="1" indent="-115888" defTabSz="282575">
                <a:spcBef>
                  <a:spcPts val="88"/>
                </a:spcBef>
                <a:buClr>
                  <a:srgbClr val="B2B2B2"/>
                </a:buClr>
                <a:buFontTx/>
                <a:buChar char="•"/>
                <a:tabLst>
                  <a:tab pos="7300913" algn="r"/>
                </a:tabLst>
              </a:pPr>
              <a:r>
                <a:rPr lang="en-US" altLang="zh-CN" sz="1200">
                  <a:solidFill>
                    <a:srgbClr val="080808"/>
                  </a:solidFill>
                  <a:latin typeface="FrutigerNext LT Medium"/>
                  <a:ea typeface="华文细黑"/>
                  <a:cs typeface="华文细黑"/>
                </a:rPr>
                <a:t>File transfer</a:t>
              </a:r>
            </a:p>
            <a:p>
              <a:pPr marL="117475" lvl="1" indent="-115888" defTabSz="282575">
                <a:spcBef>
                  <a:spcPts val="88"/>
                </a:spcBef>
                <a:buClr>
                  <a:srgbClr val="B2B2B2"/>
                </a:buClr>
                <a:buFontTx/>
                <a:buChar char="•"/>
                <a:tabLst>
                  <a:tab pos="7300913" algn="r"/>
                </a:tabLst>
              </a:pPr>
              <a:r>
                <a:rPr lang="en-US" altLang="zh-CN" sz="1200">
                  <a:solidFill>
                    <a:srgbClr val="080808"/>
                  </a:solidFill>
                  <a:latin typeface="FrutigerNext LT Medium"/>
                  <a:ea typeface="华文细黑"/>
                  <a:cs typeface="华文细黑"/>
                </a:rPr>
                <a:t>Conversion to SMS</a:t>
              </a:r>
            </a:p>
            <a:p>
              <a:pPr marL="117475" lvl="1" indent="-115888" defTabSz="282575">
                <a:spcBef>
                  <a:spcPts val="88"/>
                </a:spcBef>
                <a:buClr>
                  <a:srgbClr val="B2B2B2"/>
                </a:buClr>
                <a:buFontTx/>
                <a:buChar char="•"/>
                <a:tabLst>
                  <a:tab pos="7300913" algn="r"/>
                </a:tabLst>
              </a:pPr>
              <a:r>
                <a:rPr lang="en-US" altLang="zh-CN" sz="1200">
                  <a:solidFill>
                    <a:srgbClr val="080808"/>
                  </a:solidFill>
                  <a:latin typeface="FrutigerNext LT Medium"/>
                  <a:ea typeface="华文细黑"/>
                  <a:cs typeface="华文细黑"/>
                </a:rPr>
                <a:t>Universal SN connector</a:t>
              </a:r>
            </a:p>
            <a:p>
              <a:pPr marL="117475" lvl="1" indent="-115888" defTabSz="282575">
                <a:spcBef>
                  <a:spcPts val="88"/>
                </a:spcBef>
                <a:buClr>
                  <a:srgbClr val="B2B2B2"/>
                </a:buClr>
                <a:buFontTx/>
                <a:buChar char="•"/>
                <a:tabLst>
                  <a:tab pos="7300913" algn="r"/>
                </a:tabLst>
              </a:pPr>
              <a:endParaRPr lang="en-US" altLang="zh-CN" sz="1200">
                <a:solidFill>
                  <a:srgbClr val="080808"/>
                </a:solidFill>
                <a:latin typeface="FrutigerNext LT Medium"/>
                <a:ea typeface="华文细黑"/>
                <a:cs typeface="华文细黑"/>
              </a:endParaRPr>
            </a:p>
          </p:txBody>
        </p:sp>
        <p:sp>
          <p:nvSpPr>
            <p:cNvPr id="45082" name="矩形 208"/>
            <p:cNvSpPr>
              <a:spLocks noChangeArrowheads="1"/>
            </p:cNvSpPr>
            <p:nvPr/>
          </p:nvSpPr>
          <p:spPr bwMode="auto">
            <a:xfrm>
              <a:off x="1590356" y="2849064"/>
              <a:ext cx="1872910" cy="78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7475" lvl="1" indent="-115888" defTabSz="282575">
                <a:spcBef>
                  <a:spcPts val="88"/>
                </a:spcBef>
                <a:buClr>
                  <a:srgbClr val="B2B2B2"/>
                </a:buClr>
                <a:buFontTx/>
                <a:buChar char="•"/>
                <a:tabLst>
                  <a:tab pos="7300913" algn="r"/>
                </a:tabLst>
              </a:pPr>
              <a:r>
                <a:rPr lang="en-US" altLang="zh-CN" sz="1200">
                  <a:solidFill>
                    <a:srgbClr val="080808"/>
                  </a:solidFill>
                  <a:latin typeface="FrutigerNext LT Medium"/>
                  <a:ea typeface="华文细黑"/>
                  <a:cs typeface="华文细黑"/>
                </a:rPr>
                <a:t>Video call</a:t>
              </a:r>
            </a:p>
            <a:p>
              <a:pPr marL="117475" lvl="1" indent="-115888" defTabSz="282575">
                <a:spcBef>
                  <a:spcPts val="88"/>
                </a:spcBef>
                <a:buClr>
                  <a:srgbClr val="B2B2B2"/>
                </a:buClr>
                <a:buFontTx/>
                <a:buChar char="•"/>
                <a:tabLst>
                  <a:tab pos="7300913" algn="r"/>
                </a:tabLst>
              </a:pPr>
              <a:r>
                <a:rPr lang="en-US" altLang="zh-CN" sz="1200">
                  <a:solidFill>
                    <a:srgbClr val="080808"/>
                  </a:solidFill>
                  <a:latin typeface="FrutigerNext LT Medium"/>
                  <a:ea typeface="华文细黑"/>
                  <a:cs typeface="华文细黑"/>
                </a:rPr>
                <a:t>Video streaming</a:t>
              </a:r>
            </a:p>
            <a:p>
              <a:pPr marL="117475" lvl="1" indent="-115888" defTabSz="282575">
                <a:spcBef>
                  <a:spcPts val="88"/>
                </a:spcBef>
                <a:buClr>
                  <a:srgbClr val="B2B2B2"/>
                </a:buClr>
                <a:buFontTx/>
                <a:buChar char="•"/>
                <a:tabLst>
                  <a:tab pos="7300913" algn="r"/>
                </a:tabLst>
              </a:pPr>
              <a:r>
                <a:rPr lang="en-US" altLang="zh-CN" sz="1200">
                  <a:solidFill>
                    <a:srgbClr val="080808"/>
                  </a:solidFill>
                  <a:latin typeface="FrutigerNext LT Medium"/>
                  <a:ea typeface="华文细黑"/>
                  <a:cs typeface="华文细黑"/>
                </a:rPr>
                <a:t>Blacklist</a:t>
              </a:r>
              <a:endParaRPr lang="zh-CN" altLang="en-US" sz="1200">
                <a:solidFill>
                  <a:srgbClr val="080808"/>
                </a:solidFill>
                <a:latin typeface="FrutigerNext LT Medium"/>
                <a:ea typeface="华文细黑"/>
                <a:cs typeface="华文细黑"/>
              </a:endParaRPr>
            </a:p>
          </p:txBody>
        </p:sp>
        <p:pic>
          <p:nvPicPr>
            <p:cNvPr id="45083" name="Picture 125" descr="C:\Documents and Settings\w00160919\桌面\Netdis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7196" y="5008612"/>
              <a:ext cx="720080" cy="73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4" name="Picture 163" descr="C:\Documents and Settings\w00160919\桌面\pok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87915" y="4792589"/>
              <a:ext cx="792088" cy="79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矩形 211"/>
            <p:cNvSpPr/>
            <p:nvPr/>
          </p:nvSpPr>
          <p:spPr>
            <a:xfrm>
              <a:off x="7423978" y="2889807"/>
              <a:ext cx="2015554" cy="768577"/>
            </a:xfrm>
            <a:prstGeom prst="rect">
              <a:avLst/>
            </a:prstGeom>
          </p:spPr>
          <p:txBody>
            <a:bodyPr>
              <a:spAutoFit/>
            </a:bodyPr>
            <a:lstStyle/>
            <a:p>
              <a:pPr marL="118329" lvl="1" indent="-116969" defTabSz="282900">
                <a:spcBef>
                  <a:spcPts val="86"/>
                </a:spcBef>
                <a:buClr>
                  <a:srgbClr val="B2B2B2"/>
                </a:buClr>
                <a:buFontTx/>
                <a:buChar char="•"/>
                <a:tabLst>
                  <a:tab pos="7301010" algn="r"/>
                </a:tabLst>
                <a:defRPr/>
              </a:pPr>
              <a:r>
                <a:rPr lang="en-US" altLang="zh-CN" sz="1200" dirty="0">
                  <a:solidFill>
                    <a:srgbClr val="080808"/>
                  </a:solidFill>
                  <a:latin typeface="FrutigerNext LT Medium" pitchFamily="34" charset="0"/>
                  <a:ea typeface="华文细黑" pitchFamily="2" charset="-122"/>
                  <a:cs typeface="+mn-cs"/>
                </a:rPr>
                <a:t>Web Email, SMS, MMS, Voice mail </a:t>
              </a:r>
            </a:p>
            <a:p>
              <a:pPr marL="118329" lvl="1" indent="-116969" defTabSz="282900">
                <a:spcBef>
                  <a:spcPts val="86"/>
                </a:spcBef>
                <a:buClr>
                  <a:srgbClr val="B2B2B2"/>
                </a:buClr>
                <a:buFontTx/>
                <a:buChar char="•"/>
                <a:tabLst>
                  <a:tab pos="7301010" algn="r"/>
                </a:tabLst>
                <a:defRPr/>
              </a:pPr>
              <a:r>
                <a:rPr lang="en-US" altLang="zh-CN" sz="1200" dirty="0">
                  <a:solidFill>
                    <a:srgbClr val="080808"/>
                  </a:solidFill>
                  <a:latin typeface="FrutigerNext LT Medium" pitchFamily="34" charset="0"/>
                  <a:ea typeface="华文细黑" pitchFamily="2" charset="-122"/>
                  <a:cs typeface="+mn-cs"/>
                </a:rPr>
                <a:t>Message warehouse</a:t>
              </a:r>
            </a:p>
          </p:txBody>
        </p:sp>
        <p:sp>
          <p:nvSpPr>
            <p:cNvPr id="45086" name="矩形 212"/>
            <p:cNvSpPr>
              <a:spLocks noChangeArrowheads="1"/>
            </p:cNvSpPr>
            <p:nvPr/>
          </p:nvSpPr>
          <p:spPr bwMode="auto">
            <a:xfrm>
              <a:off x="2599986" y="5108496"/>
              <a:ext cx="1798808" cy="78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7475" lvl="1" indent="-115888" defTabSz="282575">
                <a:spcBef>
                  <a:spcPts val="88"/>
                </a:spcBef>
                <a:buClr>
                  <a:srgbClr val="B2B2B2"/>
                </a:buClr>
                <a:buFontTx/>
                <a:buChar char="•"/>
                <a:tabLst>
                  <a:tab pos="7300913" algn="r"/>
                </a:tabLst>
              </a:pPr>
              <a:r>
                <a:rPr lang="en-US" altLang="zh-CN" sz="1200" dirty="0" smtClean="0">
                  <a:solidFill>
                    <a:srgbClr val="080808"/>
                  </a:solidFill>
                  <a:latin typeface="FrutigerNext LT Medium"/>
                  <a:ea typeface="华文细黑"/>
                  <a:cs typeface="华文细黑"/>
                </a:rPr>
                <a:t>File sharing</a:t>
              </a:r>
              <a:endParaRPr lang="en-US" altLang="zh-CN" sz="1200" dirty="0">
                <a:solidFill>
                  <a:srgbClr val="080808"/>
                </a:solidFill>
                <a:latin typeface="FrutigerNext LT Medium"/>
                <a:ea typeface="华文细黑"/>
                <a:cs typeface="华文细黑"/>
              </a:endParaRPr>
            </a:p>
            <a:p>
              <a:pPr marL="117475" lvl="1" indent="-115888" defTabSz="282575">
                <a:spcBef>
                  <a:spcPts val="88"/>
                </a:spcBef>
                <a:buClr>
                  <a:srgbClr val="B2B2B2"/>
                </a:buClr>
                <a:buFontTx/>
                <a:buChar char="•"/>
                <a:tabLst>
                  <a:tab pos="7300913" algn="r"/>
                </a:tabLst>
              </a:pPr>
              <a:r>
                <a:rPr lang="en-US" altLang="zh-CN" sz="1200" dirty="0">
                  <a:solidFill>
                    <a:srgbClr val="080808"/>
                  </a:solidFill>
                  <a:latin typeface="FrutigerNext LT Medium"/>
                  <a:ea typeface="华文细黑"/>
                  <a:cs typeface="华文细黑"/>
                </a:rPr>
                <a:t>Super storage</a:t>
              </a:r>
            </a:p>
            <a:p>
              <a:pPr marL="117475" lvl="1" indent="-115888" defTabSz="282575">
                <a:spcBef>
                  <a:spcPts val="88"/>
                </a:spcBef>
                <a:buClr>
                  <a:srgbClr val="B2B2B2"/>
                </a:buClr>
                <a:buFontTx/>
                <a:buChar char="•"/>
                <a:tabLst>
                  <a:tab pos="7300913" algn="r"/>
                </a:tabLst>
              </a:pPr>
              <a:r>
                <a:rPr lang="en-US" altLang="zh-CN" sz="1200" dirty="0">
                  <a:solidFill>
                    <a:srgbClr val="080808"/>
                  </a:solidFill>
                  <a:latin typeface="FrutigerNext LT Medium"/>
                  <a:ea typeface="华文细黑"/>
                  <a:cs typeface="华文细黑"/>
                </a:rPr>
                <a:t>Offline download</a:t>
              </a:r>
              <a:endParaRPr lang="zh-CN" altLang="en-US" sz="1200" dirty="0">
                <a:solidFill>
                  <a:srgbClr val="080808"/>
                </a:solidFill>
                <a:latin typeface="FrutigerNext LT Medium"/>
                <a:ea typeface="华文细黑"/>
                <a:cs typeface="华文细黑"/>
              </a:endParaRPr>
            </a:p>
          </p:txBody>
        </p:sp>
        <p:sp>
          <p:nvSpPr>
            <p:cNvPr id="214" name="矩形 213"/>
            <p:cNvSpPr/>
            <p:nvPr/>
          </p:nvSpPr>
          <p:spPr>
            <a:xfrm>
              <a:off x="6703343" y="5080716"/>
              <a:ext cx="1728413" cy="768578"/>
            </a:xfrm>
            <a:prstGeom prst="rect">
              <a:avLst/>
            </a:prstGeom>
          </p:spPr>
          <p:txBody>
            <a:bodyPr>
              <a:spAutoFit/>
            </a:bodyPr>
            <a:lstStyle/>
            <a:p>
              <a:pPr marL="118329" lvl="1" indent="-116969" defTabSz="282900">
                <a:spcBef>
                  <a:spcPts val="86"/>
                </a:spcBef>
                <a:buClr>
                  <a:srgbClr val="B2B2B2"/>
                </a:buClr>
                <a:buFontTx/>
                <a:buChar char="•"/>
                <a:tabLst>
                  <a:tab pos="7301010" algn="r"/>
                </a:tabLst>
                <a:defRPr/>
              </a:pPr>
              <a:r>
                <a:rPr lang="en-US" altLang="zh-CN" sz="1200" dirty="0">
                  <a:solidFill>
                    <a:srgbClr val="080808"/>
                  </a:solidFill>
                  <a:latin typeface="FrutigerNext LT Medium" pitchFamily="34" charset="0"/>
                  <a:ea typeface="华文细黑" pitchFamily="2" charset="-122"/>
                  <a:cs typeface="+mn-cs"/>
                </a:rPr>
                <a:t>SMS notification</a:t>
              </a:r>
            </a:p>
            <a:p>
              <a:pPr marL="118329" lvl="1" indent="-116969" defTabSz="282900">
                <a:spcBef>
                  <a:spcPts val="86"/>
                </a:spcBef>
                <a:buClr>
                  <a:srgbClr val="B2B2B2"/>
                </a:buClr>
                <a:buFontTx/>
                <a:buChar char="•"/>
                <a:tabLst>
                  <a:tab pos="7301010" algn="r"/>
                </a:tabLst>
                <a:defRPr/>
              </a:pPr>
              <a:r>
                <a:rPr lang="en-US" altLang="zh-CN" sz="1200" dirty="0">
                  <a:solidFill>
                    <a:srgbClr val="080808"/>
                  </a:solidFill>
                  <a:latin typeface="FrutigerNext LT Medium" pitchFamily="34" charset="0"/>
                  <a:ea typeface="华文细黑" pitchFamily="2" charset="-122"/>
                  <a:cs typeface="+mn-cs"/>
                </a:rPr>
                <a:t>Blog roaming</a:t>
              </a:r>
            </a:p>
          </p:txBody>
        </p:sp>
        <p:pic>
          <p:nvPicPr>
            <p:cNvPr id="45088" name="Picture 3" descr="C:\Documents and Settings\kristofer\Desktop\AZOUK\Azouk Design 2008\Graphical Elements\Redux\A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9403" y="1624237"/>
              <a:ext cx="720080" cy="73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9" name="图片 42" descr="boxicon.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24019" y="2704356"/>
              <a:ext cx="728664"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65"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BA385F6-C420-4ABE-B9D0-5C836DA642AD}" type="slidenum">
              <a:rPr lang="en-US" altLang="zh-CN"/>
              <a:pPr/>
              <a:t>37</a:t>
            </a:fld>
            <a:endParaRPr lang="en-US" altLang="zh-CN"/>
          </a:p>
        </p:txBody>
      </p:sp>
    </p:spTree>
    <p:extLst>
      <p:ext uri="{BB962C8B-B14F-4D97-AF65-F5344CB8AC3E}">
        <p14:creationId xmlns:p14="http://schemas.microsoft.com/office/powerpoint/2010/main" val="33185405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Grp="1" noChangeArrowheads="1"/>
          </p:cNvSpPr>
          <p:nvPr>
            <p:ph type="title" idx="4294967295"/>
          </p:nvPr>
        </p:nvSpPr>
        <p:spPr>
          <a:xfrm>
            <a:off x="457200" y="304800"/>
            <a:ext cx="8229600" cy="914400"/>
          </a:xfrm>
        </p:spPr>
        <p:txBody>
          <a:bodyPr/>
          <a:lstStyle/>
          <a:p>
            <a:pPr algn="ctr" eaLnBrk="1"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3200" b="1" kern="1200" dirty="0" smtClean="0">
                <a:solidFill>
                  <a:srgbClr val="C00000"/>
                </a:solidFill>
                <a:ea typeface="+mj-ea"/>
              </a:rPr>
              <a:t>Targeted Marketing/Advertising/Personalized Services/In App Commerce</a:t>
            </a:r>
          </a:p>
        </p:txBody>
      </p:sp>
      <p:pic>
        <p:nvPicPr>
          <p:cNvPr id="6" name="Picture 2"/>
          <p:cNvPicPr>
            <a:picLocks noChangeAspect="1" noChangeArrowheads="1"/>
          </p:cNvPicPr>
          <p:nvPr/>
        </p:nvPicPr>
        <p:blipFill>
          <a:blip r:embed="rId3" cstate="print">
            <a:duotone>
              <a:schemeClr val="bg2">
                <a:shade val="45000"/>
                <a:satMod val="135000"/>
              </a:schemeClr>
              <a:prstClr val="white"/>
            </a:duotone>
          </a:blip>
          <a:stretch>
            <a:fillRect/>
          </a:stretch>
        </p:blipFill>
        <p:spPr bwMode="auto">
          <a:xfrm>
            <a:off x="838200" y="609600"/>
            <a:ext cx="7467600" cy="58674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nvGrpSpPr>
          <p:cNvPr id="2" name="Group 26"/>
          <p:cNvGrpSpPr>
            <a:grpSpLocks/>
          </p:cNvGrpSpPr>
          <p:nvPr/>
        </p:nvGrpSpPr>
        <p:grpSpPr bwMode="auto">
          <a:xfrm>
            <a:off x="1524000" y="2057400"/>
            <a:ext cx="1446213" cy="1143000"/>
            <a:chOff x="1524000" y="2438400"/>
            <a:chExt cx="1446213" cy="1143000"/>
          </a:xfrm>
        </p:grpSpPr>
        <p:sp>
          <p:nvSpPr>
            <p:cNvPr id="48160" name="椭圆 151"/>
            <p:cNvSpPr>
              <a:spLocks noChangeArrowheads="1"/>
            </p:cNvSpPr>
            <p:nvPr/>
          </p:nvSpPr>
          <p:spPr bwMode="auto">
            <a:xfrm>
              <a:off x="1524000" y="2438400"/>
              <a:ext cx="1446213" cy="1143000"/>
            </a:xfrm>
            <a:prstGeom prst="ellipse">
              <a:avLst/>
            </a:prstGeom>
            <a:solidFill>
              <a:srgbClr val="0070C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914400"/>
              <a:endParaRPr lang="zh-CN" altLang="en-US">
                <a:solidFill>
                  <a:srgbClr val="000000"/>
                </a:solidFill>
                <a:latin typeface="Calibri" pitchFamily="34" charset="0"/>
                <a:ea typeface="宋体" pitchFamily="2" charset="-122"/>
              </a:endParaRPr>
            </a:p>
          </p:txBody>
        </p:sp>
        <p:sp>
          <p:nvSpPr>
            <p:cNvPr id="48161" name="TextBox 162"/>
            <p:cNvSpPr txBox="1">
              <a:spLocks noChangeArrowheads="1"/>
            </p:cNvSpPr>
            <p:nvPr/>
          </p:nvSpPr>
          <p:spPr bwMode="auto">
            <a:xfrm>
              <a:off x="1676400" y="2743200"/>
              <a:ext cx="1249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defTabSz="914400" eaLnBrk="1" hangingPunct="1">
                <a:lnSpc>
                  <a:spcPct val="100000"/>
                </a:lnSpc>
                <a:buClrTx/>
                <a:buSzTx/>
                <a:buFontTx/>
                <a:buNone/>
              </a:pPr>
              <a:r>
                <a:rPr lang="en-US" altLang="zh-CN" sz="1400">
                  <a:solidFill>
                    <a:srgbClr val="000000"/>
                  </a:solidFill>
                  <a:latin typeface="FrutigerNext LT Regular" pitchFamily="34" charset="0"/>
                  <a:ea typeface="宋体" pitchFamily="2" charset="-122"/>
                </a:rPr>
                <a:t>Profile Information</a:t>
              </a:r>
              <a:endParaRPr lang="zh-CN" altLang="en-US" sz="1400">
                <a:solidFill>
                  <a:srgbClr val="000000"/>
                </a:solidFill>
                <a:latin typeface="FrutigerNext LT Regular" pitchFamily="34" charset="0"/>
                <a:ea typeface="宋体" pitchFamily="2" charset="-122"/>
              </a:endParaRPr>
            </a:p>
          </p:txBody>
        </p:sp>
      </p:grpSp>
      <p:grpSp>
        <p:nvGrpSpPr>
          <p:cNvPr id="3" name="Group 27"/>
          <p:cNvGrpSpPr>
            <a:grpSpLocks/>
          </p:cNvGrpSpPr>
          <p:nvPr/>
        </p:nvGrpSpPr>
        <p:grpSpPr bwMode="auto">
          <a:xfrm>
            <a:off x="838200" y="3048000"/>
            <a:ext cx="1446213" cy="1143000"/>
            <a:chOff x="838200" y="3429000"/>
            <a:chExt cx="1446213" cy="1143000"/>
          </a:xfrm>
        </p:grpSpPr>
        <p:sp>
          <p:nvSpPr>
            <p:cNvPr id="48158" name="椭圆 151"/>
            <p:cNvSpPr>
              <a:spLocks noChangeArrowheads="1"/>
            </p:cNvSpPr>
            <p:nvPr/>
          </p:nvSpPr>
          <p:spPr bwMode="auto">
            <a:xfrm>
              <a:off x="838200" y="3429000"/>
              <a:ext cx="1446213" cy="1143000"/>
            </a:xfrm>
            <a:prstGeom prst="ellipse">
              <a:avLst/>
            </a:prstGeom>
            <a:solidFill>
              <a:srgbClr val="FF99CC">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914400"/>
              <a:endParaRPr lang="zh-CN" altLang="en-US">
                <a:solidFill>
                  <a:srgbClr val="000000"/>
                </a:solidFill>
                <a:latin typeface="Calibri" pitchFamily="34" charset="0"/>
                <a:ea typeface="宋体" pitchFamily="2" charset="-122"/>
              </a:endParaRPr>
            </a:p>
          </p:txBody>
        </p:sp>
        <p:sp>
          <p:nvSpPr>
            <p:cNvPr id="48159" name="TextBox 162"/>
            <p:cNvSpPr txBox="1">
              <a:spLocks noChangeArrowheads="1"/>
            </p:cNvSpPr>
            <p:nvPr/>
          </p:nvSpPr>
          <p:spPr bwMode="auto">
            <a:xfrm>
              <a:off x="914400" y="3733800"/>
              <a:ext cx="1249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defTabSz="914400" eaLnBrk="1" hangingPunct="1">
                <a:lnSpc>
                  <a:spcPct val="100000"/>
                </a:lnSpc>
                <a:buClrTx/>
                <a:buSzTx/>
                <a:buFontTx/>
                <a:buNone/>
              </a:pPr>
              <a:r>
                <a:rPr lang="en-US" altLang="zh-CN" sz="1400">
                  <a:solidFill>
                    <a:srgbClr val="000000"/>
                  </a:solidFill>
                  <a:latin typeface="FrutigerNext LT Regular" pitchFamily="34" charset="0"/>
                  <a:ea typeface="宋体" pitchFamily="2" charset="-122"/>
                </a:rPr>
                <a:t>Traffic Information</a:t>
              </a:r>
              <a:endParaRPr lang="zh-CN" altLang="en-US" sz="1400">
                <a:solidFill>
                  <a:srgbClr val="000000"/>
                </a:solidFill>
                <a:latin typeface="FrutigerNext LT Regular" pitchFamily="34" charset="0"/>
                <a:ea typeface="宋体" pitchFamily="2" charset="-122"/>
              </a:endParaRPr>
            </a:p>
          </p:txBody>
        </p:sp>
      </p:grpSp>
      <p:grpSp>
        <p:nvGrpSpPr>
          <p:cNvPr id="4" name="Group 28"/>
          <p:cNvGrpSpPr>
            <a:grpSpLocks/>
          </p:cNvGrpSpPr>
          <p:nvPr/>
        </p:nvGrpSpPr>
        <p:grpSpPr bwMode="auto">
          <a:xfrm>
            <a:off x="2363788" y="3352800"/>
            <a:ext cx="1446212" cy="1143000"/>
            <a:chOff x="2363788" y="3733800"/>
            <a:chExt cx="1446212" cy="1143000"/>
          </a:xfrm>
        </p:grpSpPr>
        <p:sp>
          <p:nvSpPr>
            <p:cNvPr id="48156" name="椭圆 151"/>
            <p:cNvSpPr>
              <a:spLocks noChangeArrowheads="1"/>
            </p:cNvSpPr>
            <p:nvPr/>
          </p:nvSpPr>
          <p:spPr bwMode="auto">
            <a:xfrm>
              <a:off x="2363788" y="3733800"/>
              <a:ext cx="1446212" cy="1143000"/>
            </a:xfrm>
            <a:prstGeom prst="ellipse">
              <a:avLst/>
            </a:prstGeom>
            <a:solidFill>
              <a:srgbClr val="00B05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914400"/>
              <a:endParaRPr lang="zh-CN" altLang="en-US">
                <a:solidFill>
                  <a:srgbClr val="000000"/>
                </a:solidFill>
                <a:latin typeface="Calibri" pitchFamily="34" charset="0"/>
                <a:ea typeface="宋体" pitchFamily="2" charset="-122"/>
              </a:endParaRPr>
            </a:p>
          </p:txBody>
        </p:sp>
        <p:sp>
          <p:nvSpPr>
            <p:cNvPr id="48157" name="TextBox 162"/>
            <p:cNvSpPr txBox="1">
              <a:spLocks noChangeArrowheads="1"/>
            </p:cNvSpPr>
            <p:nvPr/>
          </p:nvSpPr>
          <p:spPr bwMode="auto">
            <a:xfrm>
              <a:off x="2484438" y="4038600"/>
              <a:ext cx="1249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defTabSz="914400" eaLnBrk="1" hangingPunct="1">
                <a:lnSpc>
                  <a:spcPct val="100000"/>
                </a:lnSpc>
                <a:buClrTx/>
                <a:buSzTx/>
                <a:buFontTx/>
                <a:buNone/>
              </a:pPr>
              <a:r>
                <a:rPr lang="en-US" altLang="zh-CN" sz="1400">
                  <a:solidFill>
                    <a:srgbClr val="000000"/>
                  </a:solidFill>
                  <a:latin typeface="FrutigerNext LT Regular" pitchFamily="34" charset="0"/>
                  <a:ea typeface="宋体" pitchFamily="2" charset="-122"/>
                </a:rPr>
                <a:t>Ad. Information</a:t>
              </a:r>
              <a:endParaRPr lang="zh-CN" altLang="en-US" sz="1400">
                <a:solidFill>
                  <a:srgbClr val="000000"/>
                </a:solidFill>
                <a:latin typeface="FrutigerNext LT Regular" pitchFamily="34" charset="0"/>
                <a:ea typeface="宋体" pitchFamily="2" charset="-122"/>
              </a:endParaRPr>
            </a:p>
          </p:txBody>
        </p:sp>
      </p:grpSp>
      <p:sp>
        <p:nvSpPr>
          <p:cNvPr id="90123" name="TextBox 162"/>
          <p:cNvSpPr txBox="1">
            <a:spLocks noChangeArrowheads="1"/>
          </p:cNvSpPr>
          <p:nvPr/>
        </p:nvSpPr>
        <p:spPr bwMode="auto">
          <a:xfrm>
            <a:off x="2971799" y="1752600"/>
            <a:ext cx="1219199" cy="1600438"/>
          </a:xfrm>
          <a:prstGeom prst="rect">
            <a:avLst/>
          </a:prstGeom>
          <a:solidFill>
            <a:srgbClr val="FFFFFF">
              <a:alpha val="89804"/>
            </a:srgbClr>
          </a:solidFill>
          <a:ln w="3175">
            <a:solidFill>
              <a:schemeClr val="accent2">
                <a:lumMod val="40000"/>
                <a:lumOff val="60000"/>
              </a:schemeClr>
            </a:solidFill>
            <a:headEnd/>
            <a:tailEnd/>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lvl1pPr eaLnBrk="0">
              <a:defRPr>
                <a:solidFill>
                  <a:schemeClr val="bg1"/>
                </a:solidFill>
                <a:latin typeface="Arial" pitchFamily="34" charset="0"/>
                <a:ea typeface="Arial Unicode MS" pitchFamily="34" charset="-128"/>
                <a:cs typeface="Arial Unicode MS" pitchFamily="34" charset="-128"/>
              </a:defRPr>
            </a:lvl1pPr>
            <a:lvl2pPr eaLnBrk="0">
              <a:defRPr>
                <a:solidFill>
                  <a:schemeClr val="bg1"/>
                </a:solidFill>
                <a:latin typeface="Arial" pitchFamily="34" charset="0"/>
                <a:ea typeface="Arial Unicode MS" pitchFamily="34" charset="-128"/>
                <a:cs typeface="Arial Unicode MS" pitchFamily="34" charset="-128"/>
              </a:defRPr>
            </a:lvl2pPr>
            <a:lvl3pPr eaLnBrk="0">
              <a:defRPr>
                <a:solidFill>
                  <a:schemeClr val="bg1"/>
                </a:solidFill>
                <a:latin typeface="Arial" pitchFamily="34" charset="0"/>
                <a:ea typeface="Arial Unicode MS" pitchFamily="34" charset="-128"/>
                <a:cs typeface="Arial Unicode MS" pitchFamily="34" charset="-128"/>
              </a:defRPr>
            </a:lvl3pPr>
            <a:lvl4pPr eaLnBrk="0">
              <a:defRPr>
                <a:solidFill>
                  <a:schemeClr val="bg1"/>
                </a:solidFill>
                <a:latin typeface="Arial" pitchFamily="34" charset="0"/>
                <a:ea typeface="Arial Unicode MS" pitchFamily="34" charset="-128"/>
                <a:cs typeface="Arial Unicode MS" pitchFamily="34" charset="-128"/>
              </a:defRPr>
            </a:lvl4pPr>
            <a:lvl5pPr eaLnBrk="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defTabSz="914400" eaLnBrk="1">
              <a:buFont typeface="Arial" pitchFamily="34" charset="0"/>
              <a:buChar char="•"/>
              <a:defRPr/>
            </a:pPr>
            <a:r>
              <a:rPr lang="en-US" altLang="zh-CN" sz="1400" dirty="0">
                <a:solidFill>
                  <a:srgbClr val="00B0F0"/>
                </a:solidFill>
                <a:latin typeface="FrutigerNext LT Regular" pitchFamily="34" charset="0"/>
                <a:ea typeface="宋体" pitchFamily="2" charset="-122"/>
              </a:rPr>
              <a:t> Location</a:t>
            </a:r>
          </a:p>
          <a:p>
            <a:pPr defTabSz="914400" eaLnBrk="1">
              <a:buFont typeface="Arial" pitchFamily="34" charset="0"/>
              <a:buChar char="•"/>
              <a:defRPr/>
            </a:pPr>
            <a:r>
              <a:rPr lang="en-US" altLang="zh-CN" sz="1400" dirty="0">
                <a:solidFill>
                  <a:srgbClr val="00B0F0"/>
                </a:solidFill>
                <a:latin typeface="FrutigerNext LT Regular" pitchFamily="34" charset="0"/>
                <a:ea typeface="宋体" pitchFamily="2" charset="-122"/>
              </a:rPr>
              <a:t> Presence</a:t>
            </a:r>
          </a:p>
          <a:p>
            <a:pPr defTabSz="914400" eaLnBrk="1">
              <a:buFont typeface="Arial" pitchFamily="34" charset="0"/>
              <a:buChar char="•"/>
              <a:defRPr/>
            </a:pPr>
            <a:r>
              <a:rPr lang="en-US" altLang="zh-CN" sz="1400" dirty="0">
                <a:solidFill>
                  <a:srgbClr val="00B0F0"/>
                </a:solidFill>
                <a:latin typeface="FrutigerNext LT Regular" pitchFamily="34" charset="0"/>
                <a:ea typeface="宋体" pitchFamily="2" charset="-122"/>
              </a:rPr>
              <a:t> Device</a:t>
            </a:r>
          </a:p>
          <a:p>
            <a:pPr defTabSz="914400" eaLnBrk="1">
              <a:buFont typeface="Arial" pitchFamily="34" charset="0"/>
              <a:buChar char="•"/>
              <a:defRPr/>
            </a:pPr>
            <a:r>
              <a:rPr lang="en-US" altLang="zh-CN" sz="1400" dirty="0">
                <a:solidFill>
                  <a:srgbClr val="00B0F0"/>
                </a:solidFill>
                <a:latin typeface="FrutigerNext LT Regular" pitchFamily="34" charset="0"/>
                <a:ea typeface="宋体" pitchFamily="2" charset="-122"/>
              </a:rPr>
              <a:t> </a:t>
            </a:r>
            <a:r>
              <a:rPr lang="en-US" altLang="zh-CN" sz="1400" dirty="0" err="1">
                <a:solidFill>
                  <a:srgbClr val="00B0F0"/>
                </a:solidFill>
                <a:latin typeface="FrutigerNext LT Regular" pitchFamily="34" charset="0"/>
                <a:ea typeface="宋体" pitchFamily="2" charset="-122"/>
              </a:rPr>
              <a:t>QoS</a:t>
            </a:r>
            <a:endParaRPr lang="en-US" altLang="zh-CN" sz="1400" dirty="0">
              <a:solidFill>
                <a:srgbClr val="00B0F0"/>
              </a:solidFill>
              <a:latin typeface="FrutigerNext LT Regular" pitchFamily="34" charset="0"/>
              <a:ea typeface="宋体" pitchFamily="2" charset="-122"/>
            </a:endParaRPr>
          </a:p>
          <a:p>
            <a:pPr defTabSz="914400" eaLnBrk="1">
              <a:buFont typeface="Arial" pitchFamily="34" charset="0"/>
              <a:buChar char="•"/>
              <a:defRPr/>
            </a:pPr>
            <a:r>
              <a:rPr lang="en-US" altLang="zh-CN" sz="1400" dirty="0">
                <a:solidFill>
                  <a:srgbClr val="00B0F0"/>
                </a:solidFill>
                <a:latin typeface="FrutigerNext LT Regular" pitchFamily="34" charset="0"/>
                <a:ea typeface="宋体" pitchFamily="2" charset="-122"/>
              </a:rPr>
              <a:t> Friend</a:t>
            </a:r>
          </a:p>
          <a:p>
            <a:pPr defTabSz="914400" eaLnBrk="1">
              <a:buFont typeface="Arial" pitchFamily="34" charset="0"/>
              <a:buChar char="•"/>
              <a:defRPr/>
            </a:pPr>
            <a:r>
              <a:rPr lang="en-US" altLang="zh-CN" sz="1400" dirty="0" smtClean="0">
                <a:solidFill>
                  <a:srgbClr val="00B0F0"/>
                </a:solidFill>
                <a:latin typeface="FrutigerNext LT Regular" pitchFamily="34" charset="0"/>
                <a:ea typeface="宋体" pitchFamily="2" charset="-122"/>
              </a:rPr>
              <a:t> Preference</a:t>
            </a:r>
            <a:endParaRPr lang="en-US" altLang="zh-CN" sz="1400" dirty="0">
              <a:solidFill>
                <a:srgbClr val="00B0F0"/>
              </a:solidFill>
              <a:latin typeface="FrutigerNext LT Regular" pitchFamily="34" charset="0"/>
              <a:ea typeface="宋体" pitchFamily="2" charset="-122"/>
            </a:endParaRPr>
          </a:p>
          <a:p>
            <a:pPr defTabSz="914400" eaLnBrk="1">
              <a:buFont typeface="Arial" pitchFamily="34" charset="0"/>
              <a:buChar char="•"/>
              <a:defRPr/>
            </a:pPr>
            <a:r>
              <a:rPr lang="en-US" altLang="zh-CN" sz="1400" dirty="0">
                <a:solidFill>
                  <a:srgbClr val="00B0F0"/>
                </a:solidFill>
                <a:latin typeface="FrutigerNext LT Regular" pitchFamily="34" charset="0"/>
                <a:ea typeface="宋体" pitchFamily="2" charset="-122"/>
              </a:rPr>
              <a:t> …</a:t>
            </a:r>
            <a:endParaRPr lang="zh-CN" altLang="en-US" sz="1400" dirty="0">
              <a:solidFill>
                <a:srgbClr val="00B0F0"/>
              </a:solidFill>
              <a:latin typeface="FrutigerNext LT Regular" pitchFamily="34" charset="0"/>
              <a:ea typeface="宋体" pitchFamily="2" charset="-122"/>
            </a:endParaRPr>
          </a:p>
        </p:txBody>
      </p:sp>
      <p:pic>
        <p:nvPicPr>
          <p:cNvPr id="90124" name="Picture 69" descr="community"/>
          <p:cNvPicPr>
            <a:picLocks noChangeAspect="1" noChangeArrowheads="1"/>
          </p:cNvPicPr>
          <p:nvPr/>
        </p:nvPicPr>
        <p:blipFill>
          <a:blip r:embed="rId4" cstate="print"/>
          <a:srcRect/>
          <a:stretch>
            <a:fillRect/>
          </a:stretch>
        </p:blipFill>
        <p:spPr bwMode="auto">
          <a:xfrm>
            <a:off x="1524000" y="2057400"/>
            <a:ext cx="481013" cy="600075"/>
          </a:xfrm>
          <a:prstGeom prst="rect">
            <a:avLst/>
          </a:prstGeom>
          <a:ln>
            <a:noFill/>
          </a:ln>
          <a:effectLst>
            <a:outerShdw blurRad="292100" dist="139700" dir="2700000" algn="tl" rotWithShape="0">
              <a:srgbClr val="333333">
                <a:alpha val="65000"/>
              </a:srgbClr>
            </a:outerShdw>
          </a:effectLst>
        </p:spPr>
      </p:pic>
      <p:grpSp>
        <p:nvGrpSpPr>
          <p:cNvPr id="5" name="Group 24"/>
          <p:cNvGrpSpPr>
            <a:grpSpLocks/>
          </p:cNvGrpSpPr>
          <p:nvPr/>
        </p:nvGrpSpPr>
        <p:grpSpPr bwMode="auto">
          <a:xfrm>
            <a:off x="2363788" y="3276600"/>
            <a:ext cx="698500" cy="609600"/>
            <a:chOff x="6219825" y="2590800"/>
            <a:chExt cx="2238375" cy="1903412"/>
          </a:xfrm>
          <a:effectLst>
            <a:outerShdw blurRad="76200" dir="18900000" sy="23000" kx="-1200000" algn="bl" rotWithShape="0">
              <a:prstClr val="black">
                <a:alpha val="20000"/>
              </a:prstClr>
            </a:outerShdw>
          </a:effectLst>
        </p:grpSpPr>
        <p:pic>
          <p:nvPicPr>
            <p:cNvPr id="90137" name="Picture 8" descr="房子"/>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219825" y="2620542"/>
              <a:ext cx="2238375" cy="1873670"/>
            </a:xfrm>
            <a:prstGeom prst="rect">
              <a:avLst/>
            </a:prstGeom>
            <a:ln>
              <a:noFill/>
            </a:ln>
            <a:effectLst>
              <a:outerShdw blurRad="292100" dist="139700" dir="2700000" algn="tl" rotWithShape="0">
                <a:srgbClr val="333333">
                  <a:alpha val="65000"/>
                </a:srgbClr>
              </a:outerShdw>
            </a:effectLst>
          </p:spPr>
        </p:pic>
        <p:pic>
          <p:nvPicPr>
            <p:cNvPr id="90138" name="Picture 11"/>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6270254" y="2590800"/>
              <a:ext cx="587746" cy="587746"/>
            </a:xfrm>
            <a:prstGeom prst="rect">
              <a:avLst/>
            </a:prstGeom>
            <a:ln>
              <a:noFill/>
            </a:ln>
            <a:effectLst>
              <a:outerShdw blurRad="292100" dist="139700" dir="2700000" algn="tl" rotWithShape="0">
                <a:srgbClr val="333333">
                  <a:alpha val="65000"/>
                </a:srgbClr>
              </a:outerShdw>
            </a:effectLst>
          </p:spPr>
        </p:pic>
      </p:grpSp>
      <p:pic>
        <p:nvPicPr>
          <p:cNvPr id="90126" name="Picture 1"/>
          <p:cNvPicPr>
            <a:picLocks noChangeArrowheads="1"/>
          </p:cNvPicPr>
          <p:nvPr/>
        </p:nvPicPr>
        <p:blipFill>
          <a:blip r:embed="rId7" cstate="print"/>
          <a:srcRect/>
          <a:stretch>
            <a:fillRect/>
          </a:stretch>
        </p:blipFill>
        <p:spPr bwMode="auto">
          <a:xfrm>
            <a:off x="457200" y="2895600"/>
            <a:ext cx="838200" cy="698500"/>
          </a:xfrm>
          <a:prstGeom prst="rect">
            <a:avLst/>
          </a:prstGeom>
          <a:ln>
            <a:noFill/>
          </a:ln>
          <a:effectLst>
            <a:outerShdw blurRad="292100" dist="139700" dir="2700000" algn="tl" rotWithShape="0">
              <a:srgbClr val="333333">
                <a:alpha val="65000"/>
              </a:srgbClr>
            </a:outerShdw>
          </a:effectLst>
        </p:spPr>
      </p:pic>
      <p:grpSp>
        <p:nvGrpSpPr>
          <p:cNvPr id="8" name="Group 29"/>
          <p:cNvGrpSpPr>
            <a:grpSpLocks/>
          </p:cNvGrpSpPr>
          <p:nvPr/>
        </p:nvGrpSpPr>
        <p:grpSpPr bwMode="auto">
          <a:xfrm>
            <a:off x="7005638" y="3352800"/>
            <a:ext cx="1528762" cy="1668463"/>
            <a:chOff x="7006155" y="3733800"/>
            <a:chExt cx="1528245" cy="1668463"/>
          </a:xfrm>
        </p:grpSpPr>
        <p:pic>
          <p:nvPicPr>
            <p:cNvPr id="90127" name="Picture 8" descr="37"/>
            <p:cNvPicPr>
              <a:picLocks noChangeAspect="1" noChangeArrowheads="1"/>
            </p:cNvPicPr>
            <p:nvPr/>
          </p:nvPicPr>
          <p:blipFill>
            <a:blip r:embed="rId8" cstate="print"/>
            <a:srcRect/>
            <a:stretch>
              <a:fillRect/>
            </a:stretch>
          </p:blipFill>
          <p:spPr bwMode="auto">
            <a:xfrm>
              <a:off x="7006155" y="3733800"/>
              <a:ext cx="1528245" cy="914400"/>
            </a:xfrm>
            <a:prstGeom prst="rect">
              <a:avLst/>
            </a:prstGeom>
            <a:ln>
              <a:noFill/>
            </a:ln>
            <a:effectLst>
              <a:outerShdw blurRad="292100" dist="139700" dir="2700000" algn="tl" rotWithShape="0">
                <a:srgbClr val="333333">
                  <a:alpha val="65000"/>
                </a:srgbClr>
              </a:outerShdw>
            </a:effectLst>
          </p:spPr>
        </p:pic>
        <p:sp>
          <p:nvSpPr>
            <p:cNvPr id="48155" name="TextBox 162"/>
            <p:cNvSpPr txBox="1">
              <a:spLocks noChangeArrowheads="1"/>
            </p:cNvSpPr>
            <p:nvPr/>
          </p:nvSpPr>
          <p:spPr bwMode="auto">
            <a:xfrm>
              <a:off x="7010400" y="4572000"/>
              <a:ext cx="152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defTabSz="914400" eaLnBrk="1" hangingPunct="1">
                <a:lnSpc>
                  <a:spcPct val="100000"/>
                </a:lnSpc>
                <a:buClrTx/>
                <a:buSzTx/>
                <a:buFontTx/>
                <a:buNone/>
              </a:pPr>
              <a:r>
                <a:rPr lang="en-US" altLang="zh-CN" sz="2400">
                  <a:solidFill>
                    <a:srgbClr val="000000"/>
                  </a:solidFill>
                  <a:latin typeface="FrutigerNext LT Regular" pitchFamily="34" charset="0"/>
                  <a:ea typeface="宋体" pitchFamily="2" charset="-122"/>
                </a:rPr>
                <a:t>Smart Decision</a:t>
              </a:r>
              <a:endParaRPr lang="zh-CN" altLang="en-US" sz="2400">
                <a:solidFill>
                  <a:srgbClr val="000000"/>
                </a:solidFill>
                <a:latin typeface="FrutigerNext LT Regular" pitchFamily="34" charset="0"/>
                <a:ea typeface="宋体" pitchFamily="2" charset="-122"/>
              </a:endParaRPr>
            </a:p>
          </p:txBody>
        </p:sp>
      </p:grpSp>
      <p:grpSp>
        <p:nvGrpSpPr>
          <p:cNvPr id="9" name="Group 30"/>
          <p:cNvGrpSpPr>
            <a:grpSpLocks/>
          </p:cNvGrpSpPr>
          <p:nvPr/>
        </p:nvGrpSpPr>
        <p:grpSpPr bwMode="auto">
          <a:xfrm>
            <a:off x="4191000" y="2438400"/>
            <a:ext cx="2438400" cy="685800"/>
            <a:chOff x="4191000" y="2819400"/>
            <a:chExt cx="2438400" cy="685800"/>
          </a:xfrm>
        </p:grpSpPr>
        <p:sp>
          <p:nvSpPr>
            <p:cNvPr id="48152" name="右箭头 26"/>
            <p:cNvSpPr>
              <a:spLocks noChangeArrowheads="1"/>
            </p:cNvSpPr>
            <p:nvPr/>
          </p:nvSpPr>
          <p:spPr bwMode="auto">
            <a:xfrm>
              <a:off x="4267200" y="2819400"/>
              <a:ext cx="2362200" cy="685800"/>
            </a:xfrm>
            <a:prstGeom prst="rightArrow">
              <a:avLst>
                <a:gd name="adj1" fmla="val 50000"/>
                <a:gd name="adj2" fmla="val 49992"/>
              </a:avLst>
            </a:prstGeom>
            <a:solidFill>
              <a:srgbClr val="FFC000"/>
            </a:solidFill>
            <a:ln w="12700" algn="ctr">
              <a:solidFill>
                <a:srgbClr val="FF9900"/>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endParaRPr lang="zh-CN" altLang="en-US" sz="1200" b="1">
                <a:solidFill>
                  <a:srgbClr val="000000"/>
                </a:solidFill>
                <a:cs typeface="Arial" pitchFamily="34" charset="0"/>
                <a:sym typeface="Gulim" pitchFamily="34" charset="-127"/>
              </a:endParaRPr>
            </a:p>
          </p:txBody>
        </p:sp>
        <p:sp>
          <p:nvSpPr>
            <p:cNvPr id="48153" name="TextBox 162"/>
            <p:cNvSpPr txBox="1">
              <a:spLocks noChangeArrowheads="1"/>
            </p:cNvSpPr>
            <p:nvPr/>
          </p:nvSpPr>
          <p:spPr bwMode="auto">
            <a:xfrm>
              <a:off x="4191000" y="3006725"/>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defTabSz="914400" eaLnBrk="1" hangingPunct="1">
                <a:lnSpc>
                  <a:spcPct val="100000"/>
                </a:lnSpc>
                <a:buClrTx/>
                <a:buSzTx/>
                <a:buFontTx/>
                <a:buNone/>
              </a:pPr>
              <a:r>
                <a:rPr lang="en-US" altLang="zh-CN" sz="1400">
                  <a:solidFill>
                    <a:srgbClr val="000000"/>
                  </a:solidFill>
                  <a:latin typeface="FrutigerNext LT Regular" pitchFamily="34" charset="0"/>
                  <a:ea typeface="宋体" pitchFamily="2" charset="-122"/>
                </a:rPr>
                <a:t>Real time context-aware</a:t>
              </a:r>
              <a:endParaRPr lang="zh-CN" altLang="en-US" sz="1400">
                <a:solidFill>
                  <a:srgbClr val="000000"/>
                </a:solidFill>
                <a:latin typeface="FrutigerNext LT Regular" pitchFamily="34" charset="0"/>
                <a:ea typeface="宋体" pitchFamily="2" charset="-122"/>
              </a:endParaRPr>
            </a:p>
          </p:txBody>
        </p:sp>
      </p:grpSp>
      <p:grpSp>
        <p:nvGrpSpPr>
          <p:cNvPr id="11" name="Group 31"/>
          <p:cNvGrpSpPr>
            <a:grpSpLocks/>
          </p:cNvGrpSpPr>
          <p:nvPr/>
        </p:nvGrpSpPr>
        <p:grpSpPr bwMode="auto">
          <a:xfrm>
            <a:off x="4191000" y="3200400"/>
            <a:ext cx="2438400" cy="381000"/>
            <a:chOff x="4191000" y="3581400"/>
            <a:chExt cx="2438400" cy="381000"/>
          </a:xfrm>
        </p:grpSpPr>
        <p:sp>
          <p:nvSpPr>
            <p:cNvPr id="48150" name="矩形 28"/>
            <p:cNvSpPr>
              <a:spLocks noChangeArrowheads="1"/>
            </p:cNvSpPr>
            <p:nvPr/>
          </p:nvSpPr>
          <p:spPr bwMode="auto">
            <a:xfrm>
              <a:off x="4267200" y="3581400"/>
              <a:ext cx="2286000" cy="381000"/>
            </a:xfrm>
            <a:prstGeom prst="rect">
              <a:avLst/>
            </a:prstGeom>
            <a:solidFill>
              <a:srgbClr val="FFC000"/>
            </a:solidFill>
            <a:ln w="12700" algn="ctr">
              <a:solidFill>
                <a:srgbClr val="FF9900"/>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endParaRPr lang="zh-CN" altLang="en-US" sz="1200" b="1">
                <a:solidFill>
                  <a:srgbClr val="000000"/>
                </a:solidFill>
                <a:cs typeface="Arial" pitchFamily="34" charset="0"/>
                <a:sym typeface="Gulim" pitchFamily="34" charset="-127"/>
              </a:endParaRPr>
            </a:p>
          </p:txBody>
        </p:sp>
        <p:sp>
          <p:nvSpPr>
            <p:cNvPr id="48151" name="TextBox 162"/>
            <p:cNvSpPr txBox="1">
              <a:spLocks noChangeArrowheads="1"/>
            </p:cNvSpPr>
            <p:nvPr/>
          </p:nvSpPr>
          <p:spPr bwMode="auto">
            <a:xfrm>
              <a:off x="4191000" y="3616325"/>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defTabSz="914400" eaLnBrk="1" hangingPunct="1">
                <a:lnSpc>
                  <a:spcPct val="100000"/>
                </a:lnSpc>
                <a:buClrTx/>
                <a:buSzTx/>
                <a:buFontTx/>
                <a:buNone/>
              </a:pPr>
              <a:r>
                <a:rPr lang="en-US" altLang="zh-CN" sz="1400">
                  <a:solidFill>
                    <a:srgbClr val="000000"/>
                  </a:solidFill>
                  <a:latin typeface="FrutigerNext LT Regular" pitchFamily="34" charset="0"/>
                  <a:ea typeface="宋体" pitchFamily="2" charset="-122"/>
                </a:rPr>
                <a:t>Cloud analysis</a:t>
              </a:r>
              <a:endParaRPr lang="zh-CN" altLang="en-US" sz="1400">
                <a:solidFill>
                  <a:srgbClr val="000000"/>
                </a:solidFill>
                <a:latin typeface="FrutigerNext LT Regular" pitchFamily="34" charset="0"/>
                <a:ea typeface="宋体" pitchFamily="2" charset="-122"/>
              </a:endParaRPr>
            </a:p>
          </p:txBody>
        </p:sp>
      </p:grpSp>
      <p:grpSp>
        <p:nvGrpSpPr>
          <p:cNvPr id="12" name="Group 32"/>
          <p:cNvGrpSpPr>
            <a:grpSpLocks/>
          </p:cNvGrpSpPr>
          <p:nvPr/>
        </p:nvGrpSpPr>
        <p:grpSpPr bwMode="auto">
          <a:xfrm>
            <a:off x="4191000" y="3657600"/>
            <a:ext cx="2446338" cy="685800"/>
            <a:chOff x="4191000" y="4038600"/>
            <a:chExt cx="2446020" cy="685800"/>
          </a:xfrm>
        </p:grpSpPr>
        <p:sp>
          <p:nvSpPr>
            <p:cNvPr id="48148" name="右箭头 34"/>
            <p:cNvSpPr>
              <a:spLocks noChangeArrowheads="1"/>
            </p:cNvSpPr>
            <p:nvPr/>
          </p:nvSpPr>
          <p:spPr bwMode="auto">
            <a:xfrm rot="10800000">
              <a:off x="4191000" y="4038600"/>
              <a:ext cx="2362200" cy="685800"/>
            </a:xfrm>
            <a:prstGeom prst="rightArrow">
              <a:avLst>
                <a:gd name="adj1" fmla="val 50000"/>
                <a:gd name="adj2" fmla="val 49992"/>
              </a:avLst>
            </a:prstGeom>
            <a:solidFill>
              <a:srgbClr val="FFC000"/>
            </a:solidFill>
            <a:ln w="12700" algn="ctr">
              <a:solidFill>
                <a:srgbClr val="FF9900"/>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endParaRPr lang="zh-CN" altLang="en-US" sz="1200" b="1">
                <a:solidFill>
                  <a:srgbClr val="000000"/>
                </a:solidFill>
                <a:cs typeface="Arial" pitchFamily="34" charset="0"/>
                <a:sym typeface="Gulim" pitchFamily="34" charset="-127"/>
              </a:endParaRPr>
            </a:p>
          </p:txBody>
        </p:sp>
        <p:sp>
          <p:nvSpPr>
            <p:cNvPr id="48149" name="TextBox 162"/>
            <p:cNvSpPr txBox="1">
              <a:spLocks noChangeArrowheads="1"/>
            </p:cNvSpPr>
            <p:nvPr/>
          </p:nvSpPr>
          <p:spPr bwMode="auto">
            <a:xfrm>
              <a:off x="4198620" y="4225925"/>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defTabSz="914400" eaLnBrk="1" hangingPunct="1">
                <a:lnSpc>
                  <a:spcPct val="100000"/>
                </a:lnSpc>
                <a:buClrTx/>
                <a:buSzTx/>
                <a:buFontTx/>
                <a:buNone/>
              </a:pPr>
              <a:r>
                <a:rPr lang="en-US" altLang="zh-CN" sz="1400">
                  <a:solidFill>
                    <a:srgbClr val="000000"/>
                  </a:solidFill>
                  <a:latin typeface="FrutigerNext LT Regular" pitchFamily="34" charset="0"/>
                  <a:ea typeface="宋体" pitchFamily="2" charset="-122"/>
                </a:rPr>
                <a:t>Targeted group</a:t>
              </a:r>
              <a:endParaRPr lang="zh-CN" altLang="en-US" sz="1400">
                <a:solidFill>
                  <a:srgbClr val="000000"/>
                </a:solidFill>
                <a:latin typeface="FrutigerNext LT Regular" pitchFamily="34" charset="0"/>
                <a:ea typeface="宋体" pitchFamily="2" charset="-122"/>
              </a:endParaRPr>
            </a:p>
          </p:txBody>
        </p:sp>
      </p:grpSp>
      <p:grpSp>
        <p:nvGrpSpPr>
          <p:cNvPr id="13" name="Group 33"/>
          <p:cNvGrpSpPr>
            <a:grpSpLocks/>
          </p:cNvGrpSpPr>
          <p:nvPr/>
        </p:nvGrpSpPr>
        <p:grpSpPr bwMode="auto">
          <a:xfrm>
            <a:off x="4191000" y="4495800"/>
            <a:ext cx="2438400" cy="381000"/>
            <a:chOff x="4191000" y="4876800"/>
            <a:chExt cx="2438400" cy="381000"/>
          </a:xfrm>
        </p:grpSpPr>
        <p:sp>
          <p:nvSpPr>
            <p:cNvPr id="48146" name="矩形 36"/>
            <p:cNvSpPr>
              <a:spLocks noChangeArrowheads="1"/>
            </p:cNvSpPr>
            <p:nvPr/>
          </p:nvSpPr>
          <p:spPr bwMode="auto">
            <a:xfrm>
              <a:off x="4267200" y="4876800"/>
              <a:ext cx="2286000" cy="381000"/>
            </a:xfrm>
            <a:prstGeom prst="rect">
              <a:avLst/>
            </a:prstGeom>
            <a:solidFill>
              <a:srgbClr val="FFC000"/>
            </a:solidFill>
            <a:ln w="12700" algn="ctr">
              <a:solidFill>
                <a:srgbClr val="FF9900"/>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endParaRPr lang="zh-CN" altLang="en-US" sz="1200" b="1">
                <a:solidFill>
                  <a:srgbClr val="000000"/>
                </a:solidFill>
                <a:cs typeface="Arial" pitchFamily="34" charset="0"/>
                <a:sym typeface="Gulim" pitchFamily="34" charset="-127"/>
              </a:endParaRPr>
            </a:p>
          </p:txBody>
        </p:sp>
        <p:sp>
          <p:nvSpPr>
            <p:cNvPr id="48147" name="TextBox 162"/>
            <p:cNvSpPr txBox="1">
              <a:spLocks noChangeArrowheads="1"/>
            </p:cNvSpPr>
            <p:nvPr/>
          </p:nvSpPr>
          <p:spPr bwMode="auto">
            <a:xfrm>
              <a:off x="4191000" y="4911725"/>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1pPr>
              <a:lvl2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2pPr>
              <a:lvl3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3pPr>
              <a:lvl4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4pPr>
              <a:lvl5pPr eaLnBrk="0" hangingPunct="0">
                <a:lnSpc>
                  <a:spcPct val="93000"/>
                </a:lnSpc>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algn="ctr" defTabSz="914400" eaLnBrk="1" hangingPunct="1">
                <a:lnSpc>
                  <a:spcPct val="100000"/>
                </a:lnSpc>
                <a:buClrTx/>
                <a:buSzTx/>
                <a:buFontTx/>
                <a:buNone/>
              </a:pPr>
              <a:r>
                <a:rPr lang="en-US" altLang="zh-CN" sz="1400">
                  <a:solidFill>
                    <a:srgbClr val="000000"/>
                  </a:solidFill>
                  <a:latin typeface="FrutigerNext LT Regular" pitchFamily="34" charset="0"/>
                  <a:ea typeface="宋体" pitchFamily="2" charset="-122"/>
                </a:rPr>
                <a:t>Credits management</a:t>
              </a:r>
              <a:endParaRPr lang="zh-CN" altLang="en-US" sz="1400">
                <a:solidFill>
                  <a:srgbClr val="000000"/>
                </a:solidFill>
                <a:latin typeface="FrutigerNext LT Regular" pitchFamily="34" charset="0"/>
                <a:ea typeface="宋体" pitchFamily="2" charset="-122"/>
              </a:endParaRPr>
            </a:p>
          </p:txBody>
        </p:sp>
      </p:grpSp>
      <p:sp>
        <p:nvSpPr>
          <p:cNvPr id="35" name="Cloud Callout 34"/>
          <p:cNvSpPr/>
          <p:nvPr/>
        </p:nvSpPr>
        <p:spPr bwMode="auto">
          <a:xfrm>
            <a:off x="6400800" y="2286000"/>
            <a:ext cx="2438400" cy="990600"/>
          </a:xfrm>
          <a:prstGeom prst="cloudCallout">
            <a:avLst>
              <a:gd name="adj1" fmla="val 20882"/>
              <a:gd name="adj2" fmla="val 88334"/>
            </a:avLst>
          </a:prstGeom>
          <a:ln>
            <a:headEnd/>
            <a:tailEnd/>
          </a:ln>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r>
              <a:rPr lang="en-US" altLang="zh-CN" sz="1200" b="1">
                <a:solidFill>
                  <a:srgbClr val="000000"/>
                </a:solidFill>
                <a:ea typeface="Arial Unicode MS" pitchFamily="34" charset="-128"/>
                <a:cs typeface="Arial" pitchFamily="34" charset="0"/>
                <a:sym typeface="Gulim" pitchFamily="34" charset="-127"/>
              </a:rPr>
              <a:t>Ray is in traffic, he likes Coffee and Books, there’s coffee shop nearby……</a:t>
            </a:r>
            <a:endParaRPr lang="zh-CN" altLang="en-US" sz="1200" b="1">
              <a:solidFill>
                <a:srgbClr val="000000"/>
              </a:solidFill>
              <a:ea typeface="Arial Unicode MS" pitchFamily="34" charset="-128"/>
              <a:cs typeface="Arial" pitchFamily="34" charset="0"/>
              <a:sym typeface="Gulim" pitchFamily="34" charset="-127"/>
            </a:endParaRPr>
          </a:p>
        </p:txBody>
      </p:sp>
      <p:sp>
        <p:nvSpPr>
          <p:cNvPr id="48145" name="Slide Number Placeholder 1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425015-F074-496E-B1F2-12134EAE1D61}" type="slidenum">
              <a:rPr lang="en-US" altLang="zh-CN"/>
              <a:pPr/>
              <a:t>38</a:t>
            </a:fld>
            <a:endParaRPr lang="en-US" altLang="zh-CN"/>
          </a:p>
        </p:txBody>
      </p:sp>
    </p:spTree>
    <p:extLst>
      <p:ext uri="{BB962C8B-B14F-4D97-AF65-F5344CB8AC3E}">
        <p14:creationId xmlns:p14="http://schemas.microsoft.com/office/powerpoint/2010/main" val="181020299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12" presetClass="entr" presetSubtype="4" fill="hold" nodeType="afterEffect">
                                  <p:stCondLst>
                                    <p:cond delay="0"/>
                                  </p:stCondLst>
                                  <p:childTnLst>
                                    <p:set>
                                      <p:cBhvr>
                                        <p:cTn id="12" dur="1" fill="hold">
                                          <p:stCondLst>
                                            <p:cond delay="0"/>
                                          </p:stCondLst>
                                        </p:cTn>
                                        <p:tgtEl>
                                          <p:spTgt spid="90124"/>
                                        </p:tgtEl>
                                        <p:attrNameLst>
                                          <p:attrName>style.visibility</p:attrName>
                                        </p:attrNameLst>
                                      </p:cBhvr>
                                      <p:to>
                                        <p:strVal val="visible"/>
                                      </p:to>
                                    </p:set>
                                    <p:animEffect transition="in" filter="slide(fromBottom)">
                                      <p:cBhvr>
                                        <p:cTn id="13" dur="500"/>
                                        <p:tgtEl>
                                          <p:spTgt spid="90124"/>
                                        </p:tgtEl>
                                      </p:cBhvr>
                                    </p:animEffect>
                                  </p:childTnLst>
                                </p:cTn>
                              </p:par>
                            </p:childTnLst>
                          </p:cTn>
                        </p:par>
                        <p:par>
                          <p:cTn id="14" fill="hold" nodeType="afterGroup">
                            <p:stCondLst>
                              <p:cond delay="1000"/>
                            </p:stCondLst>
                            <p:childTnLst>
                              <p:par>
                                <p:cTn id="15" presetID="53"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nodeType="afterGroup">
                            <p:stCondLst>
                              <p:cond delay="1500"/>
                            </p:stCondLst>
                            <p:childTnLst>
                              <p:par>
                                <p:cTn id="21" presetID="12" presetClass="entr" presetSubtype="4" fill="hold" nodeType="afterEffect">
                                  <p:stCondLst>
                                    <p:cond delay="0"/>
                                  </p:stCondLst>
                                  <p:childTnLst>
                                    <p:set>
                                      <p:cBhvr>
                                        <p:cTn id="22" dur="1" fill="hold">
                                          <p:stCondLst>
                                            <p:cond delay="0"/>
                                          </p:stCondLst>
                                        </p:cTn>
                                        <p:tgtEl>
                                          <p:spTgt spid="90126"/>
                                        </p:tgtEl>
                                        <p:attrNameLst>
                                          <p:attrName>style.visibility</p:attrName>
                                        </p:attrNameLst>
                                      </p:cBhvr>
                                      <p:to>
                                        <p:strVal val="visible"/>
                                      </p:to>
                                    </p:set>
                                    <p:animEffect transition="in" filter="slide(fromBottom)">
                                      <p:cBhvr>
                                        <p:cTn id="23" dur="500"/>
                                        <p:tgtEl>
                                          <p:spTgt spid="90126"/>
                                        </p:tgtEl>
                                      </p:cBhvr>
                                    </p:animEffect>
                                  </p:childTnLst>
                                </p:cTn>
                              </p:par>
                            </p:childTnLst>
                          </p:cTn>
                        </p:par>
                        <p:par>
                          <p:cTn id="24" fill="hold" nodeType="afterGroup">
                            <p:stCondLst>
                              <p:cond delay="2000"/>
                            </p:stCondLst>
                            <p:childTnLst>
                              <p:par>
                                <p:cTn id="25" presetID="53"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nodeType="afterGroup">
                            <p:stCondLst>
                              <p:cond delay="2500"/>
                            </p:stCondLst>
                            <p:childTnLst>
                              <p:par>
                                <p:cTn id="31" presetID="12" presetClass="entr" presetSubtype="4"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lide(fromBottom)">
                                      <p:cBhvr>
                                        <p:cTn id="33" dur="5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0123"/>
                                        </p:tgtEl>
                                        <p:attrNameLst>
                                          <p:attrName>style.visibility</p:attrName>
                                        </p:attrNameLst>
                                      </p:cBhvr>
                                      <p:to>
                                        <p:strVal val="visible"/>
                                      </p:to>
                                    </p:set>
                                    <p:animEffect transition="in" filter="wipe(left)">
                                      <p:cBhvr>
                                        <p:cTn id="38" dur="500"/>
                                        <p:tgtEl>
                                          <p:spTgt spid="9012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nodeType="afterGroup">
                            <p:stCondLst>
                              <p:cond delay="500"/>
                            </p:stCondLst>
                            <p:childTnLst>
                              <p:par>
                                <p:cTn id="47" presetID="22" presetClass="entr" presetSubtype="8"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par>
                          <p:cTn id="55" fill="hold" nodeType="afterGroup">
                            <p:stCondLst>
                              <p:cond delay="500"/>
                            </p:stCondLst>
                            <p:childTnLst>
                              <p:par>
                                <p:cTn id="56" presetID="53" presetClass="entr" presetSubtype="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2"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right)">
                                      <p:cBhvr>
                                        <p:cTn id="65" dur="500"/>
                                        <p:tgtEl>
                                          <p:spTgt spid="12"/>
                                        </p:tgtEl>
                                      </p:cBhvr>
                                    </p:animEffect>
                                  </p:childTnLst>
                                </p:cTn>
                              </p:par>
                            </p:childTnLst>
                          </p:cTn>
                        </p:par>
                        <p:par>
                          <p:cTn id="66" fill="hold" nodeType="afterGroup">
                            <p:stCondLst>
                              <p:cond delay="500"/>
                            </p:stCondLst>
                            <p:childTnLst>
                              <p:par>
                                <p:cTn id="67" presetID="10" presetClass="entr" presetSubtype="0"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3" grpId="0" animBg="1"/>
      <p:bldP spid="3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p:cNvPicPr>
            <a:picLocks noChangeAspect="1" noChangeArrowheads="1"/>
          </p:cNvPicPr>
          <p:nvPr/>
        </p:nvPicPr>
        <p:blipFill>
          <a:blip r:embed="rId3" cstate="print">
            <a:duotone>
              <a:schemeClr val="accent6">
                <a:shade val="45000"/>
                <a:satMod val="135000"/>
              </a:schemeClr>
              <a:prstClr val="white"/>
            </a:duotone>
          </a:blip>
          <a:stretch>
            <a:fillRect/>
          </a:stretch>
        </p:blipFill>
        <p:spPr bwMode="auto">
          <a:xfrm>
            <a:off x="-2286000" y="-76200"/>
            <a:ext cx="14230350" cy="6858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6083" name="Freeform 14"/>
          <p:cNvSpPr>
            <a:spLocks/>
          </p:cNvSpPr>
          <p:nvPr/>
        </p:nvSpPr>
        <p:spPr bwMode="auto">
          <a:xfrm>
            <a:off x="3673475" y="1400175"/>
            <a:ext cx="1308100" cy="3998913"/>
          </a:xfrm>
          <a:custGeom>
            <a:avLst/>
            <a:gdLst>
              <a:gd name="T0" fmla="*/ 1303226 w 1309077"/>
              <a:gd name="T1" fmla="*/ 4005641 h 3997569"/>
              <a:gd name="T2" fmla="*/ 667174 w 1309077"/>
              <a:gd name="T3" fmla="*/ 3330206 h 3997569"/>
              <a:gd name="T4" fmla="*/ 241194 w 1309077"/>
              <a:gd name="T5" fmla="*/ 2748743 h 3997569"/>
              <a:gd name="T6" fmla="*/ 287877 w 1309077"/>
              <a:gd name="T7" fmla="*/ 1444853 h 3997569"/>
              <a:gd name="T8" fmla="*/ 171170 w 1309077"/>
              <a:gd name="T9" fmla="*/ 927995 h 3997569"/>
              <a:gd name="T10" fmla="*/ 19448 w 1309077"/>
              <a:gd name="T11" fmla="*/ 610831 h 3997569"/>
              <a:gd name="T12" fmla="*/ 54461 w 1309077"/>
              <a:gd name="T13" fmla="*/ 0 h 3997569"/>
              <a:gd name="T14" fmla="*/ 0 60000 65536"/>
              <a:gd name="T15" fmla="*/ 0 60000 65536"/>
              <a:gd name="T16" fmla="*/ 0 60000 65536"/>
              <a:gd name="T17" fmla="*/ 0 60000 65536"/>
              <a:gd name="T18" fmla="*/ 0 60000 65536"/>
              <a:gd name="T19" fmla="*/ 0 60000 65536"/>
              <a:gd name="T20" fmla="*/ 0 60000 65536"/>
              <a:gd name="T21" fmla="*/ 0 w 1309077"/>
              <a:gd name="T22" fmla="*/ 0 h 3997569"/>
              <a:gd name="T23" fmla="*/ 1309077 w 1309077"/>
              <a:gd name="T24" fmla="*/ 3997569 h 39975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9077" h="3997569">
                <a:moveTo>
                  <a:pt x="1309077" y="3997569"/>
                </a:moveTo>
                <a:cubicBezTo>
                  <a:pt x="999392" y="3785576"/>
                  <a:pt x="847969" y="3532553"/>
                  <a:pt x="670169" y="3323492"/>
                </a:cubicBezTo>
                <a:cubicBezTo>
                  <a:pt x="492369" y="3114431"/>
                  <a:pt x="305777" y="3056792"/>
                  <a:pt x="242277" y="2743200"/>
                </a:cubicBezTo>
                <a:cubicBezTo>
                  <a:pt x="178777" y="2429608"/>
                  <a:pt x="300892" y="1744784"/>
                  <a:pt x="289169" y="1441938"/>
                </a:cubicBezTo>
                <a:cubicBezTo>
                  <a:pt x="277446" y="1139092"/>
                  <a:pt x="216876" y="1064846"/>
                  <a:pt x="171938" y="926123"/>
                </a:cubicBezTo>
                <a:cubicBezTo>
                  <a:pt x="127000" y="787400"/>
                  <a:pt x="39076" y="763954"/>
                  <a:pt x="19538" y="609600"/>
                </a:cubicBezTo>
                <a:cubicBezTo>
                  <a:pt x="0" y="455246"/>
                  <a:pt x="54707" y="99646"/>
                  <a:pt x="54707"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284" name="Rectangle 1"/>
          <p:cNvSpPr>
            <a:spLocks noChangeArrowheads="1"/>
          </p:cNvSpPr>
          <p:nvPr/>
        </p:nvSpPr>
        <p:spPr bwMode="auto">
          <a:xfrm>
            <a:off x="457200" y="274638"/>
            <a:ext cx="8229600" cy="944562"/>
          </a:xfrm>
          <a:prstGeom prst="rect">
            <a:avLst/>
          </a:prstGeom>
          <a:noFill/>
          <a:ln w="9525">
            <a:noFill/>
            <a:round/>
            <a:headEnd/>
            <a:tailEnd/>
          </a:ln>
        </p:spPr>
        <p:txBody>
          <a:bodyPr lIns="90000" tIns="45000" rIns="90000" bIns="45000" anchor="ctr"/>
          <a:lstStyle/>
          <a:p>
            <a:pPr algn="ct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4000" b="1" dirty="0">
                <a:solidFill>
                  <a:srgbClr val="C00000"/>
                </a:solidFill>
                <a:latin typeface="+mj-lt"/>
                <a:ea typeface="+mj-ea"/>
                <a:cs typeface="+mj-cs"/>
              </a:rPr>
              <a:t>M2M/Smart Home</a:t>
            </a:r>
          </a:p>
        </p:txBody>
      </p:sp>
      <p:pic>
        <p:nvPicPr>
          <p:cNvPr id="46085" name="Picture 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5410200"/>
            <a:ext cx="7350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reeform 11"/>
          <p:cNvSpPr/>
          <p:nvPr/>
        </p:nvSpPr>
        <p:spPr bwMode="auto">
          <a:xfrm>
            <a:off x="4191000" y="1219200"/>
            <a:ext cx="2057400" cy="1219200"/>
          </a:xfrm>
          <a:custGeom>
            <a:avLst/>
            <a:gdLst>
              <a:gd name="connsiteX0" fmla="*/ 0 w 3704493"/>
              <a:gd name="connsiteY0" fmla="*/ 23446 h 1219200"/>
              <a:gd name="connsiteX1" fmla="*/ 140677 w 3704493"/>
              <a:gd name="connsiteY1" fmla="*/ 1219200 h 1219200"/>
              <a:gd name="connsiteX2" fmla="*/ 3704493 w 3704493"/>
              <a:gd name="connsiteY2" fmla="*/ 1219200 h 1219200"/>
              <a:gd name="connsiteX3" fmla="*/ 3259016 w 3704493"/>
              <a:gd name="connsiteY3" fmla="*/ 0 h 1219200"/>
              <a:gd name="connsiteX4" fmla="*/ 0 w 3704493"/>
              <a:gd name="connsiteY4" fmla="*/ 23446 h 1219200"/>
              <a:gd name="connsiteX0" fmla="*/ 0 w 3704493"/>
              <a:gd name="connsiteY0" fmla="*/ 23446 h 1219200"/>
              <a:gd name="connsiteX1" fmla="*/ 140677 w 3704493"/>
              <a:gd name="connsiteY1" fmla="*/ 1219200 h 1219200"/>
              <a:gd name="connsiteX2" fmla="*/ 3704493 w 3704493"/>
              <a:gd name="connsiteY2" fmla="*/ 1219200 h 1219200"/>
              <a:gd name="connsiteX3" fmla="*/ 3276600 w 3704493"/>
              <a:gd name="connsiteY3" fmla="*/ 0 h 1219200"/>
              <a:gd name="connsiteX4" fmla="*/ 0 w 3704493"/>
              <a:gd name="connsiteY4" fmla="*/ 23446 h 1219200"/>
              <a:gd name="connsiteX0" fmla="*/ 0 w 3704493"/>
              <a:gd name="connsiteY0" fmla="*/ 23446 h 1219200"/>
              <a:gd name="connsiteX1" fmla="*/ 76200 w 3704493"/>
              <a:gd name="connsiteY1" fmla="*/ 1219200 h 1219200"/>
              <a:gd name="connsiteX2" fmla="*/ 3704493 w 3704493"/>
              <a:gd name="connsiteY2" fmla="*/ 1219200 h 1219200"/>
              <a:gd name="connsiteX3" fmla="*/ 3276600 w 3704493"/>
              <a:gd name="connsiteY3" fmla="*/ 0 h 1219200"/>
              <a:gd name="connsiteX4" fmla="*/ 0 w 3704493"/>
              <a:gd name="connsiteY4" fmla="*/ 23446 h 1219200"/>
              <a:gd name="connsiteX0" fmla="*/ 0 w 3704493"/>
              <a:gd name="connsiteY0" fmla="*/ 23446 h 1219200"/>
              <a:gd name="connsiteX1" fmla="*/ 46893 w 3704493"/>
              <a:gd name="connsiteY1" fmla="*/ 1219200 h 1219200"/>
              <a:gd name="connsiteX2" fmla="*/ 3704493 w 3704493"/>
              <a:gd name="connsiteY2" fmla="*/ 1219200 h 1219200"/>
              <a:gd name="connsiteX3" fmla="*/ 3276600 w 3704493"/>
              <a:gd name="connsiteY3" fmla="*/ 0 h 1219200"/>
              <a:gd name="connsiteX4" fmla="*/ 0 w 3704493"/>
              <a:gd name="connsiteY4" fmla="*/ 23446 h 1219200"/>
              <a:gd name="connsiteX0" fmla="*/ 0 w 3704493"/>
              <a:gd name="connsiteY0" fmla="*/ 23446 h 1219200"/>
              <a:gd name="connsiteX1" fmla="*/ 46893 w 3704493"/>
              <a:gd name="connsiteY1" fmla="*/ 1219200 h 1219200"/>
              <a:gd name="connsiteX2" fmla="*/ 3704493 w 3704493"/>
              <a:gd name="connsiteY2" fmla="*/ 1219200 h 1219200"/>
              <a:gd name="connsiteX3" fmla="*/ 3323493 w 3704493"/>
              <a:gd name="connsiteY3" fmla="*/ 0 h 1219200"/>
              <a:gd name="connsiteX4" fmla="*/ 0 w 3704493"/>
              <a:gd name="connsiteY4" fmla="*/ 23446 h 1219200"/>
              <a:gd name="connsiteX0" fmla="*/ 0 w 3657600"/>
              <a:gd name="connsiteY0" fmla="*/ 0 h 1219200"/>
              <a:gd name="connsiteX1" fmla="*/ 0 w 3657600"/>
              <a:gd name="connsiteY1" fmla="*/ 1219200 h 1219200"/>
              <a:gd name="connsiteX2" fmla="*/ 3657600 w 3657600"/>
              <a:gd name="connsiteY2" fmla="*/ 1219200 h 1219200"/>
              <a:gd name="connsiteX3" fmla="*/ 3276600 w 3657600"/>
              <a:gd name="connsiteY3" fmla="*/ 0 h 1219200"/>
              <a:gd name="connsiteX4" fmla="*/ 0 w 3657600"/>
              <a:gd name="connsiteY4" fmla="*/ 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1219200">
                <a:moveTo>
                  <a:pt x="0" y="0"/>
                </a:moveTo>
                <a:lnTo>
                  <a:pt x="0" y="1219200"/>
                </a:lnTo>
                <a:lnTo>
                  <a:pt x="3657600" y="1219200"/>
                </a:lnTo>
                <a:lnTo>
                  <a:pt x="3276600" y="0"/>
                </a:lnTo>
                <a:lnTo>
                  <a:pt x="0" y="0"/>
                </a:lnTo>
                <a:close/>
              </a:path>
            </a:pathLst>
          </a:custGeom>
          <a:solidFill>
            <a:srgbClr val="FFFFCC"/>
          </a:solidFill>
          <a:ln w="9525" cap="flat" cmpd="sng" algn="ctr">
            <a:solidFill>
              <a:schemeClr val="bg2">
                <a:lumMod val="60000"/>
                <a:lumOff val="40000"/>
              </a:schemeClr>
            </a:solidFill>
            <a:prstDash val="solid"/>
            <a:round/>
            <a:headEnd type="none" w="med" len="med"/>
            <a:tailEnd type="none" w="med" len="med"/>
          </a:ln>
          <a:effectLst>
            <a:outerShdw blurRad="50800" dist="203200" dir="2700000" algn="tl" rotWithShape="0">
              <a:prstClr val="black">
                <a:alpha val="40000"/>
              </a:prstClr>
            </a:outerShdw>
            <a:softEdge rad="31750"/>
          </a:effectLst>
        </p:spPr>
        <p:txBody>
          <a:bodyPr/>
          <a:lstStyle>
            <a:lvl1pPr defTabSz="455613" eaLnBrk="0">
              <a:defRPr>
                <a:solidFill>
                  <a:schemeClr val="bg1"/>
                </a:solidFill>
                <a:latin typeface="Arial" pitchFamily="34" charset="0"/>
                <a:ea typeface="Arial Unicode MS" pitchFamily="34" charset="-128"/>
                <a:cs typeface="Arial Unicode MS" pitchFamily="34" charset="-128"/>
              </a:defRPr>
            </a:lvl1pPr>
            <a:lvl2pPr defTabSz="455613" eaLnBrk="0">
              <a:defRPr>
                <a:solidFill>
                  <a:schemeClr val="bg1"/>
                </a:solidFill>
                <a:latin typeface="Arial" pitchFamily="34" charset="0"/>
                <a:ea typeface="Arial Unicode MS" pitchFamily="34" charset="-128"/>
                <a:cs typeface="Arial Unicode MS" pitchFamily="34" charset="-128"/>
              </a:defRPr>
            </a:lvl2pPr>
            <a:lvl3pPr defTabSz="455613" eaLnBrk="0">
              <a:defRPr>
                <a:solidFill>
                  <a:schemeClr val="bg1"/>
                </a:solidFill>
                <a:latin typeface="Arial" pitchFamily="34" charset="0"/>
                <a:ea typeface="Arial Unicode MS" pitchFamily="34" charset="-128"/>
                <a:cs typeface="Arial Unicode MS" pitchFamily="34" charset="-128"/>
              </a:defRPr>
            </a:lvl3pPr>
            <a:lvl4pPr defTabSz="455613" eaLnBrk="0">
              <a:defRPr>
                <a:solidFill>
                  <a:schemeClr val="bg1"/>
                </a:solidFill>
                <a:latin typeface="Arial" pitchFamily="34" charset="0"/>
                <a:ea typeface="Arial Unicode MS" pitchFamily="34" charset="-128"/>
                <a:cs typeface="Arial Unicode MS" pitchFamily="34" charset="-128"/>
              </a:defRPr>
            </a:lvl4pPr>
            <a:lvl5pPr defTabSz="455613" eaLnBrk="0">
              <a:defRPr>
                <a:solidFill>
                  <a:schemeClr val="bg1"/>
                </a:solidFill>
                <a:latin typeface="Arial" pitchFamily="34" charset="0"/>
                <a:ea typeface="Arial Unicode MS" pitchFamily="34" charset="-128"/>
                <a:cs typeface="Arial Unicode MS"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eaLnBrk="1" hangingPunct="0">
              <a:lnSpc>
                <a:spcPct val="93000"/>
              </a:lnSpc>
              <a:buClr>
                <a:srgbClr val="000000"/>
              </a:buClr>
              <a:buSzPct val="100000"/>
              <a:buFont typeface="Times New Roman" pitchFamily="18" charset="0"/>
              <a:buNone/>
              <a:defRPr/>
            </a:pPr>
            <a:endParaRPr lang="zh-CN" altLang="en-US">
              <a:solidFill>
                <a:srgbClr val="FFFFFF"/>
              </a:solidFill>
            </a:endParaRPr>
          </a:p>
        </p:txBody>
      </p:sp>
      <p:pic>
        <p:nvPicPr>
          <p:cNvPr id="46089" name="Picture 21" descr="D:\WorkingFolder\03 素材\IconLib\sc0909091_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1066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2" name="Picture 22" descr="D:\WorkingFolder\03 素材\IconLib\png透明图标\k1982com_png_l\k1982com_png_1145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0" y="1524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5"/>
          <p:cNvGrpSpPr>
            <a:grpSpLocks/>
          </p:cNvGrpSpPr>
          <p:nvPr/>
        </p:nvGrpSpPr>
        <p:grpSpPr bwMode="auto">
          <a:xfrm>
            <a:off x="1905000" y="1752600"/>
            <a:ext cx="3449638" cy="4625975"/>
            <a:chOff x="762000" y="1125538"/>
            <a:chExt cx="3449677" cy="4626659"/>
          </a:xfrm>
        </p:grpSpPr>
        <p:sp>
          <p:nvSpPr>
            <p:cNvPr id="25" name="Isosceles Triangle 24"/>
            <p:cNvSpPr/>
            <p:nvPr/>
          </p:nvSpPr>
          <p:spPr bwMode="auto">
            <a:xfrm rot="6726636">
              <a:off x="1862783" y="3403303"/>
              <a:ext cx="2370487" cy="2327301"/>
            </a:xfrm>
            <a:prstGeom prst="triangle">
              <a:avLst/>
            </a:prstGeom>
            <a:solidFill>
              <a:srgbClr val="FFFFFF"/>
            </a:solidFill>
            <a:ln w="9525" cap="flat" cmpd="sng" algn="ctr">
              <a:solidFill>
                <a:schemeClr val="bg2">
                  <a:lumMod val="60000"/>
                  <a:lumOff val="40000"/>
                </a:schemeClr>
              </a:solidFill>
              <a:prstDash val="solid"/>
              <a:round/>
              <a:headEnd type="none" w="med" len="med"/>
              <a:tailEnd type="none" w="med" len="med"/>
            </a:ln>
            <a:effectLst/>
          </p:spPr>
          <p:txBody>
            <a:bodyPr/>
            <a:lstStyle/>
            <a:p>
              <a:pPr hangingPunct="0">
                <a:lnSpc>
                  <a:spcPct val="93000"/>
                </a:lnSpc>
                <a:buClr>
                  <a:srgbClr val="000000"/>
                </a:buClr>
                <a:buSzPct val="100000"/>
                <a:buFont typeface="Times New Roman" pitchFamily="18" charset="0"/>
                <a:buNone/>
                <a:defRPr/>
              </a:pPr>
              <a:endParaRPr lang="zh-CN" altLang="en-US"/>
            </a:p>
          </p:txBody>
        </p:sp>
        <p:grpSp>
          <p:nvGrpSpPr>
            <p:cNvPr id="46100" name="组合 47"/>
            <p:cNvGrpSpPr>
              <a:grpSpLocks/>
            </p:cNvGrpSpPr>
            <p:nvPr/>
          </p:nvGrpSpPr>
          <p:grpSpPr bwMode="auto">
            <a:xfrm>
              <a:off x="762000" y="1125538"/>
              <a:ext cx="2209800" cy="4360862"/>
              <a:chOff x="762000" y="1125538"/>
              <a:chExt cx="2209800" cy="4360862"/>
            </a:xfrm>
          </p:grpSpPr>
          <p:grpSp>
            <p:nvGrpSpPr>
              <p:cNvPr id="46101" name="Group 23"/>
              <p:cNvGrpSpPr>
                <a:grpSpLocks/>
              </p:cNvGrpSpPr>
              <p:nvPr/>
            </p:nvGrpSpPr>
            <p:grpSpPr bwMode="auto">
              <a:xfrm>
                <a:off x="762000" y="1125538"/>
                <a:ext cx="2209800" cy="4360862"/>
                <a:chOff x="5334000" y="1437772"/>
                <a:chExt cx="2514600" cy="4963028"/>
              </a:xfrm>
            </p:grpSpPr>
            <p:pic>
              <p:nvPicPr>
                <p:cNvPr id="46106" name="Picture 10" descr="http://www.linkphone.cn/uploadfile/2011/0407/20110407032827234.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1437772"/>
                  <a:ext cx="2514600" cy="496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7" name="Rectangle 20"/>
                <p:cNvSpPr>
                  <a:spLocks noChangeArrowheads="1"/>
                </p:cNvSpPr>
                <p:nvPr/>
              </p:nvSpPr>
              <p:spPr bwMode="auto">
                <a:xfrm>
                  <a:off x="5555192" y="2482850"/>
                  <a:ext cx="2083858" cy="29924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5613" hangingPunct="0">
                    <a:lnSpc>
                      <a:spcPct val="93000"/>
                    </a:lnSpc>
                    <a:buClr>
                      <a:srgbClr val="000000"/>
                    </a:buClr>
                    <a:buSzPct val="100000"/>
                    <a:buFont typeface="Times New Roman" pitchFamily="18" charset="0"/>
                    <a:buNone/>
                  </a:pPr>
                  <a:endParaRPr lang="zh-CN" altLang="en-US">
                    <a:solidFill>
                      <a:srgbClr val="FFFFFF"/>
                    </a:solidFill>
                  </a:endParaRPr>
                </a:p>
              </p:txBody>
            </p:sp>
          </p:grpSp>
          <p:sp>
            <p:nvSpPr>
              <p:cNvPr id="46102" name="TextBox 21"/>
              <p:cNvSpPr txBox="1">
                <a:spLocks noChangeArrowheads="1"/>
              </p:cNvSpPr>
              <p:nvPr/>
            </p:nvSpPr>
            <p:spPr bwMode="auto">
              <a:xfrm>
                <a:off x="914400" y="3505200"/>
                <a:ext cx="18748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1pPr>
                <a:lvl2pPr defTabSz="455613"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2pPr>
                <a:lvl3pPr defTabSz="455613"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3pPr>
                <a:lvl4pPr defTabSz="455613"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4pPr>
                <a:lvl5pPr defTabSz="455613" eaLnBrk="0" hangingPunct="0">
                  <a:lnSpc>
                    <a:spcPct val="93000"/>
                  </a:lnSpc>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Arial Unicode MS" pitchFamily="34" charset="-128"/>
                    <a:cs typeface="Arial Unicode MS" pitchFamily="34" charset="-128"/>
                  </a:defRPr>
                </a:lvl9pPr>
              </a:lstStyle>
              <a:p>
                <a:pPr eaLnBrk="1">
                  <a:lnSpc>
                    <a:spcPct val="100000"/>
                  </a:lnSpc>
                  <a:buClrTx/>
                  <a:buFontTx/>
                  <a:buNone/>
                </a:pPr>
                <a:r>
                  <a:rPr lang="en-US" altLang="zh-CN" sz="1600" b="1">
                    <a:solidFill>
                      <a:srgbClr val="3333CC"/>
                    </a:solidFill>
                    <a:latin typeface="FrutigerNext LT Regular" pitchFamily="34" charset="0"/>
                    <a:ea typeface="MS PGothic" pitchFamily="34" charset="-128"/>
                  </a:rPr>
                  <a:t>Open the door</a:t>
                </a:r>
                <a:r>
                  <a:rPr lang="zh-CN" altLang="en-US" sz="1600" b="1">
                    <a:solidFill>
                      <a:srgbClr val="3333CC"/>
                    </a:solidFill>
                    <a:latin typeface="FrutigerNext LT Regular" pitchFamily="34" charset="0"/>
                    <a:ea typeface="MS PGothic" pitchFamily="34" charset="-128"/>
                  </a:rPr>
                  <a:t>？</a:t>
                </a:r>
                <a:endParaRPr lang="en-US" altLang="zh-CN" sz="1600">
                  <a:solidFill>
                    <a:srgbClr val="3333CC"/>
                  </a:solidFill>
                </a:endParaRPr>
              </a:p>
            </p:txBody>
          </p:sp>
          <p:pic>
            <p:nvPicPr>
              <p:cNvPr id="4610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1698" y="1933902"/>
                <a:ext cx="1828800" cy="148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5" name="圆角矩形 43"/>
              <p:cNvSpPr>
                <a:spLocks noChangeArrowheads="1"/>
              </p:cNvSpPr>
              <p:nvPr/>
            </p:nvSpPr>
            <p:spPr bwMode="auto">
              <a:xfrm>
                <a:off x="990603" y="4115243"/>
                <a:ext cx="762009" cy="381056"/>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hangingPunct="0">
                  <a:lnSpc>
                    <a:spcPct val="93000"/>
                  </a:lnSpc>
                  <a:buClr>
                    <a:srgbClr val="000000"/>
                  </a:buClr>
                  <a:buSzPct val="100000"/>
                  <a:buFont typeface="Times New Roman" pitchFamily="18" charset="0"/>
                  <a:buNone/>
                  <a:defRPr/>
                </a:pPr>
                <a:r>
                  <a:rPr lang="en-US" altLang="zh-CN">
                    <a:solidFill>
                      <a:srgbClr val="009973"/>
                    </a:solidFill>
                    <a:ea typeface="Arial Unicode MS" pitchFamily="34" charset="-128"/>
                  </a:rPr>
                  <a:t>Yes</a:t>
                </a:r>
                <a:endParaRPr lang="zh-CN" altLang="en-US">
                  <a:solidFill>
                    <a:srgbClr val="009973"/>
                  </a:solidFill>
                  <a:ea typeface="Arial Unicode MS" pitchFamily="34" charset="-128"/>
                </a:endParaRPr>
              </a:p>
            </p:txBody>
          </p:sp>
          <p:sp>
            <p:nvSpPr>
              <p:cNvPr id="46" name="圆角矩形 45"/>
              <p:cNvSpPr/>
              <p:nvPr/>
            </p:nvSpPr>
            <p:spPr bwMode="auto">
              <a:xfrm>
                <a:off x="1981214" y="4115243"/>
                <a:ext cx="762009" cy="381056"/>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hangingPunct="0">
                  <a:lnSpc>
                    <a:spcPct val="93000"/>
                  </a:lnSpc>
                  <a:buClr>
                    <a:srgbClr val="000000"/>
                  </a:buClr>
                  <a:buSzPct val="100000"/>
                  <a:buFont typeface="Times New Roman" pitchFamily="18" charset="0"/>
                  <a:buNone/>
                  <a:defRPr/>
                </a:pPr>
                <a:r>
                  <a:rPr lang="en-US" altLang="zh-CN">
                    <a:solidFill>
                      <a:srgbClr val="FF0000"/>
                    </a:solidFill>
                    <a:latin typeface="Arial" pitchFamily="34" charset="0"/>
                    <a:ea typeface="Arial Unicode MS" pitchFamily="34" charset="-128"/>
                  </a:rPr>
                  <a:t>No</a:t>
                </a:r>
                <a:endParaRPr lang="zh-CN" altLang="en-US">
                  <a:solidFill>
                    <a:srgbClr val="FF0000"/>
                  </a:solidFill>
                  <a:latin typeface="Arial" pitchFamily="34" charset="0"/>
                  <a:ea typeface="Arial Unicode MS" pitchFamily="34" charset="-128"/>
                </a:endParaRPr>
              </a:p>
            </p:txBody>
          </p:sp>
        </p:grpSp>
      </p:grpSp>
      <p:pic>
        <p:nvPicPr>
          <p:cNvPr id="29" name="Picture 26" descr="I:\Illustrations-Icons\MSN Icons\png\mobile phone icon.png"/>
          <p:cNvPicPr>
            <a:picLocks noChangeAspect="1" noChangeArrowheads="1"/>
          </p:cNvPicPr>
          <p:nvPr/>
        </p:nvPicPr>
        <p:blipFill>
          <a:blip r:embed="rId9" cstate="print"/>
          <a:stretch>
            <a:fillRect/>
          </a:stretch>
        </p:blipFill>
        <p:spPr bwMode="auto">
          <a:xfrm>
            <a:off x="5410200" y="1371600"/>
            <a:ext cx="250524" cy="605163"/>
          </a:xfrm>
          <a:prstGeom prst="rect">
            <a:avLst/>
          </a:prstGeom>
          <a:noFill/>
          <a:ln>
            <a:noFill/>
          </a:ln>
          <a:effectLst>
            <a:reflection blurRad="6350" stA="52000" endA="300" endPos="35000" dir="5400000" sy="-100000" algn="bl" rotWithShape="0"/>
          </a:effectLst>
        </p:spPr>
      </p:pic>
      <p:pic>
        <p:nvPicPr>
          <p:cNvPr id="30" name="Picture 2" descr="http://www.rottenbeef.com/wordpress/wp-content/uploads/2010/09/driver.jpg"/>
          <p:cNvPicPr>
            <a:picLocks noChangeAspect="1" noChangeArrowheads="1"/>
          </p:cNvPicPr>
          <p:nvPr/>
        </p:nvPicPr>
        <p:blipFill>
          <a:blip r:embed="rId10" cstate="print"/>
          <a:srcRect/>
          <a:stretch>
            <a:fillRect/>
          </a:stretch>
        </p:blipFill>
        <p:spPr bwMode="auto">
          <a:xfrm>
            <a:off x="5105400" y="4648200"/>
            <a:ext cx="990600" cy="1049267"/>
          </a:xfrm>
          <a:prstGeom prst="rect">
            <a:avLst/>
          </a:prstGeom>
          <a:noFill/>
          <a:ln w="9525">
            <a:noFill/>
            <a:miter lim="800000"/>
            <a:headEnd/>
            <a:tailEnd/>
          </a:ln>
          <a:effectLst>
            <a:softEdge rad="63500"/>
          </a:effectLst>
        </p:spPr>
      </p:pic>
      <p:pic>
        <p:nvPicPr>
          <p:cNvPr id="31" name="Picture 16" descr="http://www.web07.cn/uploads/Photo/c100723/12OT9EW40-42520.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9801561">
            <a:off x="2481263" y="4265613"/>
            <a:ext cx="1971675" cy="2835275"/>
          </a:xfrm>
          <a:prstGeom prst="rect">
            <a:avLst/>
          </a:prstGeom>
          <a:noFill/>
          <a:effectLst>
            <a:outerShdw blurRad="63500" sx="102000" sy="102000" algn="ctr" rotWithShape="0">
              <a:prstClr val="black">
                <a:alpha val="40000"/>
              </a:prstClr>
            </a:outerShdw>
          </a:effectLst>
        </p:spPr>
      </p:pic>
      <p:sp>
        <p:nvSpPr>
          <p:cNvPr id="32" name="Parallelogram 31"/>
          <p:cNvSpPr/>
          <p:nvPr/>
        </p:nvSpPr>
        <p:spPr bwMode="auto">
          <a:xfrm rot="5400000">
            <a:off x="4919665" y="1762126"/>
            <a:ext cx="290515" cy="152400"/>
          </a:xfrm>
          <a:prstGeom prst="parallelogram">
            <a:avLst/>
          </a:prstGeom>
          <a:solidFill>
            <a:srgbClr val="99660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softEdge rad="12700"/>
          </a:effectLst>
        </p:spPr>
        <p:txBody>
          <a:bodyPr/>
          <a:lstStyle/>
          <a:p>
            <a:pPr hangingPunct="0">
              <a:lnSpc>
                <a:spcPct val="93000"/>
              </a:lnSpc>
              <a:buClr>
                <a:srgbClr val="000000"/>
              </a:buClr>
              <a:buSzPct val="100000"/>
              <a:buFont typeface="Times New Roman" pitchFamily="18" charset="0"/>
              <a:buNone/>
              <a:defRPr/>
            </a:pPr>
            <a:endParaRPr lang="zh-CN" altLang="en-US"/>
          </a:p>
        </p:txBody>
      </p:sp>
      <p:sp>
        <p:nvSpPr>
          <p:cNvPr id="46098"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94D913F-6918-434A-B71E-F74B77BB2375}" type="slidenum">
              <a:rPr lang="en-US" altLang="zh-CN"/>
              <a:pPr/>
              <a:t>39</a:t>
            </a:fld>
            <a:endParaRPr lang="en-US" altLang="zh-CN"/>
          </a:p>
        </p:txBody>
      </p:sp>
    </p:spTree>
    <p:extLst>
      <p:ext uri="{BB962C8B-B14F-4D97-AF65-F5344CB8AC3E}">
        <p14:creationId xmlns:p14="http://schemas.microsoft.com/office/powerpoint/2010/main" val="3518167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97302"/>
                                        </p:tgtEl>
                                        <p:attrNameLst>
                                          <p:attrName>style.visibility</p:attrName>
                                        </p:attrNameLst>
                                      </p:cBhvr>
                                      <p:to>
                                        <p:strVal val="visible"/>
                                      </p:to>
                                    </p:set>
                                    <p:animEffect transition="in" filter="slide(fromRight)">
                                      <p:cBhvr>
                                        <p:cTn id="7" dur="500"/>
                                        <p:tgtEl>
                                          <p:spTgt spid="973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par>
                          <p:cTn id="15" fill="hold" nodeType="afterGroup">
                            <p:stCondLst>
                              <p:cond delay="500"/>
                            </p:stCondLst>
                            <p:childTnLst>
                              <p:par>
                                <p:cTn id="16" presetID="53"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slide(fromBottom)">
                                      <p:cBhvr>
                                        <p:cTn id="32" dur="500"/>
                                        <p:tgtEl>
                                          <p:spTgt spid="31"/>
                                        </p:tgtEl>
                                      </p:cBhvr>
                                    </p:animEffect>
                                  </p:childTnLst>
                                </p:cTn>
                              </p:par>
                            </p:childTnLst>
                          </p:cTn>
                        </p:par>
                        <p:par>
                          <p:cTn id="33" fill="hold" nodeType="afterGroup">
                            <p:stCondLst>
                              <p:cond delay="500"/>
                            </p:stCondLst>
                            <p:childTnLst>
                              <p:par>
                                <p:cTn id="34" presetID="12" presetClass="exit" presetSubtype="4" fill="hold" nodeType="afterEffect">
                                  <p:stCondLst>
                                    <p:cond delay="500"/>
                                  </p:stCondLst>
                                  <p:childTnLst>
                                    <p:animEffect transition="out" filter="slide(fromBottom)">
                                      <p:cBhvr>
                                        <p:cTn id="35" dur="500"/>
                                        <p:tgtEl>
                                          <p:spTgt spid="31"/>
                                        </p:tgtEl>
                                      </p:cBhvr>
                                    </p:animEffect>
                                    <p:set>
                                      <p:cBhvr>
                                        <p:cTn id="36" dur="1" fill="hold">
                                          <p:stCondLst>
                                            <p:cond delay="499"/>
                                          </p:stCondLst>
                                        </p:cTn>
                                        <p:tgtEl>
                                          <p:spTgt spid="3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xit" presetSubtype="0" fill="hold" nodeType="clickEffect">
                                  <p:stCondLst>
                                    <p:cond delay="0"/>
                                  </p:stCondLst>
                                  <p:childTnLst>
                                    <p:anim calcmode="lin" valueType="num">
                                      <p:cBhvr>
                                        <p:cTn id="44" dur="500"/>
                                        <p:tgtEl>
                                          <p:spTgt spid="29"/>
                                        </p:tgtEl>
                                        <p:attrNameLst>
                                          <p:attrName>ppt_w</p:attrName>
                                        </p:attrNameLst>
                                      </p:cBhvr>
                                      <p:tavLst>
                                        <p:tav tm="0">
                                          <p:val>
                                            <p:strVal val="ppt_w"/>
                                          </p:val>
                                        </p:tav>
                                        <p:tav tm="100000">
                                          <p:val>
                                            <p:fltVal val="0"/>
                                          </p:val>
                                        </p:tav>
                                      </p:tavLst>
                                    </p:anim>
                                    <p:anim calcmode="lin" valueType="num">
                                      <p:cBhvr>
                                        <p:cTn id="45" dur="500"/>
                                        <p:tgtEl>
                                          <p:spTgt spid="29"/>
                                        </p:tgtEl>
                                        <p:attrNameLst>
                                          <p:attrName>ppt_h</p:attrName>
                                        </p:attrNameLst>
                                      </p:cBhvr>
                                      <p:tavLst>
                                        <p:tav tm="0">
                                          <p:val>
                                            <p:strVal val="ppt_h"/>
                                          </p:val>
                                        </p:tav>
                                        <p:tav tm="100000">
                                          <p:val>
                                            <p:fltVal val="0"/>
                                          </p:val>
                                        </p:tav>
                                      </p:tavLst>
                                    </p:anim>
                                    <p:animEffect transition="out" filter="fade">
                                      <p:cBhvr>
                                        <p:cTn id="46" dur="500"/>
                                        <p:tgtEl>
                                          <p:spTgt spid="29"/>
                                        </p:tgtEl>
                                      </p:cBhvr>
                                    </p:animEffect>
                                    <p:set>
                                      <p:cBhvr>
                                        <p:cTn id="47" dur="1" fill="hold">
                                          <p:stCondLst>
                                            <p:cond delay="499"/>
                                          </p:stCondLst>
                                        </p:cTn>
                                        <p:tgtEl>
                                          <p:spTgt spid="29"/>
                                        </p:tgtEl>
                                        <p:attrNameLst>
                                          <p:attrName>style.visibility</p:attrName>
                                        </p:attrNameLst>
                                      </p:cBhvr>
                                      <p:to>
                                        <p:strVal val="hidden"/>
                                      </p:to>
                                    </p:set>
                                  </p:childTnLst>
                                </p:cTn>
                              </p:par>
                              <p:par>
                                <p:cTn id="48" presetID="53" presetClass="exit" presetSubtype="0" fill="hold" nodeType="withEffect">
                                  <p:stCondLst>
                                    <p:cond delay="0"/>
                                  </p:stCondLst>
                                  <p:childTnLst>
                                    <p:anim calcmode="lin" valueType="num">
                                      <p:cBhvr>
                                        <p:cTn id="49" dur="500"/>
                                        <p:tgtEl>
                                          <p:spTgt spid="30"/>
                                        </p:tgtEl>
                                        <p:attrNameLst>
                                          <p:attrName>ppt_w</p:attrName>
                                        </p:attrNameLst>
                                      </p:cBhvr>
                                      <p:tavLst>
                                        <p:tav tm="0">
                                          <p:val>
                                            <p:strVal val="ppt_w"/>
                                          </p:val>
                                        </p:tav>
                                        <p:tav tm="100000">
                                          <p:val>
                                            <p:fltVal val="0"/>
                                          </p:val>
                                        </p:tav>
                                      </p:tavLst>
                                    </p:anim>
                                    <p:anim calcmode="lin" valueType="num">
                                      <p:cBhvr>
                                        <p:cTn id="50" dur="500"/>
                                        <p:tgtEl>
                                          <p:spTgt spid="30"/>
                                        </p:tgtEl>
                                        <p:attrNameLst>
                                          <p:attrName>ppt_h</p:attrName>
                                        </p:attrNameLst>
                                      </p:cBhvr>
                                      <p:tavLst>
                                        <p:tav tm="0">
                                          <p:val>
                                            <p:strVal val="ppt_h"/>
                                          </p:val>
                                        </p:tav>
                                        <p:tav tm="100000">
                                          <p:val>
                                            <p:fltVal val="0"/>
                                          </p:val>
                                        </p:tav>
                                      </p:tavLst>
                                    </p:anim>
                                    <p:animEffect transition="out" filter="fade">
                                      <p:cBhvr>
                                        <p:cTn id="51" dur="500"/>
                                        <p:tgtEl>
                                          <p:spTgt spid="30"/>
                                        </p:tgtEl>
                                      </p:cBhvr>
                                    </p:animEffect>
                                    <p:set>
                                      <p:cBhvr>
                                        <p:cTn id="52" dur="1" fill="hold">
                                          <p:stCondLst>
                                            <p:cond delay="499"/>
                                          </p:stCondLst>
                                        </p:cTn>
                                        <p:tgtEl>
                                          <p:spTgt spid="30"/>
                                        </p:tgtEl>
                                        <p:attrNameLst>
                                          <p:attrName>style.visibility</p:attrName>
                                        </p:attrNameLst>
                                      </p:cBhvr>
                                      <p:to>
                                        <p:strVal val="hidden"/>
                                      </p:to>
                                    </p:set>
                                  </p:childTnLst>
                                </p:cTn>
                              </p:par>
                              <p:par>
                                <p:cTn id="53" presetID="53" presetClass="exit" presetSubtype="0" fill="hold" nodeType="withEffect">
                                  <p:stCondLst>
                                    <p:cond delay="0"/>
                                  </p:stCondLst>
                                  <p:childTnLst>
                                    <p:anim calcmode="lin" valueType="num">
                                      <p:cBhvr>
                                        <p:cTn id="54" dur="500"/>
                                        <p:tgtEl>
                                          <p:spTgt spid="2"/>
                                        </p:tgtEl>
                                        <p:attrNameLst>
                                          <p:attrName>ppt_w</p:attrName>
                                        </p:attrNameLst>
                                      </p:cBhvr>
                                      <p:tavLst>
                                        <p:tav tm="0">
                                          <p:val>
                                            <p:strVal val="ppt_w"/>
                                          </p:val>
                                        </p:tav>
                                        <p:tav tm="100000">
                                          <p:val>
                                            <p:fltVal val="0"/>
                                          </p:val>
                                        </p:tav>
                                      </p:tavLst>
                                    </p:anim>
                                    <p:anim calcmode="lin" valueType="num">
                                      <p:cBhvr>
                                        <p:cTn id="55" dur="500"/>
                                        <p:tgtEl>
                                          <p:spTgt spid="2"/>
                                        </p:tgtEl>
                                        <p:attrNameLst>
                                          <p:attrName>ppt_h</p:attrName>
                                        </p:attrNameLst>
                                      </p:cBhvr>
                                      <p:tavLst>
                                        <p:tav tm="0">
                                          <p:val>
                                            <p:strVal val="ppt_h"/>
                                          </p:val>
                                        </p:tav>
                                        <p:tav tm="100000">
                                          <p:val>
                                            <p:fltVal val="0"/>
                                          </p:val>
                                        </p:tav>
                                      </p:tavLst>
                                    </p:anim>
                                    <p:animEffect transition="out" filter="fade">
                                      <p:cBhvr>
                                        <p:cTn id="56" dur="500"/>
                                        <p:tgtEl>
                                          <p:spTgt spid="2"/>
                                        </p:tgtEl>
                                      </p:cBhvr>
                                    </p:animEffect>
                                    <p:set>
                                      <p:cBhvr>
                                        <p:cTn id="57" dur="1" fill="hold">
                                          <p:stCondLst>
                                            <p:cond delay="499"/>
                                          </p:stCondLst>
                                        </p:cTn>
                                        <p:tgtEl>
                                          <p:spTgt spid="2"/>
                                        </p:tgtEl>
                                        <p:attrNameLst>
                                          <p:attrName>style.visibility</p:attrName>
                                        </p:attrNameLst>
                                      </p:cBhvr>
                                      <p:to>
                                        <p:strVal val="hidden"/>
                                      </p:to>
                                    </p:set>
                                  </p:childTnLst>
                                </p:cTn>
                              </p:par>
                            </p:childTnLst>
                          </p:cTn>
                        </p:par>
                        <p:par>
                          <p:cTn id="58" fill="hold" nodeType="afterGroup">
                            <p:stCondLst>
                              <p:cond delay="500"/>
                            </p:stCondLst>
                            <p:childTnLst>
                              <p:par>
                                <p:cTn id="59" presetID="35" presetClass="path" presetSubtype="0" accel="50000" decel="50000" fill="hold" nodeType="afterEffect">
                                  <p:stCondLst>
                                    <p:cond delay="0"/>
                                  </p:stCondLst>
                                  <p:childTnLst>
                                    <p:animMotion origin="layout" path="M 1.11022E-16 3.33333E-6 L -0.06667 3.33333E-6 " pathEditMode="relative" rAng="0" ptsTypes="AA">
                                      <p:cBhvr>
                                        <p:cTn id="60" dur="2000" fill="hold"/>
                                        <p:tgtEl>
                                          <p:spTgt spid="97302"/>
                                        </p:tgtEl>
                                        <p:attrNameLst>
                                          <p:attrName>ppt_x</p:attrName>
                                          <p:attrName>ppt_y</p:attrName>
                                        </p:attrNameLst>
                                      </p:cBhvr>
                                      <p:rCtr x="-333300" y="0"/>
                                    </p:animMotion>
                                  </p:childTnLst>
                                </p:cTn>
                              </p:par>
                              <p:par>
                                <p:cTn id="61" presetID="6" presetClass="emph" presetSubtype="0" fill="hold" nodeType="withEffect">
                                  <p:stCondLst>
                                    <p:cond delay="0"/>
                                  </p:stCondLst>
                                  <p:childTnLst>
                                    <p:animScale>
                                      <p:cBhvr>
                                        <p:cTn id="62" dur="2000" fill="hold"/>
                                        <p:tgtEl>
                                          <p:spTgt spid="97302"/>
                                        </p:tgtEl>
                                      </p:cBhvr>
                                      <p:by x="50000" y="50000"/>
                                    </p:animScale>
                                  </p:childTnLst>
                                </p:cTn>
                              </p:par>
                            </p:childTnLst>
                          </p:cTn>
                        </p:par>
                        <p:par>
                          <p:cTn id="63" fill="hold" nodeType="afterGroup">
                            <p:stCondLst>
                              <p:cond delay="2500"/>
                            </p:stCondLst>
                            <p:childTnLst>
                              <p:par>
                                <p:cTn id="64" presetID="10" presetClass="exit" presetSubtype="0" fill="hold" nodeType="afterEffect">
                                  <p:stCondLst>
                                    <p:cond delay="0"/>
                                  </p:stCondLst>
                                  <p:childTnLst>
                                    <p:animEffect transition="out" filter="fade">
                                      <p:cBhvr>
                                        <p:cTn id="65" dur="1000"/>
                                        <p:tgtEl>
                                          <p:spTgt spid="97302"/>
                                        </p:tgtEl>
                                      </p:cBhvr>
                                    </p:animEffect>
                                    <p:set>
                                      <p:cBhvr>
                                        <p:cTn id="66" dur="1" fill="hold">
                                          <p:stCondLst>
                                            <p:cond delay="999"/>
                                          </p:stCondLst>
                                        </p:cTn>
                                        <p:tgtEl>
                                          <p:spTgt spid="973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4294967295"/>
          </p:nvPr>
        </p:nvSpPr>
        <p:spPr>
          <a:xfrm>
            <a:off x="685800" y="838200"/>
            <a:ext cx="3733800" cy="5181600"/>
          </a:xfrm>
        </p:spPr>
        <p:txBody>
          <a:bodyPr rtlCol="0">
            <a:normAutofit/>
          </a:bodyPr>
          <a:lstStyle/>
          <a:p>
            <a:pPr marL="0" indent="0" algn="ctr" fontAlgn="auto">
              <a:lnSpc>
                <a:spcPct val="80000"/>
              </a:lnSpc>
              <a:spcAft>
                <a:spcPts val="0"/>
              </a:spcAft>
              <a:buFont typeface="Arial" pitchFamily="34" charset="0"/>
              <a:buNone/>
              <a:defRPr/>
            </a:pPr>
            <a:r>
              <a:rPr lang="en-GB" sz="4000" b="1" dirty="0">
                <a:solidFill>
                  <a:srgbClr val="C00000"/>
                </a:solidFill>
                <a:latin typeface="+mj-lt"/>
                <a:ea typeface="+mj-ea"/>
                <a:cs typeface="+mj-cs"/>
              </a:rPr>
              <a:t>Introduction</a:t>
            </a:r>
          </a:p>
          <a:p>
            <a:pPr marL="609600" indent="-609600" fontAlgn="auto">
              <a:lnSpc>
                <a:spcPct val="80000"/>
              </a:lnSpc>
              <a:spcAft>
                <a:spcPts val="0"/>
              </a:spcAft>
              <a:defRPr/>
            </a:pPr>
            <a:endParaRPr lang="en-GB" sz="1600" dirty="0"/>
          </a:p>
          <a:p>
            <a:pPr marL="609600" indent="-609600" fontAlgn="auto">
              <a:lnSpc>
                <a:spcPct val="80000"/>
              </a:lnSpc>
              <a:spcAft>
                <a:spcPts val="0"/>
              </a:spcAft>
              <a:defRPr/>
            </a:pPr>
            <a:r>
              <a:rPr lang="en-GB" sz="1600" dirty="0" smtClean="0"/>
              <a:t>SPUG is an open forum, founded in 2007, with a growing number of global telecom carriers and service providers</a:t>
            </a:r>
          </a:p>
          <a:p>
            <a:pPr marL="609600" indent="-609600" fontAlgn="auto">
              <a:lnSpc>
                <a:spcPct val="80000"/>
              </a:lnSpc>
              <a:spcAft>
                <a:spcPts val="0"/>
              </a:spcAft>
              <a:defRPr/>
            </a:pPr>
            <a:endParaRPr lang="en-GB" sz="1600" dirty="0" smtClean="0">
              <a:solidFill>
                <a:srgbClr val="FFFF00"/>
              </a:solidFill>
            </a:endParaRPr>
          </a:p>
          <a:p>
            <a:pPr marL="609600" indent="-609600" fontAlgn="auto">
              <a:spcAft>
                <a:spcPts val="0"/>
              </a:spcAft>
              <a:defRPr/>
            </a:pPr>
            <a:r>
              <a:rPr lang="en-GB" sz="1600" dirty="0" smtClean="0"/>
              <a:t>Founders and Executive Sponsors</a:t>
            </a:r>
            <a:endParaRPr lang="en-US" sz="1600" dirty="0" smtClean="0"/>
          </a:p>
          <a:p>
            <a:pPr marL="990600" lvl="1" indent="-533400" fontAlgn="auto">
              <a:spcAft>
                <a:spcPts val="0"/>
              </a:spcAft>
              <a:defRPr/>
            </a:pPr>
            <a:r>
              <a:rPr lang="en-GB" sz="1400" dirty="0" smtClean="0"/>
              <a:t>Dr. Ray Barghi </a:t>
            </a:r>
            <a:endParaRPr lang="en-US" sz="1400" dirty="0" smtClean="0"/>
          </a:p>
          <a:p>
            <a:pPr marL="990600" lvl="1" indent="-533400" fontAlgn="auto">
              <a:spcAft>
                <a:spcPts val="0"/>
              </a:spcAft>
              <a:defRPr/>
            </a:pPr>
            <a:r>
              <a:rPr lang="en-GB" sz="1400" dirty="0" smtClean="0"/>
              <a:t>Joachim Horn, CTO, T-Mobile International AG </a:t>
            </a:r>
            <a:endParaRPr lang="en-US" sz="1400" dirty="0" smtClean="0"/>
          </a:p>
          <a:p>
            <a:pPr marL="990600" lvl="1" indent="-533400" fontAlgn="auto">
              <a:spcAft>
                <a:spcPts val="0"/>
              </a:spcAft>
              <a:defRPr/>
            </a:pPr>
            <a:r>
              <a:rPr lang="en-GB" sz="1400" dirty="0" smtClean="0"/>
              <a:t>Graham Baxter, CTO, 3 UK </a:t>
            </a:r>
            <a:endParaRPr lang="en-US" sz="1400" dirty="0" smtClean="0"/>
          </a:p>
          <a:p>
            <a:pPr marL="990600" lvl="1" indent="-533400" fontAlgn="auto">
              <a:spcAft>
                <a:spcPts val="0"/>
              </a:spcAft>
              <a:defRPr/>
            </a:pPr>
            <a:r>
              <a:rPr lang="en-GB" sz="1400" dirty="0" smtClean="0"/>
              <a:t>Kathy Walker, CNO, Sprint Nextel </a:t>
            </a:r>
            <a:endParaRPr lang="en-US" sz="1400" dirty="0" smtClean="0"/>
          </a:p>
          <a:p>
            <a:pPr marL="990600" lvl="1" indent="-533400" fontAlgn="auto">
              <a:spcAft>
                <a:spcPts val="0"/>
              </a:spcAft>
              <a:defRPr/>
            </a:pPr>
            <a:r>
              <a:rPr lang="en-GB" sz="1400" dirty="0" err="1" smtClean="0"/>
              <a:t>Iyad</a:t>
            </a:r>
            <a:r>
              <a:rPr lang="en-GB" sz="1400" dirty="0" smtClean="0"/>
              <a:t> </a:t>
            </a:r>
            <a:r>
              <a:rPr lang="en-GB" sz="1400" dirty="0" err="1" smtClean="0"/>
              <a:t>Tarazi</a:t>
            </a:r>
            <a:r>
              <a:rPr lang="en-GB" sz="1400" dirty="0" smtClean="0"/>
              <a:t>, VP of Network Development, Sprint Nextel</a:t>
            </a:r>
            <a:endParaRPr lang="en-US" sz="1400" dirty="0" smtClean="0"/>
          </a:p>
        </p:txBody>
      </p:sp>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5383442-5980-4D54-A31D-9AFCB85954C6}" type="slidenum">
              <a:rPr lang="en-US">
                <a:solidFill>
                  <a:schemeClr val="accent2"/>
                </a:solidFill>
              </a:rPr>
              <a:pPr fontAlgn="base">
                <a:spcBef>
                  <a:spcPct val="0"/>
                </a:spcBef>
                <a:spcAft>
                  <a:spcPct val="0"/>
                </a:spcAft>
              </a:pPr>
              <a:t>4</a:t>
            </a:fld>
            <a:endParaRPr lang="en-US">
              <a:solidFill>
                <a:schemeClr val="accent2"/>
              </a:solidFill>
            </a:endParaRPr>
          </a:p>
        </p:txBody>
      </p:sp>
      <p:sp>
        <p:nvSpPr>
          <p:cNvPr id="5" name="Rectangle 3"/>
          <p:cNvSpPr txBox="1">
            <a:spLocks noChangeArrowheads="1"/>
          </p:cNvSpPr>
          <p:nvPr/>
        </p:nvSpPr>
        <p:spPr>
          <a:xfrm>
            <a:off x="4572000" y="838200"/>
            <a:ext cx="4114800" cy="5181600"/>
          </a:xfrm>
          <a:prstGeom prst="rect">
            <a:avLst/>
          </a:prstGeom>
          <a:noFill/>
        </p:spPr>
        <p:txBody>
          <a:bodyPr>
            <a:normAutofit fontScale="92500" lnSpcReduction="10000"/>
          </a:bodyPr>
          <a:lstStyle>
            <a:lvl1pPr marL="342900" indent="-342900" algn="l" defTabSz="914400" rtl="0" eaLnBrk="1" latinLnBrk="0" hangingPunct="1">
              <a:spcBef>
                <a:spcPct val="20000"/>
              </a:spcBef>
              <a:buClr>
                <a:schemeClr val="accent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90000"/>
              </a:lnSpc>
              <a:spcAft>
                <a:spcPts val="0"/>
              </a:spcAft>
              <a:buFont typeface="Arial" pitchFamily="34" charset="0"/>
              <a:buNone/>
              <a:defRPr/>
            </a:pPr>
            <a:r>
              <a:rPr lang="en-US" sz="4300" b="1" dirty="0">
                <a:solidFill>
                  <a:srgbClr val="C00000"/>
                </a:solidFill>
                <a:latin typeface="+mj-lt"/>
                <a:ea typeface="+mj-ea"/>
                <a:cs typeface="+mj-cs"/>
              </a:rPr>
              <a:t>Vision &amp; Mission</a:t>
            </a:r>
          </a:p>
          <a:p>
            <a:pPr fontAlgn="auto">
              <a:spcAft>
                <a:spcPts val="0"/>
              </a:spcAft>
              <a:defRPr/>
            </a:pPr>
            <a:endParaRPr lang="en-US" sz="1800" dirty="0"/>
          </a:p>
          <a:p>
            <a:pPr fontAlgn="auto">
              <a:spcAft>
                <a:spcPts val="0"/>
              </a:spcAft>
              <a:defRPr/>
            </a:pPr>
            <a:r>
              <a:rPr lang="en-US" sz="1800" dirty="0" smtClean="0"/>
              <a:t>Drive separation of subscriber profile data from application logic </a:t>
            </a:r>
          </a:p>
          <a:p>
            <a:pPr fontAlgn="auto">
              <a:spcAft>
                <a:spcPts val="0"/>
              </a:spcAft>
              <a:defRPr/>
            </a:pPr>
            <a:endParaRPr lang="en-US" sz="1800" dirty="0" smtClean="0"/>
          </a:p>
          <a:p>
            <a:pPr fontAlgn="auto">
              <a:spcAft>
                <a:spcPts val="0"/>
              </a:spcAft>
              <a:defRPr/>
            </a:pPr>
            <a:r>
              <a:rPr lang="en-US" sz="1800" dirty="0" smtClean="0"/>
              <a:t>Promote data access interfaces based on open, standard protocols</a:t>
            </a:r>
          </a:p>
          <a:p>
            <a:pPr fontAlgn="auto">
              <a:spcAft>
                <a:spcPts val="0"/>
              </a:spcAft>
              <a:defRPr/>
            </a:pPr>
            <a:endParaRPr lang="en-US" sz="1800" dirty="0" smtClean="0"/>
          </a:p>
          <a:p>
            <a:pPr fontAlgn="auto">
              <a:spcAft>
                <a:spcPts val="0"/>
              </a:spcAft>
              <a:defRPr/>
            </a:pPr>
            <a:r>
              <a:rPr lang="en-US" sz="1800" dirty="0" smtClean="0"/>
              <a:t>Develop and maintain a reference architecture and a reference data model</a:t>
            </a:r>
          </a:p>
          <a:p>
            <a:pPr fontAlgn="auto">
              <a:spcAft>
                <a:spcPts val="0"/>
              </a:spcAft>
              <a:defRPr/>
            </a:pPr>
            <a:endParaRPr lang="en-US" sz="1800" dirty="0" smtClean="0"/>
          </a:p>
          <a:p>
            <a:pPr fontAlgn="auto">
              <a:spcAft>
                <a:spcPts val="0"/>
              </a:spcAft>
              <a:defRPr/>
            </a:pPr>
            <a:r>
              <a:rPr lang="en-US" sz="1800" dirty="0" smtClean="0"/>
              <a:t>Facilitate verification of applications with subscriber profile data store(s)</a:t>
            </a:r>
          </a:p>
          <a:p>
            <a:pPr fontAlgn="auto">
              <a:spcAft>
                <a:spcPts val="0"/>
              </a:spcAft>
              <a:defRPr/>
            </a:pPr>
            <a:endParaRPr lang="en-US" sz="1800" dirty="0" smtClean="0"/>
          </a:p>
          <a:p>
            <a:pPr fontAlgn="auto">
              <a:spcAft>
                <a:spcPts val="0"/>
              </a:spcAft>
              <a:defRPr/>
            </a:pPr>
            <a:r>
              <a:rPr lang="en-US" sz="1800" dirty="0" smtClean="0"/>
              <a:t>Work with a broad base of CSPs, vendors and developers in support of USP and application ecosystem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loud Callout 41"/>
          <p:cNvSpPr/>
          <p:nvPr/>
        </p:nvSpPr>
        <p:spPr bwMode="auto">
          <a:xfrm>
            <a:off x="5410200" y="3200400"/>
            <a:ext cx="3886200" cy="1916348"/>
          </a:xfrm>
          <a:prstGeom prst="cloudCallout">
            <a:avLst>
              <a:gd name="adj1" fmla="val -17376"/>
              <a:gd name="adj2" fmla="val 26042"/>
            </a:avLst>
          </a:prstGeom>
          <a:solidFill>
            <a:srgbClr val="99CCFF"/>
          </a:solidFill>
          <a:ln>
            <a:noFill/>
            <a:headEnd type="none" w="med" len="med"/>
            <a:tailEnd type="none" w="med" len="med"/>
          </a:ln>
          <a:effectLst>
            <a:softEdge rad="317500"/>
          </a:effectLst>
        </p:spPr>
        <p:style>
          <a:lnRef idx="2">
            <a:schemeClr val="accent6">
              <a:shade val="50000"/>
            </a:schemeClr>
          </a:lnRef>
          <a:fillRef idx="1">
            <a:schemeClr val="accent6"/>
          </a:fillRef>
          <a:effectRef idx="0">
            <a:schemeClr val="accent6"/>
          </a:effectRef>
          <a:fontRef idx="minor">
            <a:schemeClr val="lt1"/>
          </a:fontRef>
        </p:style>
        <p:txBody>
          <a:bodyPr/>
          <a:lstStyle/>
          <a:p>
            <a:pPr hangingPunct="0">
              <a:lnSpc>
                <a:spcPct val="93000"/>
              </a:lnSpc>
              <a:buClr>
                <a:srgbClr val="000000"/>
              </a:buClr>
              <a:buSzPct val="100000"/>
              <a:buFont typeface="Times New Roman" pitchFamily="18" charset="0"/>
              <a:buNone/>
              <a:defRPr/>
            </a:pPr>
            <a:endParaRPr lang="zh-CN" altLang="en-US">
              <a:solidFill>
                <a:schemeClr val="bg1"/>
              </a:solidFill>
              <a:latin typeface="Arial" pitchFamily="34" charset="0"/>
              <a:ea typeface="Arial Unicode MS" pitchFamily="34" charset="-128"/>
            </a:endParaRPr>
          </a:p>
        </p:txBody>
      </p:sp>
      <p:sp>
        <p:nvSpPr>
          <p:cNvPr id="41" name="Cloud Callout 40"/>
          <p:cNvSpPr/>
          <p:nvPr/>
        </p:nvSpPr>
        <p:spPr bwMode="auto">
          <a:xfrm>
            <a:off x="4800600" y="1436452"/>
            <a:ext cx="3886200" cy="1916348"/>
          </a:xfrm>
          <a:prstGeom prst="cloudCallout">
            <a:avLst>
              <a:gd name="adj1" fmla="val -17376"/>
              <a:gd name="adj2" fmla="val 26042"/>
            </a:avLst>
          </a:prstGeom>
          <a:solidFill>
            <a:srgbClr val="99CCFF"/>
          </a:solidFill>
          <a:ln>
            <a:noFill/>
            <a:headEnd type="none" w="med" len="med"/>
            <a:tailEnd type="none" w="med" len="med"/>
          </a:ln>
          <a:effectLst>
            <a:softEdge rad="317500"/>
          </a:effectLst>
        </p:spPr>
        <p:style>
          <a:lnRef idx="2">
            <a:schemeClr val="accent6">
              <a:shade val="50000"/>
            </a:schemeClr>
          </a:lnRef>
          <a:fillRef idx="1">
            <a:schemeClr val="accent6"/>
          </a:fillRef>
          <a:effectRef idx="0">
            <a:schemeClr val="accent6"/>
          </a:effectRef>
          <a:fontRef idx="minor">
            <a:schemeClr val="lt1"/>
          </a:fontRef>
        </p:style>
        <p:txBody>
          <a:bodyPr/>
          <a:lstStyle/>
          <a:p>
            <a:pPr hangingPunct="0">
              <a:lnSpc>
                <a:spcPct val="93000"/>
              </a:lnSpc>
              <a:buClr>
                <a:srgbClr val="000000"/>
              </a:buClr>
              <a:buSzPct val="100000"/>
              <a:buFont typeface="Times New Roman" pitchFamily="18" charset="0"/>
              <a:buNone/>
              <a:defRPr/>
            </a:pPr>
            <a:endParaRPr lang="zh-CN" altLang="en-US">
              <a:solidFill>
                <a:schemeClr val="bg1"/>
              </a:solidFill>
              <a:latin typeface="Arial" pitchFamily="34" charset="0"/>
              <a:ea typeface="Arial Unicode MS" pitchFamily="34" charset="-128"/>
            </a:endParaRPr>
          </a:p>
        </p:txBody>
      </p:sp>
      <p:sp>
        <p:nvSpPr>
          <p:cNvPr id="40" name="Rounded Rectangle 39"/>
          <p:cNvSpPr/>
          <p:nvPr/>
        </p:nvSpPr>
        <p:spPr bwMode="auto">
          <a:xfrm>
            <a:off x="838200" y="1905000"/>
            <a:ext cx="2286000" cy="3124200"/>
          </a:xfrm>
          <a:prstGeom prst="roundRect">
            <a:avLst/>
          </a:prstGeom>
          <a:solidFill>
            <a:srgbClr val="FFC000"/>
          </a:solidFill>
          <a:ln w="9525" cap="flat" cmpd="sng" algn="ctr">
            <a:solidFill>
              <a:schemeClr val="tx1"/>
            </a:solidFill>
            <a:prstDash val="solid"/>
            <a:round/>
            <a:headEnd type="none" w="med" len="med"/>
            <a:tailEnd type="none" w="med" len="med"/>
          </a:ln>
          <a:effectLst>
            <a:softEdge rad="317500"/>
          </a:effectLst>
        </p:spPr>
        <p:txBody>
          <a:bodyPr/>
          <a:lstStyle/>
          <a:p>
            <a:pPr hangingPunct="0">
              <a:lnSpc>
                <a:spcPct val="93000"/>
              </a:lnSpc>
              <a:buClr>
                <a:srgbClr val="000000"/>
              </a:buClr>
              <a:buSzPct val="100000"/>
              <a:buFont typeface="Times New Roman" pitchFamily="18" charset="0"/>
              <a:buNone/>
              <a:defRPr/>
            </a:pPr>
            <a:endParaRPr lang="zh-CN" altLang="en-US"/>
          </a:p>
        </p:txBody>
      </p:sp>
      <p:sp>
        <p:nvSpPr>
          <p:cNvPr id="99331" name="Rectangle 1"/>
          <p:cNvSpPr>
            <a:spLocks noGrp="1" noChangeArrowheads="1"/>
          </p:cNvSpPr>
          <p:nvPr>
            <p:ph type="title" idx="4294967295"/>
          </p:nvPr>
        </p:nvSpPr>
        <p:spPr>
          <a:xfrm>
            <a:off x="457200" y="304800"/>
            <a:ext cx="8229600" cy="914400"/>
          </a:xfrm>
        </p:spPr>
        <p:txBody>
          <a:bodyPr/>
          <a:lstStyle/>
          <a:p>
            <a:pPr algn="ctr" defTabSz="457200" eaLnBrk="1"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4000" b="1" kern="1200" dirty="0" smtClean="0">
                <a:solidFill>
                  <a:srgbClr val="C00000"/>
                </a:solidFill>
                <a:ea typeface="+mj-ea"/>
              </a:rPr>
              <a:t>Cloud Services</a:t>
            </a:r>
          </a:p>
        </p:txBody>
      </p:sp>
      <p:sp>
        <p:nvSpPr>
          <p:cNvPr id="99334" name="矩形 10"/>
          <p:cNvSpPr>
            <a:spLocks noChangeArrowheads="1"/>
          </p:cNvSpPr>
          <p:nvPr/>
        </p:nvSpPr>
        <p:spPr bwMode="auto">
          <a:xfrm>
            <a:off x="6629400" y="1524000"/>
            <a:ext cx="990600" cy="436563"/>
          </a:xfrm>
          <a:prstGeom prst="rect">
            <a:avLst/>
          </a:prstGeom>
          <a:noFill/>
          <a:ln w="9525">
            <a:noFill/>
            <a:miter lim="800000"/>
            <a:headEnd/>
            <a:tailEnd/>
          </a:ln>
        </p:spPr>
        <p:txBody>
          <a:bodyPr wrap="none">
            <a:spAutoFit/>
          </a:bodyPr>
          <a:lstStyle/>
          <a:p>
            <a:pPr hangingPunct="0">
              <a:lnSpc>
                <a:spcPct val="93000"/>
              </a:lnSpc>
              <a:buClr>
                <a:srgbClr val="000000"/>
              </a:buClr>
              <a:buSzPct val="100000"/>
              <a:buFont typeface="Times New Roman" pitchFamily="18" charset="0"/>
              <a:buNone/>
              <a:defRPr/>
            </a:pP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2"/>
                <a:cs typeface="Arial Unicode MS" pitchFamily="34" charset="-122"/>
              </a:rPr>
              <a:t>Cloud</a:t>
            </a:r>
            <a:endPar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2"/>
              <a:cs typeface="Arial Unicode MS" pitchFamily="34" charset="-122"/>
            </a:endParaRPr>
          </a:p>
        </p:txBody>
      </p:sp>
      <p:sp>
        <p:nvSpPr>
          <p:cNvPr id="47117" name="矩形 11"/>
          <p:cNvSpPr>
            <a:spLocks noChangeArrowheads="1"/>
          </p:cNvSpPr>
          <p:nvPr/>
        </p:nvSpPr>
        <p:spPr bwMode="auto">
          <a:xfrm>
            <a:off x="966788" y="3048000"/>
            <a:ext cx="2000250" cy="381000"/>
          </a:xfrm>
          <a:prstGeom prst="rect">
            <a:avLst/>
          </a:prstGeom>
          <a:solidFill>
            <a:srgbClr val="00B050"/>
          </a:solidFill>
          <a:ln w="12700" algn="ctr">
            <a:solidFill>
              <a:schemeClr val="bg1"/>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r>
              <a:rPr lang="en-US" altLang="zh-CN" sz="1400">
                <a:latin typeface="FrutigerNext LT Regular" pitchFamily="34" charset="0"/>
                <a:ea typeface="宋体" pitchFamily="2" charset="-122"/>
              </a:rPr>
              <a:t>Distributed</a:t>
            </a:r>
            <a:endParaRPr lang="zh-CN" altLang="en-US" sz="1400">
              <a:latin typeface="FrutigerNext LT Regular" pitchFamily="34" charset="0"/>
              <a:ea typeface="宋体" pitchFamily="2" charset="-122"/>
            </a:endParaRPr>
          </a:p>
        </p:txBody>
      </p:sp>
      <p:sp>
        <p:nvSpPr>
          <p:cNvPr id="47118" name="矩形 14"/>
          <p:cNvSpPr>
            <a:spLocks noChangeArrowheads="1"/>
          </p:cNvSpPr>
          <p:nvPr/>
        </p:nvSpPr>
        <p:spPr bwMode="auto">
          <a:xfrm>
            <a:off x="966788" y="3505200"/>
            <a:ext cx="2000250" cy="381000"/>
          </a:xfrm>
          <a:prstGeom prst="rect">
            <a:avLst/>
          </a:prstGeom>
          <a:solidFill>
            <a:srgbClr val="00B050"/>
          </a:solidFill>
          <a:ln w="12700" algn="ctr">
            <a:solidFill>
              <a:schemeClr val="bg1"/>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r>
              <a:rPr lang="en-US" altLang="zh-CN" sz="1400">
                <a:latin typeface="FrutigerNext LT Regular" pitchFamily="34" charset="0"/>
                <a:ea typeface="宋体" pitchFamily="2" charset="-122"/>
              </a:rPr>
              <a:t>Virtualization</a:t>
            </a:r>
            <a:endParaRPr lang="zh-CN" altLang="en-US" sz="1400">
              <a:latin typeface="FrutigerNext LT Regular" pitchFamily="34" charset="0"/>
              <a:ea typeface="宋体" pitchFamily="2" charset="-122"/>
            </a:endParaRPr>
          </a:p>
        </p:txBody>
      </p:sp>
      <p:sp>
        <p:nvSpPr>
          <p:cNvPr id="47119" name="矩形 16"/>
          <p:cNvSpPr>
            <a:spLocks noChangeArrowheads="1"/>
          </p:cNvSpPr>
          <p:nvPr/>
        </p:nvSpPr>
        <p:spPr bwMode="auto">
          <a:xfrm>
            <a:off x="1524000" y="1544638"/>
            <a:ext cx="86836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hangingPunct="0">
              <a:lnSpc>
                <a:spcPct val="93000"/>
              </a:lnSpc>
              <a:buClr>
                <a:srgbClr val="000000"/>
              </a:buClr>
              <a:buSzPct val="100000"/>
              <a:buFont typeface="Times New Roman" pitchFamily="18" charset="0"/>
              <a:buNone/>
            </a:pPr>
            <a:r>
              <a:rPr lang="en-US" altLang="zh-CN" sz="2400">
                <a:solidFill>
                  <a:schemeClr val="tx1"/>
                </a:solidFill>
              </a:rPr>
              <a:t>SDM</a:t>
            </a:r>
            <a:endParaRPr lang="zh-CN" altLang="en-US" sz="2400">
              <a:solidFill>
                <a:schemeClr val="tx1"/>
              </a:solidFill>
            </a:endParaRPr>
          </a:p>
        </p:txBody>
      </p:sp>
      <p:sp>
        <p:nvSpPr>
          <p:cNvPr id="47120" name="矩形 21"/>
          <p:cNvSpPr>
            <a:spLocks noChangeArrowheads="1"/>
          </p:cNvSpPr>
          <p:nvPr/>
        </p:nvSpPr>
        <p:spPr bwMode="auto">
          <a:xfrm>
            <a:off x="6172200" y="2136775"/>
            <a:ext cx="1981200" cy="377825"/>
          </a:xfrm>
          <a:prstGeom prst="rect">
            <a:avLst/>
          </a:prstGeom>
          <a:solidFill>
            <a:srgbClr val="00B050"/>
          </a:solidFill>
          <a:ln w="12700" algn="ctr">
            <a:solidFill>
              <a:schemeClr val="bg1"/>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r>
              <a:rPr lang="en-US" altLang="zh-CN" sz="1400">
                <a:latin typeface="FrutigerNext LT Regular" pitchFamily="34" charset="0"/>
                <a:ea typeface="宋体" pitchFamily="2" charset="-122"/>
              </a:rPr>
              <a:t>Distributed</a:t>
            </a:r>
            <a:endParaRPr lang="zh-CN" altLang="en-US" sz="1400">
              <a:latin typeface="FrutigerNext LT Regular" pitchFamily="34" charset="0"/>
              <a:ea typeface="宋体" pitchFamily="2" charset="-122"/>
            </a:endParaRPr>
          </a:p>
        </p:txBody>
      </p:sp>
      <p:sp>
        <p:nvSpPr>
          <p:cNvPr id="47121" name="矩形 23"/>
          <p:cNvSpPr>
            <a:spLocks noChangeArrowheads="1"/>
          </p:cNvSpPr>
          <p:nvPr/>
        </p:nvSpPr>
        <p:spPr bwMode="auto">
          <a:xfrm>
            <a:off x="6172200" y="2590800"/>
            <a:ext cx="1981200" cy="377825"/>
          </a:xfrm>
          <a:prstGeom prst="rect">
            <a:avLst/>
          </a:prstGeom>
          <a:solidFill>
            <a:srgbClr val="00B050"/>
          </a:solidFill>
          <a:ln w="12700" algn="ctr">
            <a:solidFill>
              <a:schemeClr val="bg1"/>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r>
              <a:rPr lang="en-US" altLang="zh-CN" sz="1400">
                <a:latin typeface="FrutigerNext LT Regular" pitchFamily="34" charset="0"/>
                <a:ea typeface="宋体" pitchFamily="2" charset="-122"/>
              </a:rPr>
              <a:t>Virtualization</a:t>
            </a:r>
            <a:endParaRPr lang="zh-CN" altLang="en-US" sz="1400">
              <a:latin typeface="FrutigerNext LT Regular" pitchFamily="34" charset="0"/>
              <a:ea typeface="宋体" pitchFamily="2" charset="-122"/>
            </a:endParaRPr>
          </a:p>
        </p:txBody>
      </p:sp>
      <p:sp>
        <p:nvSpPr>
          <p:cNvPr id="47122" name="矩形 26"/>
          <p:cNvSpPr>
            <a:spLocks noChangeArrowheads="1"/>
          </p:cNvSpPr>
          <p:nvPr/>
        </p:nvSpPr>
        <p:spPr bwMode="auto">
          <a:xfrm>
            <a:off x="6172200" y="3048000"/>
            <a:ext cx="1981200" cy="377825"/>
          </a:xfrm>
          <a:prstGeom prst="rect">
            <a:avLst/>
          </a:prstGeom>
          <a:solidFill>
            <a:srgbClr val="00B050"/>
          </a:solidFill>
          <a:ln w="12700" algn="ctr">
            <a:solidFill>
              <a:schemeClr val="bg1"/>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r>
              <a:rPr lang="en-US" altLang="zh-CN" sz="1400">
                <a:latin typeface="FrutigerNext LT Regular" pitchFamily="34" charset="0"/>
                <a:ea typeface="宋体" pitchFamily="2" charset="-122"/>
              </a:rPr>
              <a:t>Parallel</a:t>
            </a:r>
            <a:endParaRPr lang="zh-CN" altLang="en-US" sz="1400">
              <a:latin typeface="FrutigerNext LT Regular" pitchFamily="34" charset="0"/>
              <a:ea typeface="宋体" pitchFamily="2" charset="-122"/>
            </a:endParaRPr>
          </a:p>
        </p:txBody>
      </p:sp>
      <p:sp>
        <p:nvSpPr>
          <p:cNvPr id="47123" name="矩形 29"/>
          <p:cNvSpPr>
            <a:spLocks noChangeArrowheads="1"/>
          </p:cNvSpPr>
          <p:nvPr/>
        </p:nvSpPr>
        <p:spPr bwMode="auto">
          <a:xfrm>
            <a:off x="6172200" y="3505200"/>
            <a:ext cx="1981200" cy="377825"/>
          </a:xfrm>
          <a:prstGeom prst="rect">
            <a:avLst/>
          </a:prstGeom>
          <a:solidFill>
            <a:srgbClr val="00B050"/>
          </a:solidFill>
          <a:ln w="12700" algn="ctr">
            <a:solidFill>
              <a:schemeClr val="bg1"/>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r>
              <a:rPr lang="en-US" altLang="zh-CN" sz="1400">
                <a:latin typeface="FrutigerNext LT Regular" pitchFamily="34" charset="0"/>
                <a:ea typeface="宋体" pitchFamily="2" charset="-122"/>
              </a:rPr>
              <a:t>Automation</a:t>
            </a:r>
          </a:p>
        </p:txBody>
      </p:sp>
      <p:sp>
        <p:nvSpPr>
          <p:cNvPr id="47124" name="矩形 31"/>
          <p:cNvSpPr>
            <a:spLocks noChangeArrowheads="1"/>
          </p:cNvSpPr>
          <p:nvPr/>
        </p:nvSpPr>
        <p:spPr bwMode="auto">
          <a:xfrm>
            <a:off x="966788" y="4024313"/>
            <a:ext cx="2000250" cy="395287"/>
          </a:xfrm>
          <a:prstGeom prst="rect">
            <a:avLst/>
          </a:prstGeom>
          <a:solidFill>
            <a:srgbClr val="FF99CC"/>
          </a:solidFill>
          <a:ln w="12700" algn="ctr">
            <a:solidFill>
              <a:schemeClr val="bg1"/>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r>
              <a:rPr lang="en-US" altLang="zh-CN" sz="1400">
                <a:solidFill>
                  <a:srgbClr val="000000"/>
                </a:solidFill>
                <a:latin typeface="FrutigerNext LT Regular" pitchFamily="34" charset="0"/>
                <a:ea typeface="宋体" pitchFamily="2" charset="-122"/>
              </a:rPr>
              <a:t>CT-Oriented Reliability</a:t>
            </a:r>
            <a:endParaRPr lang="zh-CN" altLang="en-US" sz="1400">
              <a:solidFill>
                <a:srgbClr val="000000"/>
              </a:solidFill>
              <a:latin typeface="FrutigerNext LT Regular" pitchFamily="34" charset="0"/>
              <a:ea typeface="宋体" pitchFamily="2" charset="-122"/>
            </a:endParaRPr>
          </a:p>
        </p:txBody>
      </p:sp>
      <p:sp>
        <p:nvSpPr>
          <p:cNvPr id="47125" name="矩形 33"/>
          <p:cNvSpPr>
            <a:spLocks noChangeArrowheads="1"/>
          </p:cNvSpPr>
          <p:nvPr/>
        </p:nvSpPr>
        <p:spPr bwMode="auto">
          <a:xfrm>
            <a:off x="966788" y="4481513"/>
            <a:ext cx="2000250" cy="395287"/>
          </a:xfrm>
          <a:prstGeom prst="rect">
            <a:avLst/>
          </a:prstGeom>
          <a:solidFill>
            <a:srgbClr val="FF99CC"/>
          </a:solidFill>
          <a:ln w="12700" algn="ctr">
            <a:solidFill>
              <a:schemeClr val="bg1"/>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r>
              <a:rPr lang="en-US" altLang="zh-CN" sz="1400">
                <a:solidFill>
                  <a:srgbClr val="000000"/>
                </a:solidFill>
                <a:latin typeface="FrutigerNext LT Regular" pitchFamily="34" charset="0"/>
                <a:ea typeface="宋体" pitchFamily="2" charset="-122"/>
              </a:rPr>
              <a:t>CT-Oriented O&amp;M</a:t>
            </a:r>
            <a:endParaRPr lang="zh-CN" altLang="en-US" sz="1400">
              <a:solidFill>
                <a:srgbClr val="000000"/>
              </a:solidFill>
              <a:latin typeface="FrutigerNext LT Regular" pitchFamily="34" charset="0"/>
              <a:ea typeface="宋体" pitchFamily="2" charset="-122"/>
            </a:endParaRPr>
          </a:p>
        </p:txBody>
      </p:sp>
      <p:sp>
        <p:nvSpPr>
          <p:cNvPr id="47126" name="矩形 35"/>
          <p:cNvSpPr>
            <a:spLocks noChangeArrowheads="1"/>
          </p:cNvSpPr>
          <p:nvPr/>
        </p:nvSpPr>
        <p:spPr bwMode="auto">
          <a:xfrm>
            <a:off x="6172200" y="4024313"/>
            <a:ext cx="2000250" cy="395287"/>
          </a:xfrm>
          <a:prstGeom prst="rect">
            <a:avLst/>
          </a:prstGeom>
          <a:solidFill>
            <a:srgbClr val="FF99CC"/>
          </a:solidFill>
          <a:ln w="12700" algn="ctr">
            <a:solidFill>
              <a:schemeClr val="bg1"/>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r>
              <a:rPr lang="en-US" altLang="zh-CN" sz="1400">
                <a:solidFill>
                  <a:srgbClr val="000000"/>
                </a:solidFill>
                <a:latin typeface="FrutigerNext LT Regular" pitchFamily="34" charset="0"/>
                <a:ea typeface="宋体" pitchFamily="2" charset="-122"/>
              </a:rPr>
              <a:t>IT-Oriented Reliability</a:t>
            </a:r>
            <a:endParaRPr lang="zh-CN" altLang="en-US" sz="1400">
              <a:solidFill>
                <a:srgbClr val="000000"/>
              </a:solidFill>
              <a:latin typeface="FrutigerNext LT Regular" pitchFamily="34" charset="0"/>
              <a:ea typeface="宋体" pitchFamily="2" charset="-122"/>
            </a:endParaRPr>
          </a:p>
        </p:txBody>
      </p:sp>
      <p:sp>
        <p:nvSpPr>
          <p:cNvPr id="47127" name="矩形 37"/>
          <p:cNvSpPr>
            <a:spLocks noChangeArrowheads="1"/>
          </p:cNvSpPr>
          <p:nvPr/>
        </p:nvSpPr>
        <p:spPr bwMode="auto">
          <a:xfrm>
            <a:off x="6172200" y="4481513"/>
            <a:ext cx="2000250" cy="395287"/>
          </a:xfrm>
          <a:prstGeom prst="rect">
            <a:avLst/>
          </a:prstGeom>
          <a:solidFill>
            <a:srgbClr val="FF99CC"/>
          </a:solidFill>
          <a:ln w="12700" algn="ctr">
            <a:solidFill>
              <a:schemeClr val="bg1"/>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r>
              <a:rPr lang="en-US" altLang="zh-CN" sz="1400">
                <a:solidFill>
                  <a:srgbClr val="000000"/>
                </a:solidFill>
                <a:latin typeface="FrutigerNext LT Regular" pitchFamily="34" charset="0"/>
                <a:ea typeface="宋体" pitchFamily="2" charset="-122"/>
              </a:rPr>
              <a:t>IT-Oriented O&amp;M</a:t>
            </a:r>
            <a:endParaRPr lang="zh-CN" altLang="en-US" sz="1400">
              <a:solidFill>
                <a:srgbClr val="000000"/>
              </a:solidFill>
              <a:latin typeface="FrutigerNext LT Regular" pitchFamily="34" charset="0"/>
              <a:ea typeface="宋体" pitchFamily="2" charset="-122"/>
            </a:endParaRPr>
          </a:p>
        </p:txBody>
      </p:sp>
      <p:grpSp>
        <p:nvGrpSpPr>
          <p:cNvPr id="47128" name="Group 67"/>
          <p:cNvGrpSpPr>
            <a:grpSpLocks/>
          </p:cNvGrpSpPr>
          <p:nvPr/>
        </p:nvGrpSpPr>
        <p:grpSpPr bwMode="auto">
          <a:xfrm>
            <a:off x="3429000" y="2362200"/>
            <a:ext cx="2233613" cy="2160588"/>
            <a:chOff x="3379" y="2214"/>
            <a:chExt cx="1406" cy="1361"/>
          </a:xfrm>
        </p:grpSpPr>
        <p:pic>
          <p:nvPicPr>
            <p:cNvPr id="47133" name="Picture 2" descr="C:\Documents and Settings\Administrator\Desktop\iStock_000005877587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 y="2523"/>
              <a:ext cx="618"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4" name="Oval 69"/>
            <p:cNvSpPr>
              <a:spLocks noChangeArrowheads="1"/>
            </p:cNvSpPr>
            <p:nvPr/>
          </p:nvSpPr>
          <p:spPr bwMode="auto">
            <a:xfrm>
              <a:off x="3624" y="2441"/>
              <a:ext cx="953" cy="908"/>
            </a:xfrm>
            <a:prstGeom prst="ellipse">
              <a:avLst/>
            </a:prstGeom>
            <a:noFill/>
            <a:ln w="28575" algn="ctr">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79200" tIns="39600" rIns="79200" bIns="39600" anchor="ctr">
              <a:spAutoFit/>
            </a:bodyPr>
            <a:lstStyle/>
            <a:p>
              <a:pPr hangingPunct="0">
                <a:lnSpc>
                  <a:spcPct val="93000"/>
                </a:lnSpc>
                <a:buClr>
                  <a:srgbClr val="000000"/>
                </a:buClr>
                <a:buSzPct val="100000"/>
                <a:buFont typeface="Times New Roman" pitchFamily="18" charset="0"/>
                <a:buNone/>
              </a:pPr>
              <a:endParaRPr lang="zh-CN" altLang="en-US"/>
            </a:p>
          </p:txBody>
        </p:sp>
        <p:sp>
          <p:nvSpPr>
            <p:cNvPr id="47135" name="Oval 70"/>
            <p:cNvSpPr>
              <a:spLocks noChangeArrowheads="1"/>
            </p:cNvSpPr>
            <p:nvPr/>
          </p:nvSpPr>
          <p:spPr bwMode="auto">
            <a:xfrm>
              <a:off x="3470" y="2296"/>
              <a:ext cx="1261" cy="1188"/>
            </a:xfrm>
            <a:prstGeom prst="ellipse">
              <a:avLst/>
            </a:prstGeom>
            <a:noFill/>
            <a:ln w="28575" algn="ctr">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79200" tIns="39600" rIns="79200" bIns="39600" anchor="ctr">
              <a:spAutoFit/>
            </a:bodyPr>
            <a:lstStyle/>
            <a:p>
              <a:pPr hangingPunct="0">
                <a:lnSpc>
                  <a:spcPct val="93000"/>
                </a:lnSpc>
                <a:buClr>
                  <a:srgbClr val="000000"/>
                </a:buClr>
                <a:buSzPct val="100000"/>
                <a:buFont typeface="Times New Roman" pitchFamily="18" charset="0"/>
                <a:buNone/>
              </a:pPr>
              <a:endParaRPr lang="zh-CN" altLang="en-US"/>
            </a:p>
          </p:txBody>
        </p:sp>
        <p:sp>
          <p:nvSpPr>
            <p:cNvPr id="47136" name="AutoShape 71"/>
            <p:cNvSpPr>
              <a:spLocks noChangeArrowheads="1"/>
            </p:cNvSpPr>
            <p:nvPr/>
          </p:nvSpPr>
          <p:spPr bwMode="auto">
            <a:xfrm rot="4399861">
              <a:off x="3587" y="2360"/>
              <a:ext cx="1034" cy="10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842 h 21600"/>
              </a:gdLst>
              <a:ahLst/>
              <a:cxnLst>
                <a:cxn ang="T8">
                  <a:pos x="T0" y="T1"/>
                </a:cxn>
                <a:cxn ang="T9">
                  <a:pos x="T2" y="T3"/>
                </a:cxn>
                <a:cxn ang="T10">
                  <a:pos x="T4" y="T5"/>
                </a:cxn>
                <a:cxn ang="T11">
                  <a:pos x="T6" y="T7"/>
                </a:cxn>
              </a:cxnLst>
              <a:rect l="T12" t="T13" r="T14" b="T15"/>
              <a:pathLst>
                <a:path w="21600" h="21600">
                  <a:moveTo>
                    <a:pt x="1441" y="10898"/>
                  </a:moveTo>
                  <a:cubicBezTo>
                    <a:pt x="1441" y="10865"/>
                    <a:pt x="1441" y="10832"/>
                    <a:pt x="1441" y="10800"/>
                  </a:cubicBezTo>
                  <a:cubicBezTo>
                    <a:pt x="1441" y="5631"/>
                    <a:pt x="5631" y="1441"/>
                    <a:pt x="10800" y="1441"/>
                  </a:cubicBezTo>
                  <a:cubicBezTo>
                    <a:pt x="15968" y="1441"/>
                    <a:pt x="20159" y="5631"/>
                    <a:pt x="20159" y="10800"/>
                  </a:cubicBezTo>
                  <a:cubicBezTo>
                    <a:pt x="20159" y="10832"/>
                    <a:pt x="20158" y="10865"/>
                    <a:pt x="20158" y="10898"/>
                  </a:cubicBezTo>
                  <a:lnTo>
                    <a:pt x="21599" y="10914"/>
                  </a:lnTo>
                  <a:cubicBezTo>
                    <a:pt x="21599" y="10876"/>
                    <a:pt x="21600" y="10838"/>
                    <a:pt x="21600" y="10800"/>
                  </a:cubicBezTo>
                  <a:cubicBezTo>
                    <a:pt x="21600" y="4835"/>
                    <a:pt x="16764" y="0"/>
                    <a:pt x="10800" y="0"/>
                  </a:cubicBezTo>
                  <a:cubicBezTo>
                    <a:pt x="4835" y="0"/>
                    <a:pt x="0" y="4835"/>
                    <a:pt x="0" y="10800"/>
                  </a:cubicBezTo>
                  <a:cubicBezTo>
                    <a:pt x="-1" y="10838"/>
                    <a:pt x="0" y="10876"/>
                    <a:pt x="0" y="10914"/>
                  </a:cubicBezTo>
                  <a:close/>
                </a:path>
              </a:pathLst>
            </a:custGeom>
            <a:gradFill rotWithShape="0">
              <a:gsLst>
                <a:gs pos="0">
                  <a:srgbClr val="3DB13D">
                    <a:alpha val="26999"/>
                  </a:srgbClr>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79200" tIns="39600" rIns="79200" bIns="39600" anchor="ctr">
              <a:spAutoFit/>
            </a:bodyPr>
            <a:lstStyle/>
            <a:p>
              <a:endParaRPr lang="en-US"/>
            </a:p>
          </p:txBody>
        </p:sp>
        <p:sp>
          <p:nvSpPr>
            <p:cNvPr id="47137" name="AutoShape 72"/>
            <p:cNvSpPr>
              <a:spLocks noChangeArrowheads="1"/>
            </p:cNvSpPr>
            <p:nvPr/>
          </p:nvSpPr>
          <p:spPr bwMode="auto">
            <a:xfrm rot="-6819888">
              <a:off x="3401" y="2192"/>
              <a:ext cx="1361" cy="140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1921 h 21600"/>
              </a:gdLst>
              <a:ahLst/>
              <a:cxnLst>
                <a:cxn ang="T8">
                  <a:pos x="T0" y="T1"/>
                </a:cxn>
                <a:cxn ang="T9">
                  <a:pos x="T2" y="T3"/>
                </a:cxn>
                <a:cxn ang="T10">
                  <a:pos x="T4" y="T5"/>
                </a:cxn>
                <a:cxn ang="T11">
                  <a:pos x="T6" y="T7"/>
                </a:cxn>
              </a:cxnLst>
              <a:rect l="T12" t="T13" r="T14" b="T15"/>
              <a:pathLst>
                <a:path w="21600" h="21600">
                  <a:moveTo>
                    <a:pt x="1904" y="14148"/>
                  </a:moveTo>
                  <a:cubicBezTo>
                    <a:pt x="1501" y="13078"/>
                    <a:pt x="1295" y="11943"/>
                    <a:pt x="1295" y="10800"/>
                  </a:cubicBezTo>
                  <a:cubicBezTo>
                    <a:pt x="1295" y="5550"/>
                    <a:pt x="5550" y="1295"/>
                    <a:pt x="10800" y="1295"/>
                  </a:cubicBezTo>
                  <a:cubicBezTo>
                    <a:pt x="16049" y="1295"/>
                    <a:pt x="20305" y="5550"/>
                    <a:pt x="20305" y="10800"/>
                  </a:cubicBezTo>
                  <a:cubicBezTo>
                    <a:pt x="20305" y="11943"/>
                    <a:pt x="20098" y="13078"/>
                    <a:pt x="19695" y="14148"/>
                  </a:cubicBezTo>
                  <a:lnTo>
                    <a:pt x="20907" y="14605"/>
                  </a:lnTo>
                  <a:cubicBezTo>
                    <a:pt x="21365" y="13388"/>
                    <a:pt x="21600" y="12099"/>
                    <a:pt x="21600" y="10800"/>
                  </a:cubicBezTo>
                  <a:cubicBezTo>
                    <a:pt x="21600" y="4835"/>
                    <a:pt x="16764" y="0"/>
                    <a:pt x="10800" y="0"/>
                  </a:cubicBezTo>
                  <a:cubicBezTo>
                    <a:pt x="4835" y="0"/>
                    <a:pt x="0" y="4835"/>
                    <a:pt x="0" y="10800"/>
                  </a:cubicBezTo>
                  <a:cubicBezTo>
                    <a:pt x="-1" y="12099"/>
                    <a:pt x="234" y="13388"/>
                    <a:pt x="692" y="14605"/>
                  </a:cubicBezTo>
                  <a:close/>
                </a:path>
              </a:pathLst>
            </a:custGeom>
            <a:gradFill rotWithShape="0">
              <a:gsLst>
                <a:gs pos="0">
                  <a:srgbClr val="FF99CC"/>
                </a:gs>
                <a:gs pos="100000">
                  <a:srgbClr val="FF9FFF">
                    <a:alpha val="24001"/>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79200" tIns="39600" rIns="79200" bIns="39600" anchor="ctr">
              <a:spAutoFit/>
            </a:bodyPr>
            <a:lstStyle/>
            <a:p>
              <a:endParaRPr lang="en-US"/>
            </a:p>
          </p:txBody>
        </p:sp>
        <p:sp>
          <p:nvSpPr>
            <p:cNvPr id="47138" name="Line 73"/>
            <p:cNvSpPr>
              <a:spLocks noChangeShapeType="1"/>
            </p:cNvSpPr>
            <p:nvPr/>
          </p:nvSpPr>
          <p:spPr bwMode="auto">
            <a:xfrm flipV="1">
              <a:off x="4150" y="2750"/>
              <a:ext cx="454" cy="181"/>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lIns="79200" tIns="39600" rIns="79200" bIns="39600">
              <a:spAutoFit/>
            </a:bodyPr>
            <a:lstStyle/>
            <a:p>
              <a:endParaRPr lang="en-US"/>
            </a:p>
          </p:txBody>
        </p:sp>
        <p:sp>
          <p:nvSpPr>
            <p:cNvPr id="47139" name="Line 74"/>
            <p:cNvSpPr>
              <a:spLocks noChangeShapeType="1"/>
            </p:cNvSpPr>
            <p:nvPr/>
          </p:nvSpPr>
          <p:spPr bwMode="auto">
            <a:xfrm flipH="1" flipV="1">
              <a:off x="3606" y="2451"/>
              <a:ext cx="544" cy="48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lIns="79200" tIns="39600" rIns="79200" bIns="39600">
              <a:spAutoFit/>
            </a:bodyPr>
            <a:lstStyle/>
            <a:p>
              <a:endParaRPr lang="en-US"/>
            </a:p>
          </p:txBody>
        </p:sp>
      </p:grpSp>
      <p:sp>
        <p:nvSpPr>
          <p:cNvPr id="99357" name="矩形 47"/>
          <p:cNvSpPr>
            <a:spLocks noChangeArrowheads="1"/>
          </p:cNvSpPr>
          <p:nvPr/>
        </p:nvSpPr>
        <p:spPr bwMode="auto">
          <a:xfrm>
            <a:off x="4038600" y="5507038"/>
            <a:ext cx="4883150" cy="436562"/>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hangingPunct="0">
              <a:lnSpc>
                <a:spcPct val="93000"/>
              </a:lnSpc>
              <a:buClr>
                <a:srgbClr val="000000"/>
              </a:buClr>
              <a:buSzPct val="100000"/>
              <a:buFont typeface="Times New Roman" pitchFamily="18" charset="0"/>
              <a:buNone/>
              <a:defRPr/>
            </a:pPr>
            <a:r>
              <a:rPr lang="en-US" altLang="zh-CN" sz="2400" b="1" i="1">
                <a:solidFill>
                  <a:schemeClr val="tx1"/>
                </a:solidFill>
              </a:rPr>
              <a:t>SDM: SaaS based on CT-Cloud?</a:t>
            </a:r>
            <a:endParaRPr lang="zh-CN" altLang="en-US" sz="2400" b="1" i="1">
              <a:solidFill>
                <a:schemeClr val="tx1"/>
              </a:solidFill>
            </a:endParaRPr>
          </a:p>
        </p:txBody>
      </p:sp>
      <p:sp>
        <p:nvSpPr>
          <p:cNvPr id="51" name="虚尾箭头 50"/>
          <p:cNvSpPr/>
          <p:nvPr/>
        </p:nvSpPr>
        <p:spPr bwMode="auto">
          <a:xfrm>
            <a:off x="990600" y="5334000"/>
            <a:ext cx="2971800" cy="762000"/>
          </a:xfrm>
          <a:prstGeom prst="stripedRightArrow">
            <a:avLst>
              <a:gd name="adj1" fmla="val 44231"/>
              <a:gd name="adj2" fmla="val 111538"/>
            </a:avLst>
          </a:prstGeom>
          <a:ln>
            <a:headEnd/>
            <a:tailE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defRPr/>
            </a:pPr>
            <a:endParaRPr lang="zh-CN" altLang="en-US" sz="1200" b="1" dirty="0">
              <a:solidFill>
                <a:srgbClr val="000000"/>
              </a:solidFill>
              <a:cs typeface="Arial" pitchFamily="34" charset="0"/>
              <a:sym typeface="Gulim" pitchFamily="34" charset="-127"/>
            </a:endParaRPr>
          </a:p>
        </p:txBody>
      </p:sp>
      <p:sp>
        <p:nvSpPr>
          <p:cNvPr id="47131" name="矩形 54"/>
          <p:cNvSpPr>
            <a:spLocks noChangeArrowheads="1"/>
          </p:cNvSpPr>
          <p:nvPr/>
        </p:nvSpPr>
        <p:spPr bwMode="auto">
          <a:xfrm>
            <a:off x="966788" y="2133600"/>
            <a:ext cx="2000250" cy="622300"/>
          </a:xfrm>
          <a:prstGeom prst="rect">
            <a:avLst/>
          </a:prstGeom>
          <a:solidFill>
            <a:srgbClr val="00B0F0"/>
          </a:solidFill>
          <a:ln w="12700" algn="ctr">
            <a:solidFill>
              <a:schemeClr val="bg1"/>
            </a:solidFill>
            <a:miter lim="800000"/>
            <a:headEnd/>
            <a:tailEnd/>
          </a:ln>
        </p:spPr>
        <p:txBody>
          <a:bodyPr lIns="90000" tIns="43200" rIns="90000" bIns="43200" anchor="ctr"/>
          <a:lstStyle/>
          <a:p>
            <a:pPr marL="179388" indent="-179388" algn="ctr" defTabSz="762000" eaLnBrk="0" hangingPunct="0">
              <a:lnSpc>
                <a:spcPct val="93000"/>
              </a:lnSpc>
              <a:spcBef>
                <a:spcPct val="30000"/>
              </a:spcBef>
              <a:buClr>
                <a:srgbClr val="990000"/>
              </a:buClr>
              <a:buSzPct val="100000"/>
              <a:buFont typeface="Times New Roman" pitchFamily="18" charset="0"/>
              <a:buNone/>
            </a:pPr>
            <a:r>
              <a:rPr lang="en-US" altLang="zh-CN" sz="1400">
                <a:latin typeface="FrutigerNext LT Regular" pitchFamily="34" charset="0"/>
                <a:ea typeface="宋体" pitchFamily="2" charset="-122"/>
              </a:rPr>
              <a:t>SDM Ecosystem</a:t>
            </a:r>
            <a:endParaRPr lang="zh-CN" altLang="en-US" sz="1400">
              <a:latin typeface="FrutigerNext LT Regular" pitchFamily="34" charset="0"/>
              <a:ea typeface="宋体" pitchFamily="2" charset="-122"/>
            </a:endParaRPr>
          </a:p>
        </p:txBody>
      </p:sp>
      <p:sp>
        <p:nvSpPr>
          <p:cNvPr id="47132"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598DF18-1BD9-4C95-AD88-840E38899698}" type="slidenum">
              <a:rPr lang="en-US" altLang="zh-CN"/>
              <a:pPr/>
              <a:t>40</a:t>
            </a:fld>
            <a:endParaRPr lang="en-US" altLang="zh-CN"/>
          </a:p>
        </p:txBody>
      </p:sp>
    </p:spTree>
    <p:extLst>
      <p:ext uri="{BB962C8B-B14F-4D97-AF65-F5344CB8AC3E}">
        <p14:creationId xmlns:p14="http://schemas.microsoft.com/office/powerpoint/2010/main" val="379101327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a:xfrm>
            <a:off x="457200" y="0"/>
            <a:ext cx="8228013" cy="1419225"/>
          </a:xfrm>
        </p:spPr>
        <p:txBody>
          <a:bodyPr/>
          <a:lstStyle/>
          <a:p>
            <a:pPr defTabSz="457200">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smtClean="0">
                <a:solidFill>
                  <a:srgbClr val="C00000"/>
                </a:solidFill>
                <a:ea typeface="Arial Unicode MS" pitchFamily="34" charset="-128"/>
              </a:rPr>
              <a:t>Summary: Why &amp; How SDM</a:t>
            </a:r>
          </a:p>
        </p:txBody>
      </p:sp>
      <p:sp>
        <p:nvSpPr>
          <p:cNvPr id="10242" name="Rectangle 2"/>
          <p:cNvSpPr>
            <a:spLocks noGrp="1" noChangeArrowheads="1"/>
          </p:cNvSpPr>
          <p:nvPr>
            <p:ph idx="1"/>
          </p:nvPr>
        </p:nvSpPr>
        <p:spPr>
          <a:xfrm>
            <a:off x="381000" y="1219200"/>
            <a:ext cx="8534400" cy="5181600"/>
          </a:xfrm>
        </p:spPr>
        <p:txBody>
          <a:bodyPr tIns="0">
            <a:normAutofit fontScale="77500" lnSpcReduction="20000"/>
          </a:bodyPr>
          <a:lstStyle/>
          <a:p>
            <a:pPr marL="407526" indent="-311045">
              <a:lnSpc>
                <a:spcPct val="102000"/>
              </a:lnSpc>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3100" b="1" dirty="0" smtClean="0"/>
              <a:t>Why SDM?</a:t>
            </a:r>
          </a:p>
          <a:p>
            <a:pPr marL="807576" lvl="1" indent="-311045">
              <a:lnSpc>
                <a:spcPct val="102000"/>
              </a:lnSpc>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2900" b="1" dirty="0" smtClean="0"/>
              <a:t>Reduce Cost</a:t>
            </a:r>
          </a:p>
          <a:p>
            <a:pPr marL="807576" lvl="1" indent="-311045">
              <a:lnSpc>
                <a:spcPct val="102000"/>
              </a:lnSpc>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2900" b="1" dirty="0"/>
              <a:t>Gain Real Time </a:t>
            </a:r>
            <a:r>
              <a:rPr lang="en-US" sz="2900" b="1" dirty="0" smtClean="0"/>
              <a:t>Customer Insight</a:t>
            </a:r>
            <a:endParaRPr lang="en-US" sz="2900" b="1" dirty="0"/>
          </a:p>
          <a:p>
            <a:pPr marL="807576" lvl="1" indent="-311045">
              <a:lnSpc>
                <a:spcPct val="102000"/>
              </a:lnSpc>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2900" b="1" dirty="0"/>
              <a:t>Enhance </a:t>
            </a:r>
            <a:r>
              <a:rPr lang="en-US" sz="2900" b="1" dirty="0" smtClean="0"/>
              <a:t>Customer Experience</a:t>
            </a:r>
            <a:endParaRPr lang="en-US" sz="2900" b="1" dirty="0"/>
          </a:p>
          <a:p>
            <a:pPr marL="807576" lvl="1" indent="-311045">
              <a:lnSpc>
                <a:spcPct val="102000"/>
              </a:lnSpc>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2900" b="1" dirty="0"/>
              <a:t>Generate </a:t>
            </a:r>
            <a:r>
              <a:rPr lang="en-US" sz="2900" b="1" dirty="0" smtClean="0"/>
              <a:t>New Revenue</a:t>
            </a:r>
            <a:endParaRPr lang="en-US" sz="2900" b="1" dirty="0"/>
          </a:p>
          <a:p>
            <a:pPr marL="807576" lvl="1" indent="-311045">
              <a:lnSpc>
                <a:spcPct val="102000"/>
              </a:lnSpc>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2900" b="1" dirty="0" smtClean="0"/>
              <a:t>Increase Loyalty and Reduce Churn</a:t>
            </a:r>
            <a:endParaRPr lang="en-US" sz="2900" b="1" dirty="0"/>
          </a:p>
          <a:p>
            <a:pPr marL="407526" indent="-311045">
              <a:lnSpc>
                <a:spcPct val="102000"/>
              </a:lnSpc>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3100" b="1" dirty="0" smtClean="0"/>
              <a:t>How to do it?</a:t>
            </a:r>
          </a:p>
          <a:p>
            <a:pPr marL="807576" lvl="1" indent="-311045">
              <a:lnSpc>
                <a:spcPct val="102000"/>
              </a:lnSpc>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2900" b="1" dirty="0" smtClean="0"/>
              <a:t>State of Art, Available, Scalable, Fault Tolerant and Resilient Data store</a:t>
            </a:r>
          </a:p>
          <a:p>
            <a:pPr marL="807576" lvl="1" indent="-311045">
              <a:lnSpc>
                <a:spcPct val="102000"/>
              </a:lnSpc>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2900" b="1" dirty="0" smtClean="0"/>
              <a:t>Develop and Maintain the SDM Ecosystem</a:t>
            </a:r>
          </a:p>
          <a:p>
            <a:pPr marL="807576" lvl="1" indent="-311045">
              <a:lnSpc>
                <a:spcPct val="102000"/>
              </a:lnSpc>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2900" b="1" dirty="0" smtClean="0"/>
              <a:t>Integrate Key Enablers – Subscriber Intelligence, IDM, Policy etc.</a:t>
            </a:r>
          </a:p>
          <a:p>
            <a:pPr marL="807576" lvl="1" indent="-311045">
              <a:lnSpc>
                <a:spcPct val="102000"/>
              </a:lnSpc>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2900" b="1" dirty="0" smtClean="0"/>
              <a:t>Utilize Multi sided Business </a:t>
            </a:r>
            <a:r>
              <a:rPr lang="en-US" sz="2900" b="1" dirty="0"/>
              <a:t>M</a:t>
            </a:r>
            <a:r>
              <a:rPr lang="en-US" sz="2900" b="1" dirty="0" smtClean="0"/>
              <a:t>odel</a:t>
            </a:r>
          </a:p>
          <a:p>
            <a:pPr marL="807576" lvl="1" indent="-311045">
              <a:lnSpc>
                <a:spcPct val="102000"/>
              </a:lnSpc>
              <a:buFont typeface="Arial" pitchFamily="34" charset="0"/>
              <a:buChar char="•"/>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2900" b="1" dirty="0" smtClean="0"/>
              <a:t>SPUG Forum – Learn from operators’ experiences and share your own</a:t>
            </a:r>
          </a:p>
          <a:p>
            <a:pPr marL="807576" lvl="1" indent="-311045">
              <a:lnSpc>
                <a:spcPct val="102000"/>
              </a:lnSpc>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400" dirty="0"/>
          </a:p>
          <a:p>
            <a:pPr marL="407526" indent="-311045">
              <a:lnSpc>
                <a:spcPct val="102000"/>
              </a:lnSpc>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800" dirty="0"/>
          </a:p>
        </p:txBody>
      </p:sp>
      <p:sp>
        <p:nvSpPr>
          <p:cNvPr id="49156" name="Slide Number Placeholder 5"/>
          <p:cNvSpPr>
            <a:spLocks noGrp="1"/>
          </p:cNvSpPr>
          <p:nvPr>
            <p:ph type="sldNum" sz="quarter" idx="11"/>
          </p:nvPr>
        </p:nvSpPr>
        <p:spPr bwMode="auto">
          <a:xfrm>
            <a:off x="6248400" y="624840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8EAAFF3-65E8-4784-8C57-B1B8C08B7A6B}" type="slidenum">
              <a:rPr lang="en-US">
                <a:solidFill>
                  <a:srgbClr val="C00000"/>
                </a:solidFill>
              </a:rPr>
              <a:pPr/>
              <a:t>41</a:t>
            </a:fld>
            <a:endParaRPr lang="en-US" dirty="0">
              <a:solidFill>
                <a:srgbClr val="C00000"/>
              </a:solidFill>
            </a:endParaRPr>
          </a:p>
        </p:txBody>
      </p:sp>
    </p:spTree>
    <p:extLst>
      <p:ext uri="{BB962C8B-B14F-4D97-AF65-F5344CB8AC3E}">
        <p14:creationId xmlns:p14="http://schemas.microsoft.com/office/powerpoint/2010/main" val="1101171815"/>
      </p:ext>
    </p:extLst>
  </p:cSld>
  <p:clrMapOvr>
    <a:masterClrMapping/>
  </p:clrMapOvr>
  <p:transition xmlns:p14="http://schemas.microsoft.com/office/powerpoint/2010/main">
    <p:wipe dir="u"/>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defTabSz="457200">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smtClean="0">
                <a:solidFill>
                  <a:srgbClr val="C00000"/>
                </a:solidFill>
              </a:rPr>
              <a:t>Contact Information</a:t>
            </a:r>
          </a:p>
        </p:txBody>
      </p:sp>
      <p:sp>
        <p:nvSpPr>
          <p:cNvPr id="51203" name="Rectangle 3"/>
          <p:cNvSpPr>
            <a:spLocks noGrp="1" noChangeArrowheads="1"/>
          </p:cNvSpPr>
          <p:nvPr>
            <p:ph type="body" idx="4294967295"/>
          </p:nvPr>
        </p:nvSpPr>
        <p:spPr>
          <a:xfrm>
            <a:off x="914400" y="1295400"/>
            <a:ext cx="7543800" cy="4648200"/>
          </a:xfrm>
          <a:extLst/>
        </p:spPr>
        <p:txBody>
          <a:bodyPr rtlCol="0">
            <a:normAutofit fontScale="85000" lnSpcReduction="20000"/>
          </a:bodyPr>
          <a:lstStyle/>
          <a:p>
            <a:pPr marL="609600" indent="-609600" fontAlgn="auto">
              <a:lnSpc>
                <a:spcPct val="80000"/>
              </a:lnSpc>
              <a:spcAft>
                <a:spcPts val="0"/>
              </a:spcAft>
              <a:buFont typeface="Wingdings" pitchFamily="2" charset="2"/>
              <a:buNone/>
              <a:defRPr/>
            </a:pPr>
            <a:endParaRPr lang="en-US" sz="2600" dirty="0" smtClean="0"/>
          </a:p>
          <a:p>
            <a:pPr marL="609600" indent="-609600" fontAlgn="auto">
              <a:lnSpc>
                <a:spcPct val="80000"/>
              </a:lnSpc>
              <a:spcAft>
                <a:spcPts val="0"/>
              </a:spcAft>
              <a:buFont typeface="Wingdings" pitchFamily="2" charset="2"/>
              <a:buNone/>
              <a:defRPr/>
            </a:pPr>
            <a:r>
              <a:rPr lang="en-US" sz="2600" dirty="0" smtClean="0"/>
              <a:t>Dr. Ray Barghi</a:t>
            </a:r>
          </a:p>
          <a:p>
            <a:pPr marL="609600" indent="-609600" fontAlgn="auto">
              <a:lnSpc>
                <a:spcPct val="80000"/>
              </a:lnSpc>
              <a:spcAft>
                <a:spcPts val="0"/>
              </a:spcAft>
              <a:buFont typeface="Wingdings" pitchFamily="2" charset="2"/>
              <a:buNone/>
              <a:defRPr/>
            </a:pPr>
            <a:r>
              <a:rPr lang="en-US" sz="2600" dirty="0" smtClean="0"/>
              <a:t>CMO, SDM Solution, Huawei</a:t>
            </a:r>
          </a:p>
          <a:p>
            <a:pPr marL="609600" indent="-609600" fontAlgn="auto">
              <a:lnSpc>
                <a:spcPct val="80000"/>
              </a:lnSpc>
              <a:spcAft>
                <a:spcPts val="0"/>
              </a:spcAft>
              <a:buFont typeface="Wingdings" pitchFamily="2" charset="2"/>
              <a:buNone/>
              <a:defRPr/>
            </a:pPr>
            <a:r>
              <a:rPr lang="en-US" sz="2600" dirty="0" smtClean="0"/>
              <a:t>Chairman, SPUG</a:t>
            </a:r>
          </a:p>
          <a:p>
            <a:pPr marL="609600" indent="-609600" fontAlgn="auto">
              <a:lnSpc>
                <a:spcPct val="80000"/>
              </a:lnSpc>
              <a:spcAft>
                <a:spcPts val="0"/>
              </a:spcAft>
              <a:buFont typeface="Wingdings" pitchFamily="2" charset="2"/>
              <a:buNone/>
              <a:defRPr/>
            </a:pPr>
            <a:r>
              <a:rPr lang="en-US" sz="2600" dirty="0" smtClean="0">
                <a:hlinkClick r:id="rId3"/>
              </a:rPr>
              <a:t>ray.barghi@huawei.com</a:t>
            </a:r>
            <a:endParaRPr lang="en-US" sz="2600" dirty="0" smtClean="0"/>
          </a:p>
          <a:p>
            <a:pPr marL="609600" indent="-609600" fontAlgn="auto">
              <a:lnSpc>
                <a:spcPct val="80000"/>
              </a:lnSpc>
              <a:spcAft>
                <a:spcPts val="0"/>
              </a:spcAft>
              <a:buFont typeface="Wingdings" pitchFamily="2" charset="2"/>
              <a:buNone/>
              <a:defRPr/>
            </a:pPr>
            <a:r>
              <a:rPr lang="en-US" sz="2600" dirty="0" smtClean="0">
                <a:hlinkClick r:id="rId4"/>
              </a:rPr>
              <a:t>ray.barghi@spugglobal.com</a:t>
            </a:r>
            <a:endParaRPr lang="en-US" sz="2600" dirty="0" smtClean="0"/>
          </a:p>
          <a:p>
            <a:pPr marL="609600" indent="-609600" fontAlgn="auto">
              <a:lnSpc>
                <a:spcPct val="80000"/>
              </a:lnSpc>
              <a:spcAft>
                <a:spcPts val="0"/>
              </a:spcAft>
              <a:buFont typeface="Wingdings" pitchFamily="2" charset="2"/>
              <a:buNone/>
              <a:defRPr/>
            </a:pPr>
            <a:r>
              <a:rPr lang="en-US" sz="2600" dirty="0" smtClean="0"/>
              <a:t>+1-703-932-7608 (USA)</a:t>
            </a:r>
          </a:p>
          <a:p>
            <a:pPr marL="609600" indent="-609600" fontAlgn="auto">
              <a:lnSpc>
                <a:spcPct val="80000"/>
              </a:lnSpc>
              <a:spcAft>
                <a:spcPts val="0"/>
              </a:spcAft>
              <a:buFont typeface="Wingdings" pitchFamily="2" charset="2"/>
              <a:buNone/>
              <a:defRPr/>
            </a:pPr>
            <a:endParaRPr lang="en-US" sz="2600" dirty="0"/>
          </a:p>
          <a:p>
            <a:pPr marL="609600" indent="-609600" fontAlgn="auto">
              <a:lnSpc>
                <a:spcPct val="80000"/>
              </a:lnSpc>
              <a:spcAft>
                <a:spcPts val="0"/>
              </a:spcAft>
              <a:buFont typeface="Wingdings" pitchFamily="2" charset="2"/>
              <a:buNone/>
              <a:defRPr/>
            </a:pPr>
            <a:endParaRPr lang="en-US" sz="2600" dirty="0" smtClean="0"/>
          </a:p>
          <a:p>
            <a:pPr marL="609600" indent="-609600" algn="r" fontAlgn="auto">
              <a:lnSpc>
                <a:spcPct val="80000"/>
              </a:lnSpc>
              <a:spcAft>
                <a:spcPts val="0"/>
              </a:spcAft>
              <a:buFont typeface="Wingdings" pitchFamily="2" charset="2"/>
              <a:buNone/>
              <a:defRPr/>
            </a:pPr>
            <a:r>
              <a:rPr lang="en-US" sz="2600" dirty="0" err="1" smtClean="0"/>
              <a:t>Kanth</a:t>
            </a:r>
            <a:r>
              <a:rPr lang="en-US" sz="2600" dirty="0" smtClean="0"/>
              <a:t> Jonnalagadda, </a:t>
            </a:r>
            <a:r>
              <a:rPr lang="en-US" sz="1900" b="1" i="1" dirty="0" smtClean="0"/>
              <a:t>PMP</a:t>
            </a:r>
            <a:endParaRPr lang="en-US" sz="2600" b="1" i="1" dirty="0" smtClean="0"/>
          </a:p>
          <a:p>
            <a:pPr marL="609600" indent="-609600" algn="r" fontAlgn="auto">
              <a:lnSpc>
                <a:spcPct val="80000"/>
              </a:lnSpc>
              <a:spcAft>
                <a:spcPts val="0"/>
              </a:spcAft>
              <a:buFont typeface="Wingdings" pitchFamily="2" charset="2"/>
              <a:buNone/>
              <a:defRPr/>
            </a:pPr>
            <a:r>
              <a:rPr lang="en-US" sz="2600" dirty="0" smtClean="0"/>
              <a:t>Program Director, SPUG</a:t>
            </a:r>
          </a:p>
          <a:p>
            <a:pPr marL="609600" indent="-609600" algn="r" fontAlgn="auto">
              <a:lnSpc>
                <a:spcPct val="80000"/>
              </a:lnSpc>
              <a:spcAft>
                <a:spcPts val="0"/>
              </a:spcAft>
              <a:buFont typeface="Wingdings" pitchFamily="2" charset="2"/>
              <a:buNone/>
              <a:defRPr/>
            </a:pPr>
            <a:r>
              <a:rPr lang="en-US" sz="2600" dirty="0" smtClean="0">
                <a:hlinkClick r:id="rId5"/>
              </a:rPr>
              <a:t>jkanth@spugonline.com</a:t>
            </a:r>
            <a:endParaRPr lang="en-US" sz="2600" dirty="0" smtClean="0"/>
          </a:p>
          <a:p>
            <a:pPr marL="609600" indent="-609600" algn="r" fontAlgn="auto">
              <a:lnSpc>
                <a:spcPct val="80000"/>
              </a:lnSpc>
              <a:spcAft>
                <a:spcPts val="0"/>
              </a:spcAft>
              <a:buFont typeface="Arial" pitchFamily="34" charset="0"/>
              <a:buNone/>
              <a:defRPr/>
            </a:pPr>
            <a:r>
              <a:rPr lang="en-US" sz="2600" dirty="0"/>
              <a:t>+91-8008374475 (INDIA)</a:t>
            </a:r>
          </a:p>
          <a:p>
            <a:pPr marL="609600" indent="-609600" algn="r" fontAlgn="auto">
              <a:lnSpc>
                <a:spcPct val="80000"/>
              </a:lnSpc>
              <a:spcAft>
                <a:spcPts val="0"/>
              </a:spcAft>
              <a:buFont typeface="Wingdings" pitchFamily="2" charset="2"/>
              <a:buNone/>
              <a:defRPr/>
            </a:pPr>
            <a:r>
              <a:rPr lang="en-US" sz="2600" dirty="0" smtClean="0"/>
              <a:t>+1-610-820-0911 (USA)</a:t>
            </a:r>
          </a:p>
          <a:p>
            <a:pPr marL="609600" indent="-609600" fontAlgn="auto">
              <a:lnSpc>
                <a:spcPct val="80000"/>
              </a:lnSpc>
              <a:spcAft>
                <a:spcPts val="0"/>
              </a:spcAft>
              <a:buFont typeface="Wingdings" pitchFamily="2" charset="2"/>
              <a:buNone/>
              <a:defRPr/>
            </a:pPr>
            <a:endParaRPr lang="en-US" sz="2600" dirty="0"/>
          </a:p>
          <a:p>
            <a:pPr marL="609600" indent="-609600" algn="ctr" fontAlgn="auto">
              <a:lnSpc>
                <a:spcPct val="80000"/>
              </a:lnSpc>
              <a:spcAft>
                <a:spcPts val="0"/>
              </a:spcAft>
              <a:buFont typeface="Wingdings" pitchFamily="2" charset="2"/>
              <a:buNone/>
              <a:defRPr/>
            </a:pPr>
            <a:r>
              <a:rPr lang="en-US" sz="2600" spc="150" dirty="0" smtClean="0">
                <a:solidFill>
                  <a:schemeClr val="accent2"/>
                </a:solidFill>
              </a:rPr>
              <a:t>WWW.SPUGGLOBAL.COM</a:t>
            </a:r>
          </a:p>
          <a:p>
            <a:pPr marL="609600" indent="-609600" algn="ctr" fontAlgn="auto">
              <a:lnSpc>
                <a:spcPct val="80000"/>
              </a:lnSpc>
              <a:spcAft>
                <a:spcPts val="0"/>
              </a:spcAft>
              <a:buFont typeface="Wingdings" pitchFamily="2" charset="2"/>
              <a:buNone/>
              <a:defRPr/>
            </a:pPr>
            <a:endParaRPr lang="en-US" sz="2600" dirty="0"/>
          </a:p>
          <a:p>
            <a:pPr marL="609600" indent="-609600" algn="ctr" fontAlgn="auto">
              <a:lnSpc>
                <a:spcPct val="80000"/>
              </a:lnSpc>
              <a:spcAft>
                <a:spcPts val="0"/>
              </a:spcAft>
              <a:buFont typeface="Wingdings" pitchFamily="2" charset="2"/>
              <a:buNone/>
              <a:defRPr/>
            </a:pPr>
            <a:endParaRPr lang="en-US" sz="2600" dirty="0" smtClean="0"/>
          </a:p>
        </p:txBody>
      </p:sp>
      <p:sp>
        <p:nvSpPr>
          <p:cNvPr id="13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843279E-0C13-474B-9539-2041864A74C6}" type="slidenum">
              <a:rPr lang="en-US">
                <a:solidFill>
                  <a:schemeClr val="accent2"/>
                </a:solidFill>
              </a:rPr>
              <a:pPr fontAlgn="base">
                <a:spcBef>
                  <a:spcPct val="0"/>
                </a:spcBef>
                <a:spcAft>
                  <a:spcPct val="0"/>
                </a:spcAft>
              </a:pPr>
              <a:t>42</a:t>
            </a:fld>
            <a:endParaRPr lang="en-US">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800100" y="201613"/>
            <a:ext cx="8305800" cy="1431925"/>
          </a:xfrm>
        </p:spPr>
        <p:txBody>
          <a:bodyPr/>
          <a:lstStyle/>
          <a:p>
            <a:r>
              <a:rPr lang="en-US" sz="4000" b="1" smtClean="0">
                <a:solidFill>
                  <a:srgbClr val="C00000"/>
                </a:solidFill>
              </a:rPr>
              <a:t>Operator Members (partial list)</a:t>
            </a:r>
          </a:p>
        </p:txBody>
      </p:sp>
      <p:sp>
        <p:nvSpPr>
          <p:cNvPr id="10243" name="Rectangle 3"/>
          <p:cNvSpPr>
            <a:spLocks noChangeArrowheads="1"/>
          </p:cNvSpPr>
          <p:nvPr/>
        </p:nvSpPr>
        <p:spPr bwMode="auto">
          <a:xfrm>
            <a:off x="4953000" y="1981200"/>
            <a:ext cx="3733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eaLnBrk="0" hangingPunct="0">
              <a:lnSpc>
                <a:spcPct val="80000"/>
              </a:lnSpc>
              <a:spcBef>
                <a:spcPct val="20000"/>
              </a:spcBef>
              <a:buClr>
                <a:schemeClr val="hlink"/>
              </a:buClr>
              <a:buFont typeface="Wingdings" pitchFamily="2" charset="2"/>
              <a:buAutoNum type="arabicPeriod" startAt="19"/>
            </a:pPr>
            <a:endParaRPr lang="en-US" sz="1400">
              <a:latin typeface="Calibri" pitchFamily="34" charset="0"/>
            </a:endParaRPr>
          </a:p>
        </p:txBody>
      </p:sp>
      <p:pic>
        <p:nvPicPr>
          <p:cNvPr id="10244" name="Picture 6" descr="AI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375" y="5567363"/>
            <a:ext cx="7334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Arcador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3775" y="4348163"/>
            <a:ext cx="11715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Bharti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4575" y="4348163"/>
            <a:ext cx="8286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descr="BSkyB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3375" y="1452563"/>
            <a:ext cx="8763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descr="Centertel_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3975" y="48815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1" descr="ChinaMobile_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76575" y="4805363"/>
            <a:ext cx="14287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2" descr="Clearwire_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24375" y="4271963"/>
            <a:ext cx="1323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3" descr="Detecon_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05375" y="2747963"/>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4" descr="DoCoMo_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33575" y="1376363"/>
            <a:ext cx="990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5" descr="H3G_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19175" y="1452563"/>
            <a:ext cx="8477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6" descr="Maxis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19975" y="2138363"/>
            <a:ext cx="11049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7" descr="Meteor_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52775" y="4043363"/>
            <a:ext cx="11049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18" descr="Mobiltel_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85975" y="2214563"/>
            <a:ext cx="866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9" descr="Orange_UK_logo"/>
          <p:cNvPicPr>
            <a:picLocks noChangeAspect="1" noChangeArrowheads="1"/>
          </p:cNvPicPr>
          <p:nvPr/>
        </p:nvPicPr>
        <p:blipFill>
          <a:blip r:embed="rId16" cstate="print"/>
          <a:srcRect/>
          <a:stretch>
            <a:fillRect/>
          </a:stretch>
        </p:blipFill>
        <p:spPr bwMode="auto">
          <a:xfrm>
            <a:off x="3086100" y="1452562"/>
            <a:ext cx="1209675" cy="1209675"/>
          </a:xfrm>
          <a:prstGeom prst="rect">
            <a:avLst/>
          </a:prstGeom>
          <a:noFill/>
          <a:ln w="9525">
            <a:noFill/>
            <a:miter lim="800000"/>
            <a:headEnd/>
            <a:tailEnd/>
          </a:ln>
          <a:scene3d>
            <a:camera prst="orthographicFront"/>
            <a:lightRig rig="threePt" dir="t"/>
          </a:scene3d>
          <a:sp3d prstMaterial="matte"/>
        </p:spPr>
      </p:pic>
      <p:pic>
        <p:nvPicPr>
          <p:cNvPr id="10258" name="Picture 20" descr="Sim4Travel_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19175" y="2824163"/>
            <a:ext cx="10382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21" descr="Sprint_logo"/>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28975" y="2738438"/>
            <a:ext cx="12858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22" descr="StarHub_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43175" y="3509963"/>
            <a:ext cx="1057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23" descr="Swisscom_log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95375" y="3357563"/>
            <a:ext cx="12668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24" descr="Telefonica_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838575" y="3509963"/>
            <a:ext cx="13620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25" descr="Telefonica-Movistar_logo"/>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171575" y="43481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26" descr="TeleManagementForum_logo"/>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524375" y="1528763"/>
            <a:ext cx="12668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27" descr="Telenor-Group_logo"/>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591175" y="3509963"/>
            <a:ext cx="1362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28" descr="TeliaSonera_logo"/>
          <p:cNvPicPr>
            <a:picLocks noChangeAspect="1" noChangeArrowheads="1"/>
          </p:cNvPicPr>
          <p:nvPr/>
        </p:nvPicPr>
        <p:blipFill>
          <a:blip r:embed="rId25" cstate="print"/>
          <a:srcRect/>
          <a:stretch>
            <a:fillRect/>
          </a:stretch>
        </p:blipFill>
        <p:spPr bwMode="auto">
          <a:xfrm>
            <a:off x="6429375" y="1681162"/>
            <a:ext cx="1143000" cy="228600"/>
          </a:xfrm>
          <a:prstGeom prst="rect">
            <a:avLst/>
          </a:prstGeom>
          <a:noFill/>
          <a:ln w="9525">
            <a:noFill/>
            <a:miter lim="800000"/>
            <a:headEnd/>
            <a:tailEnd/>
          </a:ln>
          <a:scene3d>
            <a:camera prst="orthographicFront"/>
            <a:lightRig rig="threePt" dir="t"/>
          </a:scene3d>
          <a:sp3d/>
        </p:spPr>
      </p:pic>
      <p:pic>
        <p:nvPicPr>
          <p:cNvPr id="10267" name="Picture 29" descr="Telstra_logo"/>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572375" y="3509963"/>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30" descr="T-Mobile_logo"/>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048375" y="2366963"/>
            <a:ext cx="11049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31" descr="Vodafone_logo"/>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276975" y="4957763"/>
            <a:ext cx="12096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32" descr="Vodafone-D2_logo"/>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953375" y="5262563"/>
            <a:ext cx="9239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1" name="Slide Number Placeholder 30"/>
          <p:cNvSpPr>
            <a:spLocks noGrp="1"/>
          </p:cNvSpPr>
          <p:nvPr>
            <p:ph type="sldNum" sz="quarter" idx="11"/>
          </p:nvPr>
        </p:nvSpPr>
        <p:spPr bwMode="auto">
          <a:xfrm>
            <a:off x="6310312" y="609600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810BC87-6A02-46FE-91C7-136D76612D2D}" type="slidenum">
              <a:rPr lang="en-US">
                <a:solidFill>
                  <a:schemeClr val="accent2"/>
                </a:solidFill>
              </a:rPr>
              <a:pPr fontAlgn="base">
                <a:spcBef>
                  <a:spcPct val="0"/>
                </a:spcBef>
                <a:spcAft>
                  <a:spcPct val="0"/>
                </a:spcAft>
              </a:pPr>
              <a:t>5</a:t>
            </a:fld>
            <a:endParaRPr lang="en-US" dirty="0">
              <a:solidFill>
                <a:schemeClr val="accent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838200" y="304800"/>
            <a:ext cx="8305800" cy="1431925"/>
          </a:xfrm>
        </p:spPr>
        <p:txBody>
          <a:bodyPr/>
          <a:lstStyle/>
          <a:p>
            <a:r>
              <a:rPr lang="en-US" sz="4000" b="1" smtClean="0">
                <a:solidFill>
                  <a:srgbClr val="C00000"/>
                </a:solidFill>
              </a:rPr>
              <a:t>The SPUG Difference</a:t>
            </a:r>
          </a:p>
        </p:txBody>
      </p:sp>
      <p:sp>
        <p:nvSpPr>
          <p:cNvPr id="53251" name="Rectangle 3"/>
          <p:cNvSpPr>
            <a:spLocks noGrp="1" noChangeArrowheads="1"/>
          </p:cNvSpPr>
          <p:nvPr>
            <p:ph type="body" idx="4294967295"/>
          </p:nvPr>
        </p:nvSpPr>
        <p:spPr>
          <a:xfrm>
            <a:off x="1066800" y="1524000"/>
            <a:ext cx="7543800" cy="4419600"/>
          </a:xfrm>
          <a:extLst/>
        </p:spPr>
        <p:txBody>
          <a:bodyPr rtlCol="0">
            <a:normAutofit/>
          </a:bodyPr>
          <a:lstStyle/>
          <a:p>
            <a:pPr marL="0" indent="0" algn="r" fontAlgn="auto">
              <a:lnSpc>
                <a:spcPct val="80000"/>
              </a:lnSpc>
              <a:spcAft>
                <a:spcPts val="0"/>
              </a:spcAft>
              <a:buFont typeface="Arial" pitchFamily="34" charset="0"/>
              <a:buNone/>
              <a:defRPr/>
            </a:pPr>
            <a:r>
              <a:rPr lang="en-US" sz="1800" i="1" dirty="0" smtClean="0">
                <a:solidFill>
                  <a:schemeClr val="accent2"/>
                </a:solidFill>
              </a:rPr>
              <a:t>The Only Global Forum focused on the SDM ecosystem</a:t>
            </a:r>
          </a:p>
          <a:p>
            <a:pPr marL="0" indent="0" fontAlgn="auto">
              <a:lnSpc>
                <a:spcPct val="80000"/>
              </a:lnSpc>
              <a:spcAft>
                <a:spcPts val="0"/>
              </a:spcAft>
              <a:buFont typeface="Arial" pitchFamily="34" charset="0"/>
              <a:buNone/>
              <a:defRPr/>
            </a:pPr>
            <a:endParaRPr lang="en-US" sz="1800" dirty="0" smtClean="0"/>
          </a:p>
          <a:p>
            <a:pPr fontAlgn="auto">
              <a:spcAft>
                <a:spcPts val="0"/>
              </a:spcAft>
              <a:defRPr/>
            </a:pPr>
            <a:r>
              <a:rPr lang="en-US" sz="1800" dirty="0"/>
              <a:t>Breaking Network-IT barriers with federated IDM solutions </a:t>
            </a:r>
            <a:endParaRPr lang="en-US" sz="1800" dirty="0" smtClean="0"/>
          </a:p>
          <a:p>
            <a:pPr fontAlgn="auto">
              <a:spcAft>
                <a:spcPts val="0"/>
              </a:spcAft>
              <a:defRPr/>
            </a:pPr>
            <a:endParaRPr lang="en-US" sz="1800" dirty="0"/>
          </a:p>
          <a:p>
            <a:pPr fontAlgn="auto">
              <a:spcAft>
                <a:spcPts val="0"/>
              </a:spcAft>
              <a:defRPr/>
            </a:pPr>
            <a:r>
              <a:rPr lang="en-US" sz="1800" dirty="0"/>
              <a:t>Bridged the gap between </a:t>
            </a:r>
            <a:r>
              <a:rPr lang="en-US" sz="1800" dirty="0" smtClean="0"/>
              <a:t>Operators </a:t>
            </a:r>
            <a:r>
              <a:rPr lang="en-US" sz="1800" dirty="0"/>
              <a:t>and 3</a:t>
            </a:r>
            <a:r>
              <a:rPr lang="en-US" sz="1800" baseline="30000" dirty="0"/>
              <a:t>rd</a:t>
            </a:r>
            <a:r>
              <a:rPr lang="en-US" sz="1800" dirty="0"/>
              <a:t> Party Developers by opening up the network to Value Added Services</a:t>
            </a:r>
          </a:p>
          <a:p>
            <a:pPr fontAlgn="auto">
              <a:spcAft>
                <a:spcPts val="0"/>
              </a:spcAft>
              <a:defRPr/>
            </a:pPr>
            <a:endParaRPr lang="en-US" sz="1800" dirty="0" smtClean="0"/>
          </a:p>
          <a:p>
            <a:pPr fontAlgn="auto">
              <a:spcAft>
                <a:spcPts val="0"/>
              </a:spcAft>
              <a:defRPr/>
            </a:pPr>
            <a:r>
              <a:rPr lang="en-US" sz="1800" dirty="0" smtClean="0"/>
              <a:t>Provided </a:t>
            </a:r>
            <a:r>
              <a:rPr lang="en-US" sz="1800" dirty="0"/>
              <a:t>a blueprint for successful SDM deployments and legacy migration</a:t>
            </a:r>
          </a:p>
          <a:p>
            <a:pPr fontAlgn="auto">
              <a:spcAft>
                <a:spcPts val="0"/>
              </a:spcAft>
              <a:defRPr/>
            </a:pPr>
            <a:endParaRPr lang="en-US" sz="1800" dirty="0" smtClean="0"/>
          </a:p>
          <a:p>
            <a:pPr fontAlgn="auto">
              <a:spcAft>
                <a:spcPts val="0"/>
              </a:spcAft>
              <a:defRPr/>
            </a:pPr>
            <a:r>
              <a:rPr lang="en-US" sz="1800" dirty="0" smtClean="0"/>
              <a:t>Provided </a:t>
            </a:r>
            <a:r>
              <a:rPr lang="en-US" sz="1800" dirty="0"/>
              <a:t>a business case to advance from consolidation to revenue generation</a:t>
            </a:r>
          </a:p>
          <a:p>
            <a:pPr fontAlgn="auto">
              <a:spcAft>
                <a:spcPts val="0"/>
              </a:spcAft>
              <a:defRPr/>
            </a:pPr>
            <a:endParaRPr lang="en-US" sz="1800" dirty="0" smtClean="0"/>
          </a:p>
          <a:p>
            <a:pPr fontAlgn="auto">
              <a:spcAft>
                <a:spcPts val="0"/>
              </a:spcAft>
              <a:defRPr/>
            </a:pPr>
            <a:r>
              <a:rPr lang="en-US" sz="1800" dirty="0" smtClean="0"/>
              <a:t>Accelerated SDM Adoption </a:t>
            </a:r>
            <a:r>
              <a:rPr lang="en-US" sz="1800" dirty="0"/>
              <a:t>by providing Reference Architecture and </a:t>
            </a:r>
            <a:r>
              <a:rPr lang="en-US" sz="1800" dirty="0" smtClean="0"/>
              <a:t>Use cases</a:t>
            </a:r>
            <a:endParaRPr lang="en-IN" sz="1800" dirty="0"/>
          </a:p>
        </p:txBody>
      </p:sp>
      <p:sp>
        <p:nvSpPr>
          <p:cNvPr id="112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638C691-FF6E-40B7-A813-3FA59B36D636}" type="slidenum">
              <a:rPr lang="en-US">
                <a:solidFill>
                  <a:schemeClr val="accent2"/>
                </a:solidFill>
              </a:rPr>
              <a:pPr fontAlgn="base">
                <a:spcBef>
                  <a:spcPct val="0"/>
                </a:spcBef>
                <a:spcAft>
                  <a:spcPct val="0"/>
                </a:spcAft>
              </a:pPr>
              <a:t>6</a:t>
            </a:fld>
            <a:endParaRPr lang="en-US">
              <a:solidFill>
                <a:schemeClr val="accent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92162"/>
          </a:xfrm>
        </p:spPr>
        <p:txBody>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smtClean="0">
                <a:solidFill>
                  <a:srgbClr val="C00000"/>
                </a:solidFill>
              </a:rPr>
              <a:t>Standards Bodies</a:t>
            </a:r>
          </a:p>
        </p:txBody>
      </p:sp>
      <p:sp>
        <p:nvSpPr>
          <p:cNvPr id="13315" name="Content Placeholder 2"/>
          <p:cNvSpPr>
            <a:spLocks noGrp="1"/>
          </p:cNvSpPr>
          <p:nvPr>
            <p:ph idx="1"/>
          </p:nvPr>
        </p:nvSpPr>
        <p:spPr>
          <a:xfrm>
            <a:off x="457200" y="1219200"/>
            <a:ext cx="8229600" cy="4419600"/>
          </a:xfrm>
        </p:spPr>
        <p:txBody>
          <a:bodyPr/>
          <a:lstStyle/>
          <a:p>
            <a:r>
              <a:rPr lang="en-US" sz="1800" smtClean="0"/>
              <a:t>SPUG  members are active in Standards Bodies and share developments in SPUG by providing valuable and timely feedback</a:t>
            </a:r>
          </a:p>
          <a:p>
            <a:r>
              <a:rPr lang="en-US" sz="1800" smtClean="0"/>
              <a:t>SPUG caters to Operators’ aggressive requirements and timelines – and helps  get it done  with whatever it takes</a:t>
            </a:r>
          </a:p>
          <a:p>
            <a:r>
              <a:rPr lang="en-US" sz="1800" smtClean="0"/>
              <a:t>SPUG acts as the last mile enabling the Operators with practical solutions</a:t>
            </a:r>
          </a:p>
          <a:p>
            <a:endParaRPr lang="en-US" sz="1800" smtClean="0"/>
          </a:p>
        </p:txBody>
      </p:sp>
      <p:sp>
        <p:nvSpPr>
          <p:cNvPr id="13316" name="Slide Number Placeholder 4"/>
          <p:cNvSpPr>
            <a:spLocks noGrp="1"/>
          </p:cNvSpPr>
          <p:nvPr>
            <p:ph type="sldNum" sz="quarter" idx="11"/>
          </p:nvPr>
        </p:nvSpPr>
        <p:spPr bwMode="auto">
          <a:xfrm>
            <a:off x="6292850" y="609600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F145BEC-D67C-4AE1-91B7-84C4E652CAD3}" type="slidenum">
              <a:rPr lang="en-US">
                <a:solidFill>
                  <a:schemeClr val="accent2"/>
                </a:solidFill>
              </a:rPr>
              <a:pPr fontAlgn="base">
                <a:spcBef>
                  <a:spcPct val="0"/>
                </a:spcBef>
                <a:spcAft>
                  <a:spcPct val="0"/>
                </a:spcAft>
              </a:pPr>
              <a:t>7</a:t>
            </a:fld>
            <a:endParaRPr lang="en-US">
              <a:solidFill>
                <a:schemeClr val="accent2"/>
              </a:solidFill>
            </a:endParaRPr>
          </a:p>
        </p:txBody>
      </p:sp>
      <p:grpSp>
        <p:nvGrpSpPr>
          <p:cNvPr id="13317" name="Group 17"/>
          <p:cNvGrpSpPr>
            <a:grpSpLocks/>
          </p:cNvGrpSpPr>
          <p:nvPr/>
        </p:nvGrpSpPr>
        <p:grpSpPr bwMode="auto">
          <a:xfrm>
            <a:off x="1755775" y="1465263"/>
            <a:ext cx="6273800" cy="5634037"/>
            <a:chOff x="1755140" y="1465782"/>
            <a:chExt cx="6273800" cy="5632915"/>
          </a:xfrm>
        </p:grpSpPr>
        <p:graphicFrame>
          <p:nvGraphicFramePr>
            <p:cNvPr id="8" name="Diagram 7"/>
            <p:cNvGraphicFramePr/>
            <p:nvPr/>
          </p:nvGraphicFramePr>
          <p:xfrm>
            <a:off x="4462780" y="3275604"/>
            <a:ext cx="3566160" cy="2413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1755140" y="1465782"/>
            <a:ext cx="5019040" cy="38748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Shape 11"/>
            <p:cNvSpPr/>
            <p:nvPr/>
          </p:nvSpPr>
          <p:spPr>
            <a:xfrm rot="11888975">
              <a:off x="3063240" y="4765537"/>
              <a:ext cx="3175000" cy="2333160"/>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318" name="Group 16"/>
          <p:cNvGrpSpPr>
            <a:grpSpLocks/>
          </p:cNvGrpSpPr>
          <p:nvPr/>
        </p:nvGrpSpPr>
        <p:grpSpPr bwMode="auto">
          <a:xfrm>
            <a:off x="452438" y="4052888"/>
            <a:ext cx="4198937" cy="2019300"/>
            <a:chOff x="452304" y="4052899"/>
            <a:chExt cx="4198418" cy="2018647"/>
          </a:xfrm>
        </p:grpSpPr>
        <p:pic>
          <p:nvPicPr>
            <p:cNvPr id="13319" name="Picture 15"/>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2304" y="4191000"/>
              <a:ext cx="4198418" cy="160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3825403254"/>
                </p:ext>
              </p:extLst>
            </p:nvPr>
          </p:nvGraphicFramePr>
          <p:xfrm>
            <a:off x="1193800" y="4052899"/>
            <a:ext cx="2839720" cy="201864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Tree>
    <p:extLst>
      <p:ext uri="{BB962C8B-B14F-4D97-AF65-F5344CB8AC3E}">
        <p14:creationId xmlns:p14="http://schemas.microsoft.com/office/powerpoint/2010/main" val="22607198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838200" y="304800"/>
            <a:ext cx="8305800" cy="990600"/>
          </a:xfrm>
        </p:spPr>
        <p:txBody>
          <a:bodyPr/>
          <a:lstStyle/>
          <a:p>
            <a:r>
              <a:rPr lang="en-US" sz="4000" b="1" smtClean="0">
                <a:solidFill>
                  <a:srgbClr val="C00000"/>
                </a:solidFill>
              </a:rPr>
              <a:t>SPUG Ongoing Initiatives</a:t>
            </a:r>
          </a:p>
        </p:txBody>
      </p:sp>
      <p:sp>
        <p:nvSpPr>
          <p:cNvPr id="14339" name="Rectangle 3"/>
          <p:cNvSpPr>
            <a:spLocks noGrp="1" noChangeArrowheads="1"/>
          </p:cNvSpPr>
          <p:nvPr>
            <p:ph type="body" idx="4294967295"/>
          </p:nvPr>
        </p:nvSpPr>
        <p:spPr>
          <a:xfrm>
            <a:off x="1066800" y="1447800"/>
            <a:ext cx="7543800" cy="4419600"/>
          </a:xfrm>
        </p:spPr>
        <p:txBody>
          <a:bodyPr rtlCol="0">
            <a:normAutofit lnSpcReduction="10000"/>
          </a:bodyPr>
          <a:lstStyle/>
          <a:p>
            <a:pPr marL="407526"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800" dirty="0"/>
              <a:t>Reference Architecture 2.0</a:t>
            </a:r>
          </a:p>
          <a:p>
            <a:pPr marL="807576" lvl="1"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smtClean="0"/>
              <a:t>With updates and additions to reflect Web 2.0 </a:t>
            </a:r>
          </a:p>
          <a:p>
            <a:pPr marL="807576" lvl="1"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400" dirty="0"/>
          </a:p>
          <a:p>
            <a:pPr marL="407526"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800" dirty="0" smtClean="0"/>
              <a:t>Open </a:t>
            </a:r>
            <a:r>
              <a:rPr lang="en-US" sz="1800" dirty="0"/>
              <a:t>Reference Data Model</a:t>
            </a:r>
          </a:p>
          <a:p>
            <a:pPr marL="807576" lvl="1"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smtClean="0"/>
              <a:t>Provide guidelines with a baseline data model that can be customized</a:t>
            </a:r>
          </a:p>
          <a:p>
            <a:pPr marL="807576" lvl="1"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400" dirty="0"/>
          </a:p>
          <a:p>
            <a:pPr marL="407526"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800" dirty="0"/>
              <a:t>Open Multi-App Environment</a:t>
            </a:r>
          </a:p>
          <a:p>
            <a:pPr marL="807576" lvl="2"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a:t>Provide an independent test environment for the </a:t>
            </a:r>
            <a:r>
              <a:rPr lang="en-US" sz="1400" dirty="0" smtClean="0"/>
              <a:t>stakeholders</a:t>
            </a:r>
          </a:p>
          <a:p>
            <a:pPr marL="807576" lvl="2"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400" dirty="0"/>
          </a:p>
          <a:p>
            <a:pPr marL="407526"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800" dirty="0" smtClean="0"/>
              <a:t>SPUG Certification</a:t>
            </a:r>
          </a:p>
          <a:p>
            <a:pPr marL="807576" lvl="2"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smtClean="0"/>
              <a:t>Perform new technology trials and vendor application evaluations</a:t>
            </a:r>
          </a:p>
          <a:p>
            <a:pPr marL="807576" lvl="1"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smtClean="0"/>
              <a:t>IOT Testing and Certification of Applications</a:t>
            </a:r>
          </a:p>
          <a:p>
            <a:pPr marL="807576" lvl="1"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smtClean="0"/>
              <a:t>Accelerate growth in the SDM area</a:t>
            </a:r>
            <a:endParaRPr lang="en-US" sz="1400" dirty="0"/>
          </a:p>
          <a:p>
            <a:pPr marL="407526"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endParaRPr lang="en-US" sz="1800" dirty="0"/>
          </a:p>
          <a:p>
            <a:pPr marL="407526"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800" dirty="0"/>
              <a:t>Subscriber Data Security and Privacy Framework</a:t>
            </a:r>
          </a:p>
          <a:p>
            <a:pPr marL="807576" lvl="2" indent="-311045" fontAlgn="auto">
              <a:lnSpc>
                <a:spcPct val="102000"/>
              </a:lnSpc>
              <a:spcAft>
                <a:spcPts val="0"/>
              </a:spcAft>
              <a:buSzPct val="100000"/>
              <a:tabLst>
                <a:tab pos="390246" algn="l"/>
                <a:tab pos="730091" algn="l"/>
                <a:tab pos="1382420" algn="l"/>
                <a:tab pos="2034750" algn="l"/>
                <a:tab pos="2687080" algn="l"/>
                <a:tab pos="3339410" algn="l"/>
                <a:tab pos="3991739" algn="l"/>
                <a:tab pos="4644069" algn="l"/>
                <a:tab pos="5296398" algn="l"/>
                <a:tab pos="5948728" algn="l"/>
                <a:tab pos="6601057" algn="l"/>
                <a:tab pos="7253387" algn="l"/>
                <a:tab pos="7905717" algn="l"/>
                <a:tab pos="8558047" algn="l"/>
                <a:tab pos="9210376" algn="l"/>
                <a:tab pos="9862706" algn="l"/>
              </a:tabLst>
              <a:defRPr/>
            </a:pPr>
            <a:r>
              <a:rPr lang="en-US" sz="1400" dirty="0" smtClean="0"/>
              <a:t>Enhanced, user friendly, Privacy controls</a:t>
            </a:r>
          </a:p>
        </p:txBody>
      </p:sp>
      <p:sp>
        <p:nvSpPr>
          <p:cNvPr id="1229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47D3491-1CA2-40A5-8F0C-19BA82745937}" type="slidenum">
              <a:rPr lang="en-US">
                <a:solidFill>
                  <a:schemeClr val="accent2"/>
                </a:solidFill>
              </a:rPr>
              <a:pPr fontAlgn="base">
                <a:spcBef>
                  <a:spcPct val="0"/>
                </a:spcBef>
                <a:spcAft>
                  <a:spcPct val="0"/>
                </a:spcAft>
              </a:pPr>
              <a:t>8</a:t>
            </a:fld>
            <a:endParaRPr lang="en-US">
              <a:solidFill>
                <a:schemeClr val="accent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5800" y="2130425"/>
            <a:ext cx="7772400" cy="1470025"/>
          </a:xfrm>
          <a:prstGeom prst="rect">
            <a:avLst/>
          </a:prstGeom>
          <a:noFill/>
          <a:ln w="9525">
            <a:noFill/>
            <a:round/>
            <a:headEnd/>
            <a:tailEnd/>
          </a:ln>
        </p:spPr>
        <p:txBody>
          <a:bodyPr anchor="ctr"/>
          <a:lstStyle/>
          <a:p>
            <a:pPr algn="ctr">
              <a:lnSpc>
                <a:spcPct val="93000"/>
              </a:lnSpc>
              <a:buClr>
                <a:srgbClr val="000000"/>
              </a:buClr>
              <a:buSzPct val="100000"/>
              <a:buFont typeface="Times New Roman" pitchFamily="18" charset="0"/>
              <a:buNone/>
              <a:defRPr/>
            </a:pPr>
            <a:r>
              <a:rPr lang="en-US" altLang="zh-CN" sz="4800" b="1" kern="0" dirty="0" smtClean="0">
                <a:solidFill>
                  <a:srgbClr val="C00000"/>
                </a:solidFill>
                <a:latin typeface="+mj-lt"/>
                <a:ea typeface="Arial Unicode MS" pitchFamily="34" charset="-122"/>
                <a:cs typeface="+mj-cs"/>
              </a:rPr>
              <a:t>New Trends and Drivers in SDM</a:t>
            </a:r>
            <a:endParaRPr lang="en-US" altLang="zh-CN" sz="4800" b="1" kern="0" dirty="0">
              <a:solidFill>
                <a:srgbClr val="C00000"/>
              </a:solidFill>
              <a:latin typeface="+mj-lt"/>
              <a:ea typeface="Arial Unicode MS" pitchFamily="34" charset="-122"/>
              <a:cs typeface="+mj-cs"/>
            </a:endParaRPr>
          </a:p>
        </p:txBody>
      </p:sp>
    </p:spTree>
    <p:extLst>
      <p:ext uri="{BB962C8B-B14F-4D97-AF65-F5344CB8AC3E}">
        <p14:creationId xmlns:p14="http://schemas.microsoft.com/office/powerpoint/2010/main" val="160105363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UG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SPUG_Template</Template>
  <TotalTime>9532</TotalTime>
  <Words>1961</Words>
  <Application>Microsoft Macintosh PowerPoint</Application>
  <PresentationFormat>On-screen Show (4:3)</PresentationFormat>
  <Paragraphs>587</Paragraphs>
  <Slides>42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SPUG_Template</vt:lpstr>
      <vt:lpstr>Visio</vt:lpstr>
      <vt:lpstr>New Drivers and Trends in SDM  SDM Seminar</vt:lpstr>
      <vt:lpstr>Content</vt:lpstr>
      <vt:lpstr>SPUG Overview</vt:lpstr>
      <vt:lpstr>PowerPoint Presentation</vt:lpstr>
      <vt:lpstr>Operator Members (partial list)</vt:lpstr>
      <vt:lpstr>The SPUG Difference</vt:lpstr>
      <vt:lpstr>Standards Bodies</vt:lpstr>
      <vt:lpstr>SPUG Ongoing Initiatives</vt:lpstr>
      <vt:lpstr>PowerPoint Presentation</vt:lpstr>
      <vt:lpstr>SDM at a glance</vt:lpstr>
      <vt:lpstr>SDM Ecosystem</vt:lpstr>
      <vt:lpstr>PowerPoint Presentation</vt:lpstr>
      <vt:lpstr>PowerPoint Presentation</vt:lpstr>
      <vt:lpstr>PowerPoint Presentation</vt:lpstr>
      <vt:lpstr>PowerPoint Presentation</vt:lpstr>
      <vt:lpstr>PowerPoint Presentation</vt:lpstr>
      <vt:lpstr>PowerPoint Presentation</vt:lpstr>
      <vt:lpstr>What’s been achieved here?</vt:lpstr>
      <vt:lpstr>Consolidated Data Store and Legacy Migration</vt:lpstr>
      <vt:lpstr>PowerPoint Presentation</vt:lpstr>
      <vt:lpstr>PowerPoint Presentation</vt:lpstr>
      <vt:lpstr>Information is All Over The Place</vt:lpstr>
      <vt:lpstr>Unified Subscriber Profile and Intelligence (Analytics)</vt:lpstr>
      <vt:lpstr>Policy Management</vt:lpstr>
      <vt:lpstr>Next Generation Business Policy Management</vt:lpstr>
      <vt:lpstr>Identity Management and Brokering</vt:lpstr>
      <vt:lpstr>Identity Management and Brokering</vt:lpstr>
      <vt:lpstr>Security Management – Data Security is the Core of all Protections</vt:lpstr>
      <vt:lpstr>Privacy Issues</vt:lpstr>
      <vt:lpstr>What is SPUG doing to accelerate this Vision?</vt:lpstr>
      <vt:lpstr>PowerPoint Presentation</vt:lpstr>
      <vt:lpstr>PowerPoint Presentation</vt:lpstr>
      <vt:lpstr>Multi App Environment &amp; Certification</vt:lpstr>
      <vt:lpstr>Subscriber Data Security and Privacy Framework</vt:lpstr>
      <vt:lpstr>What are the New Trends we see here utilizing SDM?</vt:lpstr>
      <vt:lpstr>Multi-Sided Business Model</vt:lpstr>
      <vt:lpstr>Social Networking</vt:lpstr>
      <vt:lpstr>Targeted Marketing/Advertising/Personalized Services/In App Commerce</vt:lpstr>
      <vt:lpstr>PowerPoint Presentation</vt:lpstr>
      <vt:lpstr>Cloud Services</vt:lpstr>
      <vt:lpstr>Summary: Why &amp; How SDM</vt:lpstr>
      <vt:lpstr>Contact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SPUG</dc:creator>
  <cp:lastModifiedBy>Barghi Barghi</cp:lastModifiedBy>
  <cp:revision>110</cp:revision>
  <dcterms:created xsi:type="dcterms:W3CDTF">2011-09-05T16:43:37Z</dcterms:created>
  <dcterms:modified xsi:type="dcterms:W3CDTF">2015-01-22T00:33:12Z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1315885056</vt:lpwstr>
  </property>
</Properties>
</file>